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700" r:id="rId2"/>
    <p:sldMasterId id="2147483702" r:id="rId3"/>
  </p:sldMasterIdLst>
  <p:notesMasterIdLst>
    <p:notesMasterId r:id="rId25"/>
  </p:notesMasterIdLst>
  <p:handoutMasterIdLst>
    <p:handoutMasterId r:id="rId26"/>
  </p:handoutMasterIdLst>
  <p:sldIdLst>
    <p:sldId id="270" r:id="rId4"/>
    <p:sldId id="572" r:id="rId5"/>
    <p:sldId id="632" r:id="rId6"/>
    <p:sldId id="634" r:id="rId7"/>
    <p:sldId id="593" r:id="rId8"/>
    <p:sldId id="608" r:id="rId9"/>
    <p:sldId id="635" r:id="rId10"/>
    <p:sldId id="616" r:id="rId11"/>
    <p:sldId id="617" r:id="rId12"/>
    <p:sldId id="619" r:id="rId13"/>
    <p:sldId id="620" r:id="rId14"/>
    <p:sldId id="621" r:id="rId15"/>
    <p:sldId id="595" r:id="rId16"/>
    <p:sldId id="597" r:id="rId17"/>
    <p:sldId id="600" r:id="rId18"/>
    <p:sldId id="601" r:id="rId19"/>
    <p:sldId id="602" r:id="rId20"/>
    <p:sldId id="636" r:id="rId21"/>
    <p:sldId id="640" r:id="rId22"/>
    <p:sldId id="638" r:id="rId23"/>
    <p:sldId id="63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2" clrIdx="0"/>
  <p:cmAuthor id="1" name="Du, Pengwei" initials="DP" lastIdx="3" clrIdx="1">
    <p:extLst>
      <p:ext uri="{19B8F6BF-5375-455C-9EA6-DF929625EA0E}">
        <p15:presenceInfo xmlns:p15="http://schemas.microsoft.com/office/powerpoint/2012/main" userId="S-1-5-21-639947351-343809578-3807592339-42176" providerId="AD"/>
      </p:ext>
    </p:extLst>
  </p:cmAuthor>
  <p:cmAuthor id="2" name="Mago, Nitika" initials="NVM" lastIdx="25" clrIdx="2">
    <p:extLst>
      <p:ext uri="{19B8F6BF-5375-455C-9EA6-DF929625EA0E}">
        <p15:presenceInfo xmlns:p15="http://schemas.microsoft.com/office/powerpoint/2012/main" userId="Mago, Nitika" providerId="None"/>
      </p:ext>
    </p:extLst>
  </p:cmAuthor>
  <p:cmAuthor id="3" name="Steffan, Nick" initials="SN" lastIdx="3" clrIdx="3">
    <p:extLst>
      <p:ext uri="{19B8F6BF-5375-455C-9EA6-DF929625EA0E}">
        <p15:presenceInfo xmlns:p15="http://schemas.microsoft.com/office/powerpoint/2012/main" userId="S-1-5-21-639947351-343809578-3807592339-42285" providerId="AD"/>
      </p:ext>
    </p:extLst>
  </p:cmAuthor>
  <p:cmAuthor id="4" name="Littlefield, Jennifer" initials="LJ" lastIdx="2" clrIdx="4">
    <p:extLst>
      <p:ext uri="{19B8F6BF-5375-455C-9EA6-DF929625EA0E}">
        <p15:presenceInfo xmlns:p15="http://schemas.microsoft.com/office/powerpoint/2012/main" userId="S-1-5-21-639947351-343809578-3807592339-51623" providerId="AD"/>
      </p:ext>
    </p:extLst>
  </p:cmAuthor>
  <p:cmAuthor id="5" name="Li, Weifeng" initials="LW" lastIdx="10" clrIdx="5">
    <p:extLst>
      <p:ext uri="{19B8F6BF-5375-455C-9EA6-DF929625EA0E}">
        <p15:presenceInfo xmlns:p15="http://schemas.microsoft.com/office/powerpoint/2012/main" userId="S-1-5-21-639947351-343809578-3807592339-55239" providerId="AD"/>
      </p:ext>
    </p:extLst>
  </p:cmAuthor>
  <p:cmAuthor id="6" name="Mago, Nitika" initials="MN" lastIdx="5" clrIdx="6">
    <p:extLst>
      <p:ext uri="{19B8F6BF-5375-455C-9EA6-DF929625EA0E}">
        <p15:presenceInfo xmlns:p15="http://schemas.microsoft.com/office/powerpoint/2012/main" userId="S-1-5-21-639947351-343809578-3807592339-1168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89F"/>
    <a:srgbClr val="73C8FD"/>
    <a:srgbClr val="50BC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1103" autoAdjust="0"/>
  </p:normalViewPr>
  <p:slideViewPr>
    <p:cSldViewPr snapToGrid="0">
      <p:cViewPr varScale="1">
        <p:scale>
          <a:sx n="68" d="100"/>
          <a:sy n="68" d="100"/>
        </p:scale>
        <p:origin x="1076" y="64"/>
      </p:cViewPr>
      <p:guideLst>
        <p:guide orient="horz" pos="2160"/>
        <p:guide pos="2880"/>
      </p:guideLst>
    </p:cSldViewPr>
  </p:slideViewPr>
  <p:notesTextViewPr>
    <p:cViewPr>
      <p:scale>
        <a:sx n="3" d="2"/>
        <a:sy n="3" d="2"/>
      </p:scale>
      <p:origin x="0" y="0"/>
    </p:cViewPr>
  </p:notesTextViewPr>
  <p:sorterViewPr>
    <p:cViewPr>
      <p:scale>
        <a:sx n="60" d="100"/>
        <a:sy n="60" d="100"/>
      </p:scale>
      <p:origin x="0" y="0"/>
    </p:cViewPr>
  </p:sorterViewPr>
  <p:notesViewPr>
    <p:cSldViewPr snapToGrid="0" showGuides="1">
      <p:cViewPr varScale="1">
        <p:scale>
          <a:sx n="98" d="100"/>
          <a:sy n="98" d="100"/>
        </p:scale>
        <p:origin x="351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ADBA4A-CF1B-46AC-9045-2B6612C0624C}" type="datetimeFigureOut">
              <a:rPr lang="en-US" smtClean="0"/>
              <a:t>11/10/2020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46EE2B4-D30B-4D65-BC1C-DE57E4765049}" type="slidenum">
              <a:rPr lang="en-US" smtClean="0"/>
              <a:t>‹#›</a:t>
            </a:fld>
            <a:endParaRPr lang="en-US"/>
          </a:p>
        </p:txBody>
      </p:sp>
    </p:spTree>
    <p:extLst>
      <p:ext uri="{BB962C8B-B14F-4D97-AF65-F5344CB8AC3E}">
        <p14:creationId xmlns:p14="http://schemas.microsoft.com/office/powerpoint/2010/main" val="2079121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C6F44-CB68-48CB-8188-A47D4423899A}" type="datetimeFigureOut">
              <a:rPr lang="en-US" smtClean="0"/>
              <a:t>11/10/2020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2613F-3576-4EE9-945C-25503B987A39}" type="slidenum">
              <a:rPr lang="en-US" smtClean="0"/>
              <a:t>‹#›</a:t>
            </a:fld>
            <a:endParaRPr lang="en-US"/>
          </a:p>
        </p:txBody>
      </p:sp>
    </p:spTree>
    <p:extLst>
      <p:ext uri="{BB962C8B-B14F-4D97-AF65-F5344CB8AC3E}">
        <p14:creationId xmlns:p14="http://schemas.microsoft.com/office/powerpoint/2010/main" val="17399486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1</a:t>
            </a:fld>
            <a:endParaRPr lang="en-US"/>
          </a:p>
        </p:txBody>
      </p:sp>
    </p:spTree>
    <p:extLst>
      <p:ext uri="{BB962C8B-B14F-4D97-AF65-F5344CB8AC3E}">
        <p14:creationId xmlns:p14="http://schemas.microsoft.com/office/powerpoint/2010/main" val="3087105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Reg</a:t>
            </a:r>
            <a:r>
              <a:rPr lang="en-US" dirty="0" smtClean="0"/>
              <a:t> Up</a:t>
            </a:r>
          </a:p>
          <a:p>
            <a:r>
              <a:rPr lang="en-US" dirty="0" smtClean="0"/>
              <a:t>On an average blue</a:t>
            </a:r>
            <a:r>
              <a:rPr lang="en-US" baseline="0" dirty="0" smtClean="0"/>
              <a:t> and </a:t>
            </a:r>
            <a:r>
              <a:rPr lang="en-US" dirty="0" smtClean="0"/>
              <a:t>orange are fairly</a:t>
            </a:r>
            <a:r>
              <a:rPr lang="en-US" baseline="0" dirty="0" smtClean="0"/>
              <a:t> similar</a:t>
            </a:r>
            <a:endParaRPr lang="en-US" dirty="0" smtClean="0"/>
          </a:p>
          <a:p>
            <a:r>
              <a:rPr lang="en-US" dirty="0" smtClean="0"/>
              <a:t>On an average largest</a:t>
            </a:r>
            <a:r>
              <a:rPr lang="en-US" baseline="0" dirty="0" smtClean="0"/>
              <a:t> increase between orange and red is 89 MW in </a:t>
            </a:r>
            <a:r>
              <a:rPr lang="en-US" baseline="0" dirty="0" smtClean="0"/>
              <a:t>June. </a:t>
            </a:r>
            <a:r>
              <a:rPr lang="en-US" baseline="0" dirty="0" err="1" smtClean="0"/>
              <a:t>Avg</a:t>
            </a:r>
            <a:r>
              <a:rPr lang="en-US" baseline="0" dirty="0" smtClean="0"/>
              <a:t> increase 71 MW.</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On an average largest</a:t>
            </a:r>
            <a:r>
              <a:rPr lang="en-US" baseline="0" dirty="0" smtClean="0"/>
              <a:t> increase between green and red is 23 MW in </a:t>
            </a:r>
            <a:r>
              <a:rPr lang="en-US" baseline="0" dirty="0" smtClean="0"/>
              <a:t>Feb-May. </a:t>
            </a:r>
            <a:r>
              <a:rPr lang="en-US" baseline="0" dirty="0" err="1" smtClean="0"/>
              <a:t>Avg</a:t>
            </a:r>
            <a:r>
              <a:rPr lang="en-US" baseline="0" dirty="0" smtClean="0"/>
              <a:t> increase 20 MW.</a:t>
            </a:r>
            <a:endParaRPr lang="en-US" dirty="0" smtClean="0"/>
          </a:p>
          <a:p>
            <a:endParaRPr lang="en-US" dirty="0" smtClean="0"/>
          </a:p>
          <a:p>
            <a:r>
              <a:rPr lang="en-US" dirty="0" err="1" smtClean="0"/>
              <a:t>Reg</a:t>
            </a:r>
            <a:r>
              <a:rPr lang="en-US" dirty="0" smtClean="0"/>
              <a:t> Down</a:t>
            </a:r>
          </a:p>
          <a:p>
            <a:r>
              <a:rPr lang="en-US" dirty="0" smtClean="0"/>
              <a:t>On an average blue</a:t>
            </a:r>
            <a:r>
              <a:rPr lang="en-US" baseline="0" dirty="0" smtClean="0"/>
              <a:t> and </a:t>
            </a:r>
            <a:r>
              <a:rPr lang="en-US" dirty="0" smtClean="0"/>
              <a:t>orange are fairly</a:t>
            </a:r>
            <a:r>
              <a:rPr lang="en-US" baseline="0" dirty="0" smtClean="0"/>
              <a:t> similar</a:t>
            </a:r>
            <a:endParaRPr lang="en-US" dirty="0" smtClean="0"/>
          </a:p>
          <a:p>
            <a:r>
              <a:rPr lang="en-US" dirty="0" smtClean="0"/>
              <a:t>On an average largest</a:t>
            </a:r>
            <a:r>
              <a:rPr lang="en-US" baseline="0" dirty="0" smtClean="0"/>
              <a:t>  increase between orange and red is 91 MW in </a:t>
            </a:r>
            <a:r>
              <a:rPr lang="en-US" baseline="0" dirty="0" smtClean="0"/>
              <a:t>June. </a:t>
            </a:r>
            <a:r>
              <a:rPr lang="en-US" baseline="0" dirty="0" err="1" smtClean="0"/>
              <a:t>Avg</a:t>
            </a:r>
            <a:r>
              <a:rPr lang="en-US" baseline="0" dirty="0" smtClean="0"/>
              <a:t> increase 74 MW.</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On an average largest</a:t>
            </a:r>
            <a:r>
              <a:rPr lang="en-US" baseline="0" dirty="0" smtClean="0"/>
              <a:t>  increase between green and red is 26 MW in Mar, </a:t>
            </a:r>
            <a:r>
              <a:rPr lang="en-US" baseline="0" dirty="0" smtClean="0"/>
              <a:t>April. </a:t>
            </a:r>
            <a:r>
              <a:rPr lang="en-US" baseline="0" dirty="0" err="1" smtClean="0"/>
              <a:t>Avg</a:t>
            </a:r>
            <a:r>
              <a:rPr lang="en-US" baseline="0" dirty="0" smtClean="0"/>
              <a:t> increase 21 MW.</a:t>
            </a:r>
            <a:endParaRPr lang="en-US" dirty="0" smtClean="0"/>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12</a:t>
            </a:fld>
            <a:endParaRPr lang="en-US"/>
          </a:p>
        </p:txBody>
      </p:sp>
    </p:spTree>
    <p:extLst>
      <p:ext uri="{BB962C8B-B14F-4D97-AF65-F5344CB8AC3E}">
        <p14:creationId xmlns:p14="http://schemas.microsoft.com/office/powerpoint/2010/main" val="3508080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14</a:t>
            </a:fld>
            <a:endParaRPr lang="en-US"/>
          </a:p>
        </p:txBody>
      </p:sp>
    </p:spTree>
    <p:extLst>
      <p:ext uri="{BB962C8B-B14F-4D97-AF65-F5344CB8AC3E}">
        <p14:creationId xmlns:p14="http://schemas.microsoft.com/office/powerpoint/2010/main" val="3770440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Max change between 2020 and</a:t>
            </a:r>
            <a:r>
              <a:rPr lang="en-US" baseline="0" dirty="0" smtClean="0"/>
              <a:t> 2021 </a:t>
            </a:r>
            <a:r>
              <a:rPr lang="en-US" dirty="0" smtClean="0"/>
              <a:t>in HE11-14 is</a:t>
            </a:r>
            <a:r>
              <a:rPr lang="en-US" baseline="0" dirty="0" smtClean="0"/>
              <a:t> 136 MW. </a:t>
            </a:r>
            <a:r>
              <a:rPr lang="en-US" dirty="0" smtClean="0"/>
              <a:t>On an average decrease</a:t>
            </a:r>
            <a:r>
              <a:rPr lang="en-US" baseline="0" dirty="0" smtClean="0"/>
              <a:t> of 42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Max change between 2021 and </a:t>
            </a:r>
            <a:r>
              <a:rPr lang="en-US" baseline="0" dirty="0" err="1" smtClean="0"/>
              <a:t>Adj</a:t>
            </a:r>
            <a:r>
              <a:rPr lang="en-US" baseline="0" dirty="0" smtClean="0"/>
              <a:t> in HE15-18 is 209 MW. </a:t>
            </a:r>
            <a:r>
              <a:rPr lang="en-US" dirty="0" smtClean="0"/>
              <a:t>On an average increase</a:t>
            </a:r>
            <a:r>
              <a:rPr lang="en-US" baseline="0" dirty="0" smtClean="0"/>
              <a:t> of 80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Between 2020 and </a:t>
            </a:r>
            <a:r>
              <a:rPr lang="en-US" baseline="0" dirty="0" err="1" smtClean="0"/>
              <a:t>Adj</a:t>
            </a:r>
            <a:r>
              <a:rPr lang="en-US" baseline="0" dirty="0" smtClean="0"/>
              <a:t> o</a:t>
            </a:r>
            <a:r>
              <a:rPr lang="en-US" dirty="0" smtClean="0"/>
              <a:t>n an average increase</a:t>
            </a:r>
            <a:r>
              <a:rPr lang="en-US" baseline="0" dirty="0" smtClean="0"/>
              <a:t> of 38 MW</a:t>
            </a:r>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15</a:t>
            </a:fld>
            <a:endParaRPr lang="en-US"/>
          </a:p>
        </p:txBody>
      </p:sp>
    </p:spTree>
    <p:extLst>
      <p:ext uri="{BB962C8B-B14F-4D97-AF65-F5344CB8AC3E}">
        <p14:creationId xmlns:p14="http://schemas.microsoft.com/office/powerpoint/2010/main" val="2001284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Max change between 2020 and</a:t>
            </a:r>
            <a:r>
              <a:rPr lang="en-US" baseline="0" dirty="0" smtClean="0"/>
              <a:t> 2021 </a:t>
            </a:r>
            <a:r>
              <a:rPr lang="en-US" dirty="0" smtClean="0"/>
              <a:t>in HE11-14 is</a:t>
            </a:r>
            <a:r>
              <a:rPr lang="en-US" baseline="0" dirty="0" smtClean="0"/>
              <a:t> 86 MW. </a:t>
            </a:r>
            <a:r>
              <a:rPr lang="en-US" dirty="0" smtClean="0"/>
              <a:t>On an average decrease</a:t>
            </a:r>
            <a:r>
              <a:rPr lang="en-US" baseline="0" dirty="0" smtClean="0"/>
              <a:t> of 8 MW</a:t>
            </a:r>
          </a:p>
          <a:p>
            <a:r>
              <a:rPr lang="en-US" baseline="0" dirty="0" smtClean="0"/>
              <a:t>Max change between 2021 and </a:t>
            </a:r>
            <a:r>
              <a:rPr lang="en-US" baseline="0" dirty="0" err="1" smtClean="0"/>
              <a:t>Adj</a:t>
            </a:r>
            <a:r>
              <a:rPr lang="en-US" baseline="0" dirty="0" smtClean="0"/>
              <a:t> in HE15-18 is 224 MW. </a:t>
            </a:r>
            <a:r>
              <a:rPr lang="en-US" dirty="0" smtClean="0"/>
              <a:t>On an average increase</a:t>
            </a:r>
            <a:r>
              <a:rPr lang="en-US" baseline="0" dirty="0" smtClean="0"/>
              <a:t> of 91 MW</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Between 2020 and </a:t>
            </a:r>
            <a:r>
              <a:rPr lang="en-US" dirty="0" err="1" smtClean="0"/>
              <a:t>Adj</a:t>
            </a:r>
            <a:r>
              <a:rPr lang="en-US" dirty="0" smtClean="0"/>
              <a:t> on an average increase</a:t>
            </a:r>
            <a:r>
              <a:rPr lang="en-US" baseline="0" dirty="0" smtClean="0"/>
              <a:t> of 83 MW</a:t>
            </a:r>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16</a:t>
            </a:fld>
            <a:endParaRPr lang="en-US"/>
          </a:p>
        </p:txBody>
      </p:sp>
    </p:spTree>
    <p:extLst>
      <p:ext uri="{BB962C8B-B14F-4D97-AF65-F5344CB8AC3E}">
        <p14:creationId xmlns:p14="http://schemas.microsoft.com/office/powerpoint/2010/main" val="10268659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an average orange is lower than blue</a:t>
            </a:r>
          </a:p>
          <a:p>
            <a:r>
              <a:rPr lang="en-US" dirty="0" smtClean="0"/>
              <a:t>On an average largest</a:t>
            </a:r>
            <a:r>
              <a:rPr lang="en-US" baseline="0" dirty="0" smtClean="0"/>
              <a:t>  increase in red is 92 MW in </a:t>
            </a:r>
            <a:r>
              <a:rPr lang="en-US" baseline="0" dirty="0" smtClean="0"/>
              <a:t>May. </a:t>
            </a:r>
            <a:r>
              <a:rPr lang="en-US" baseline="0" dirty="0" err="1" smtClean="0"/>
              <a:t>Avg</a:t>
            </a:r>
            <a:r>
              <a:rPr lang="en-US" baseline="0" dirty="0" smtClean="0"/>
              <a:t> Increase 74 MW.</a:t>
            </a:r>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17</a:t>
            </a:fld>
            <a:endParaRPr lang="en-US"/>
          </a:p>
        </p:txBody>
      </p:sp>
    </p:spTree>
    <p:extLst>
      <p:ext uri="{BB962C8B-B14F-4D97-AF65-F5344CB8AC3E}">
        <p14:creationId xmlns:p14="http://schemas.microsoft.com/office/powerpoint/2010/main" val="2989576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Trends</a:t>
            </a:r>
            <a:r>
              <a:rPr lang="en-US" baseline="0" dirty="0" smtClean="0"/>
              <a:t> between blue and red are fairly similar.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Max Change between blue and red in HE7-10 is</a:t>
            </a:r>
            <a:r>
              <a:rPr lang="en-US" baseline="0" dirty="0" smtClean="0"/>
              <a:t> 51 MW. </a:t>
            </a:r>
            <a:r>
              <a:rPr lang="en-US" dirty="0" smtClean="0"/>
              <a:t>On an average decrease</a:t>
            </a:r>
            <a:r>
              <a:rPr lang="en-US" baseline="0" dirty="0" smtClean="0"/>
              <a:t> of 36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Max Change between red and gray in HE7-10 is</a:t>
            </a:r>
            <a:r>
              <a:rPr lang="en-US" baseline="0" dirty="0" smtClean="0"/>
              <a:t> 94 MW. </a:t>
            </a:r>
            <a:r>
              <a:rPr lang="en-US" dirty="0" smtClean="0"/>
              <a:t>On an average increase</a:t>
            </a:r>
            <a:r>
              <a:rPr lang="en-US" baseline="0" dirty="0" smtClean="0"/>
              <a:t> of 91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Max Change between blue and gray in HE15-18 is</a:t>
            </a:r>
            <a:r>
              <a:rPr lang="en-US" baseline="0" dirty="0" smtClean="0"/>
              <a:t> 91 MW. </a:t>
            </a:r>
            <a:r>
              <a:rPr lang="en-US" dirty="0" smtClean="0"/>
              <a:t>On an average increase</a:t>
            </a:r>
            <a:r>
              <a:rPr lang="en-US" baseline="0" dirty="0" smtClean="0"/>
              <a:t> of 54 MW</a:t>
            </a:r>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20</a:t>
            </a:fld>
            <a:endParaRPr lang="en-US"/>
          </a:p>
        </p:txBody>
      </p:sp>
    </p:spTree>
    <p:extLst>
      <p:ext uri="{BB962C8B-B14F-4D97-AF65-F5344CB8AC3E}">
        <p14:creationId xmlns:p14="http://schemas.microsoft.com/office/powerpoint/2010/main" val="644780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Trends</a:t>
            </a:r>
            <a:r>
              <a:rPr lang="en-US" baseline="0" dirty="0" smtClean="0"/>
              <a:t> between blue and red are fairly similar.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Max Change between blue and red in HE3-6 is</a:t>
            </a:r>
            <a:r>
              <a:rPr lang="en-US" baseline="0" dirty="0" smtClean="0"/>
              <a:t> 109 MW. </a:t>
            </a:r>
            <a:r>
              <a:rPr lang="en-US" dirty="0" smtClean="0"/>
              <a:t>On an average increase</a:t>
            </a:r>
            <a:r>
              <a:rPr lang="en-US" baseline="0" dirty="0" smtClean="0"/>
              <a:t> of 48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Max Change between red and gray in HE3-6 is</a:t>
            </a:r>
            <a:r>
              <a:rPr lang="en-US" baseline="0" dirty="0" smtClean="0"/>
              <a:t> 76 MW. </a:t>
            </a:r>
            <a:r>
              <a:rPr lang="en-US" dirty="0" smtClean="0"/>
              <a:t>On an average increase</a:t>
            </a:r>
            <a:r>
              <a:rPr lang="en-US" baseline="0" dirty="0" smtClean="0"/>
              <a:t> of 40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Max Change between blue and gray in HE3-6 is</a:t>
            </a:r>
            <a:r>
              <a:rPr lang="en-US" baseline="0" dirty="0" smtClean="0"/>
              <a:t> 185 MW. </a:t>
            </a:r>
            <a:r>
              <a:rPr lang="en-US" dirty="0" smtClean="0"/>
              <a:t>On an average increase</a:t>
            </a:r>
            <a:r>
              <a:rPr lang="en-US" baseline="0" dirty="0" smtClean="0"/>
              <a:t> of 88 MW</a:t>
            </a:r>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21</a:t>
            </a:fld>
            <a:endParaRPr lang="en-US"/>
          </a:p>
        </p:txBody>
      </p:sp>
    </p:spTree>
    <p:extLst>
      <p:ext uri="{BB962C8B-B14F-4D97-AF65-F5344CB8AC3E}">
        <p14:creationId xmlns:p14="http://schemas.microsoft.com/office/powerpoint/2010/main" val="2706695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3</a:t>
            </a:fld>
            <a:endParaRPr lang="en-US"/>
          </a:p>
        </p:txBody>
      </p:sp>
    </p:spTree>
    <p:extLst>
      <p:ext uri="{BB962C8B-B14F-4D97-AF65-F5344CB8AC3E}">
        <p14:creationId xmlns:p14="http://schemas.microsoft.com/office/powerpoint/2010/main" val="531954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4</a:t>
            </a:fld>
            <a:endParaRPr lang="en-US"/>
          </a:p>
        </p:txBody>
      </p:sp>
    </p:spTree>
    <p:extLst>
      <p:ext uri="{BB962C8B-B14F-4D97-AF65-F5344CB8AC3E}">
        <p14:creationId xmlns:p14="http://schemas.microsoft.com/office/powerpoint/2010/main" val="3069804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an average</a:t>
            </a:r>
            <a:r>
              <a:rPr lang="en-US" baseline="0" dirty="0" smtClean="0"/>
              <a:t> red is similar to blue.</a:t>
            </a:r>
            <a:endParaRPr lang="en-US" dirty="0" smtClean="0"/>
          </a:p>
          <a:p>
            <a:r>
              <a:rPr lang="en-US" dirty="0" smtClean="0"/>
              <a:t>On an average largest</a:t>
            </a:r>
            <a:r>
              <a:rPr lang="en-US" baseline="0" dirty="0" smtClean="0"/>
              <a:t>  increase between red and blue is 53 MW in </a:t>
            </a:r>
            <a:r>
              <a:rPr lang="en-US" baseline="0" dirty="0" smtClean="0"/>
              <a:t>May. </a:t>
            </a:r>
            <a:r>
              <a:rPr lang="en-US" baseline="0" dirty="0" err="1" smtClean="0"/>
              <a:t>Avg</a:t>
            </a:r>
            <a:r>
              <a:rPr lang="en-US" baseline="0" dirty="0" smtClean="0"/>
              <a:t> increase is 11 MW</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On an average largest</a:t>
            </a:r>
            <a:r>
              <a:rPr lang="en-US" baseline="0" dirty="0" smtClean="0"/>
              <a:t>  increase between gray and red is 91 MW in Feb, </a:t>
            </a:r>
            <a:r>
              <a:rPr lang="en-US" baseline="0" dirty="0" smtClean="0"/>
              <a:t>Mar. </a:t>
            </a:r>
            <a:r>
              <a:rPr lang="en-US" baseline="0" dirty="0" err="1" smtClean="0"/>
              <a:t>Avg</a:t>
            </a:r>
            <a:r>
              <a:rPr lang="en-US" baseline="0" dirty="0" smtClean="0"/>
              <a:t> increase is 62 MW</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On an average largest</a:t>
            </a:r>
            <a:r>
              <a:rPr lang="en-US" baseline="0" dirty="0" smtClean="0"/>
              <a:t>  increase between gray and blue is 126 MW in </a:t>
            </a:r>
            <a:r>
              <a:rPr lang="en-US" baseline="0" dirty="0" smtClean="0"/>
              <a:t>May. </a:t>
            </a:r>
            <a:r>
              <a:rPr lang="en-US" baseline="0" dirty="0" err="1" smtClean="0"/>
              <a:t>Avg</a:t>
            </a:r>
            <a:r>
              <a:rPr lang="en-US" baseline="0" dirty="0" smtClean="0"/>
              <a:t> increase is 73 MM</a:t>
            </a:r>
            <a:endParaRPr lang="en-US" dirty="0" smtClean="0"/>
          </a:p>
        </p:txBody>
      </p:sp>
      <p:sp>
        <p:nvSpPr>
          <p:cNvPr id="4" name="Slide Number Placeholder 3"/>
          <p:cNvSpPr>
            <a:spLocks noGrp="1"/>
          </p:cNvSpPr>
          <p:nvPr>
            <p:ph type="sldNum" sz="quarter" idx="10"/>
          </p:nvPr>
        </p:nvSpPr>
        <p:spPr/>
        <p:txBody>
          <a:bodyPr/>
          <a:lstStyle/>
          <a:p>
            <a:fld id="{A772613F-3576-4EE9-945C-25503B987A39}" type="slidenum">
              <a:rPr lang="en-US" smtClean="0"/>
              <a:t>5</a:t>
            </a:fld>
            <a:endParaRPr lang="en-US"/>
          </a:p>
        </p:txBody>
      </p:sp>
    </p:spTree>
    <p:extLst>
      <p:ext uri="{BB962C8B-B14F-4D97-AF65-F5344CB8AC3E}">
        <p14:creationId xmlns:p14="http://schemas.microsoft.com/office/powerpoint/2010/main" val="1960897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Avg</a:t>
            </a:r>
            <a:r>
              <a:rPr lang="en-US" baseline="0" dirty="0" smtClean="0"/>
              <a:t> </a:t>
            </a:r>
            <a:r>
              <a:rPr lang="en-US" baseline="0" dirty="0" err="1" smtClean="0"/>
              <a:t>Reg</a:t>
            </a:r>
            <a:r>
              <a:rPr lang="en-US" baseline="0" dirty="0" smtClean="0"/>
              <a:t> Up adjustment for solar pre SCR811 is 16 MW, post SCR811 is 5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Avg</a:t>
            </a:r>
            <a:r>
              <a:rPr lang="en-US" baseline="0" dirty="0" smtClean="0"/>
              <a:t> </a:t>
            </a:r>
            <a:r>
              <a:rPr lang="en-US" baseline="0" dirty="0" err="1" smtClean="0"/>
              <a:t>Reg</a:t>
            </a:r>
            <a:r>
              <a:rPr lang="en-US" baseline="0" dirty="0" smtClean="0"/>
              <a:t> Down adjustment for solar pre SCR811 is 16 MW, post SCR811 is 5 MW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7</a:t>
            </a:fld>
            <a:endParaRPr lang="en-US"/>
          </a:p>
        </p:txBody>
      </p:sp>
    </p:spTree>
    <p:extLst>
      <p:ext uri="{BB962C8B-B14F-4D97-AF65-F5344CB8AC3E}">
        <p14:creationId xmlns:p14="http://schemas.microsoft.com/office/powerpoint/2010/main" val="3984518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Trends</a:t>
            </a:r>
            <a:r>
              <a:rPr lang="en-US" baseline="0" dirty="0" smtClean="0"/>
              <a:t> between blue and orange are fairly similar. Largest change is 71 MW in HE23.</a:t>
            </a:r>
            <a:endParaRPr lang="en-US" dirty="0" smtClean="0"/>
          </a:p>
          <a:p>
            <a:r>
              <a:rPr lang="en-US" dirty="0" smtClean="0"/>
              <a:t>Max increase</a:t>
            </a:r>
            <a:r>
              <a:rPr lang="en-US" baseline="0" dirty="0" smtClean="0"/>
              <a:t> between orange and red</a:t>
            </a:r>
            <a:r>
              <a:rPr lang="en-US" dirty="0" smtClean="0"/>
              <a:t> is</a:t>
            </a:r>
            <a:r>
              <a:rPr lang="en-US" baseline="0" dirty="0" smtClean="0"/>
              <a:t> 220 MW </a:t>
            </a:r>
            <a:r>
              <a:rPr lang="en-US" dirty="0" smtClean="0"/>
              <a:t>in HE18. On an average increase</a:t>
            </a:r>
            <a:r>
              <a:rPr lang="en-US" baseline="0" dirty="0" smtClean="0"/>
              <a:t> of 58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Max increase between orange and green is 60 MW in HE16,HE17. </a:t>
            </a:r>
            <a:r>
              <a:rPr lang="en-US" dirty="0" smtClean="0"/>
              <a:t>On an average increase</a:t>
            </a:r>
            <a:r>
              <a:rPr lang="en-US" baseline="0" dirty="0" smtClean="0"/>
              <a:t> of 23 MW</a:t>
            </a:r>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8</a:t>
            </a:fld>
            <a:endParaRPr lang="en-US"/>
          </a:p>
        </p:txBody>
      </p:sp>
    </p:spTree>
    <p:extLst>
      <p:ext uri="{BB962C8B-B14F-4D97-AF65-F5344CB8AC3E}">
        <p14:creationId xmlns:p14="http://schemas.microsoft.com/office/powerpoint/2010/main" val="2126040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Trends</a:t>
            </a:r>
            <a:r>
              <a:rPr lang="en-US" baseline="0" dirty="0" smtClean="0"/>
              <a:t> between blue and orange are fairly similar. Largest change is 90 MW in HE19.</a:t>
            </a:r>
            <a:endParaRPr lang="en-US" dirty="0" smtClean="0"/>
          </a:p>
          <a:p>
            <a:r>
              <a:rPr lang="en-US" dirty="0" smtClean="0"/>
              <a:t>Max increase</a:t>
            </a:r>
            <a:r>
              <a:rPr lang="en-US" baseline="0" dirty="0" smtClean="0"/>
              <a:t> between orange and red</a:t>
            </a:r>
            <a:r>
              <a:rPr lang="en-US" dirty="0" smtClean="0"/>
              <a:t> is</a:t>
            </a:r>
            <a:r>
              <a:rPr lang="en-US" baseline="0" dirty="0" smtClean="0"/>
              <a:t> 275 MW </a:t>
            </a:r>
            <a:r>
              <a:rPr lang="en-US" dirty="0" smtClean="0"/>
              <a:t>in HE19. On an average increase</a:t>
            </a:r>
            <a:r>
              <a:rPr lang="en-US" baseline="0" dirty="0" smtClean="0"/>
              <a:t> of 89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Max increase between orange and green is 70 MW in HE15. </a:t>
            </a:r>
            <a:r>
              <a:rPr lang="en-US" dirty="0" smtClean="0"/>
              <a:t>On an average increase</a:t>
            </a:r>
            <a:r>
              <a:rPr lang="en-US" baseline="0" dirty="0" smtClean="0"/>
              <a:t> of 21 MW</a:t>
            </a:r>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9</a:t>
            </a:fld>
            <a:endParaRPr lang="en-US"/>
          </a:p>
        </p:txBody>
      </p:sp>
    </p:spTree>
    <p:extLst>
      <p:ext uri="{BB962C8B-B14F-4D97-AF65-F5344CB8AC3E}">
        <p14:creationId xmlns:p14="http://schemas.microsoft.com/office/powerpoint/2010/main" val="2934275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Trends</a:t>
            </a:r>
            <a:r>
              <a:rPr lang="en-US" baseline="0" dirty="0" smtClean="0"/>
              <a:t> between blue and orange are fairly similar. Largest change is 36 MW in HE22.</a:t>
            </a:r>
            <a:endParaRPr lang="en-US" dirty="0" smtClean="0"/>
          </a:p>
          <a:p>
            <a:r>
              <a:rPr lang="en-US" dirty="0" smtClean="0"/>
              <a:t>Max increase</a:t>
            </a:r>
            <a:r>
              <a:rPr lang="en-US" baseline="0" dirty="0" smtClean="0"/>
              <a:t> between orange and red</a:t>
            </a:r>
            <a:r>
              <a:rPr lang="en-US" dirty="0" smtClean="0"/>
              <a:t> is</a:t>
            </a:r>
            <a:r>
              <a:rPr lang="en-US" baseline="0" dirty="0" smtClean="0"/>
              <a:t> 158 MW </a:t>
            </a:r>
            <a:r>
              <a:rPr lang="en-US" dirty="0" smtClean="0"/>
              <a:t>in HE9. On an average increase</a:t>
            </a:r>
            <a:r>
              <a:rPr lang="en-US" baseline="0" dirty="0" smtClean="0"/>
              <a:t> of 69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Max increase between orange and green is 71 MW in HE16. </a:t>
            </a:r>
            <a:r>
              <a:rPr lang="en-US" dirty="0" smtClean="0"/>
              <a:t>On an average increase</a:t>
            </a:r>
            <a:r>
              <a:rPr lang="en-US" baseline="0" dirty="0" smtClean="0"/>
              <a:t> of 26 MW</a:t>
            </a:r>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10</a:t>
            </a:fld>
            <a:endParaRPr lang="en-US"/>
          </a:p>
        </p:txBody>
      </p:sp>
    </p:spTree>
    <p:extLst>
      <p:ext uri="{BB962C8B-B14F-4D97-AF65-F5344CB8AC3E}">
        <p14:creationId xmlns:p14="http://schemas.microsoft.com/office/powerpoint/2010/main" val="4288115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Trends</a:t>
            </a:r>
            <a:r>
              <a:rPr lang="en-US" baseline="0" dirty="0" smtClean="0"/>
              <a:t> between blue and orange are fairly similar. Largest change is 103 MW in HE14.</a:t>
            </a:r>
            <a:endParaRPr lang="en-US" dirty="0" smtClean="0"/>
          </a:p>
          <a:p>
            <a:r>
              <a:rPr lang="en-US" dirty="0" smtClean="0"/>
              <a:t>Max increase</a:t>
            </a:r>
            <a:r>
              <a:rPr lang="en-US" baseline="0" dirty="0" smtClean="0"/>
              <a:t> between orange and red</a:t>
            </a:r>
            <a:r>
              <a:rPr lang="en-US" dirty="0" smtClean="0"/>
              <a:t> is</a:t>
            </a:r>
            <a:r>
              <a:rPr lang="en-US" baseline="0" dirty="0" smtClean="0"/>
              <a:t> 279 MW </a:t>
            </a:r>
            <a:r>
              <a:rPr lang="en-US" dirty="0" smtClean="0"/>
              <a:t>in HE9. On an average increase</a:t>
            </a:r>
            <a:r>
              <a:rPr lang="en-US" baseline="0" dirty="0" smtClean="0"/>
              <a:t> of 91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Max increase between orange and green is 71 MW in HE17. </a:t>
            </a:r>
            <a:r>
              <a:rPr lang="en-US" dirty="0" smtClean="0"/>
              <a:t>On an average increase</a:t>
            </a:r>
            <a:r>
              <a:rPr lang="en-US" baseline="0" dirty="0" smtClean="0"/>
              <a:t> of 23 MW</a:t>
            </a:r>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11</a:t>
            </a:fld>
            <a:endParaRPr lang="en-US"/>
          </a:p>
        </p:txBody>
      </p:sp>
    </p:spTree>
    <p:extLst>
      <p:ext uri="{BB962C8B-B14F-4D97-AF65-F5344CB8AC3E}">
        <p14:creationId xmlns:p14="http://schemas.microsoft.com/office/powerpoint/2010/main" val="2099082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dirty="0" smtClean="0">
                <a:solidFill>
                  <a:prstClr val="black">
                    <a:tint val="75000"/>
                  </a:prstClr>
                </a:solidFill>
              </a:rPr>
              <a:t>Footer text goes here.</a:t>
            </a:r>
            <a:endParaRPr lang="en-US" dirty="0">
              <a:solidFill>
                <a:prstClr val="black">
                  <a:tint val="75000"/>
                </a:prstClr>
              </a:solidFill>
            </a:endParaRPr>
          </a:p>
        </p:txBody>
      </p:sp>
      <p:sp>
        <p:nvSpPr>
          <p:cNvPr id="7" name="Slide Number Placeholder 5"/>
          <p:cNvSpPr>
            <a:spLocks noGrp="1"/>
          </p:cNvSpPr>
          <p:nvPr>
            <p:ph type="sldNum" sz="quarter" idx="4"/>
          </p:nvPr>
        </p:nvSpPr>
        <p:spPr>
          <a:xfrm>
            <a:off x="8229600" y="6569075"/>
            <a:ext cx="457200" cy="212725"/>
          </a:xfrm>
          <a:prstGeom prst="rect">
            <a:avLst/>
          </a:prstGeom>
        </p:spPr>
        <p:txBody>
          <a:bodyPr vert="horz" lIns="91440" tIns="45720" rIns="91440" bIns="45720" rtlCol="0" anchor="ctr"/>
          <a:lstStyle>
            <a:lvl1pPr algn="ctr">
              <a:defRPr sz="9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dirty="0">
              <a:solidFill>
                <a:prstClr val="black">
                  <a:tint val="75000"/>
                </a:prstClr>
              </a:solidFill>
            </a:endParaRPr>
          </a:p>
        </p:txBody>
      </p:sp>
      <p:cxnSp>
        <p:nvCxnSpPr>
          <p:cNvPr id="8" name="Straight Connector 7"/>
          <p:cNvCxnSpPr/>
          <p:nvPr userDrawn="1"/>
        </p:nvCxnSpPr>
        <p:spPr>
          <a:xfrm>
            <a:off x="1428750" y="2625326"/>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1428750" y="4232673"/>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p:cNvSpPr>
            <a:spLocks noGrp="1"/>
          </p:cNvSpPr>
          <p:nvPr>
            <p:ph idx="16"/>
          </p:nvPr>
        </p:nvSpPr>
        <p:spPr>
          <a:xfrm>
            <a:off x="1428750" y="2895600"/>
            <a:ext cx="6286500" cy="990600"/>
          </a:xfrm>
          <a:prstGeom prst="rect">
            <a:avLst/>
          </a:prstGeom>
        </p:spPr>
        <p:txBody>
          <a:bodyPr/>
          <a:lstStyle>
            <a:lvl1pPr marL="0" indent="0" algn="ctr">
              <a:buNone/>
              <a:defRPr sz="3200" b="1" cap="small"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smtClean="0"/>
              <a:t>Click to edit Master text styles</a:t>
            </a:r>
          </a:p>
        </p:txBody>
      </p:sp>
    </p:spTree>
    <p:extLst>
      <p:ext uri="{BB962C8B-B14F-4D97-AF65-F5344CB8AC3E}">
        <p14:creationId xmlns:p14="http://schemas.microsoft.com/office/powerpoint/2010/main" val="25648147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855406"/>
            <a:ext cx="853440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sp>
        <p:nvSpPr>
          <p:cNvPr id="8" name="Footer Placeholder 4"/>
          <p:cNvSpPr>
            <a:spLocks noGrp="1"/>
          </p:cNvSpPr>
          <p:nvPr>
            <p:ph type="ftr" sz="quarter" idx="11"/>
          </p:nvPr>
        </p:nvSpPr>
        <p:spPr>
          <a:xfrm>
            <a:off x="2743200" y="6553200"/>
            <a:ext cx="4038600" cy="228600"/>
          </a:xfrm>
        </p:spPr>
        <p:txBody>
          <a:bodyPr/>
          <a:lstStyle/>
          <a:p>
            <a:r>
              <a:rPr lang="en-US" dirty="0" smtClean="0">
                <a:solidFill>
                  <a:prstClr val="black">
                    <a:tint val="75000"/>
                  </a:prstClr>
                </a:solidFill>
              </a:rPr>
              <a:t>Footer text goes here.</a:t>
            </a:r>
            <a:endParaRPr lang="en-US" dirty="0">
              <a:solidFill>
                <a:prstClr val="black">
                  <a:tint val="75000"/>
                </a:prstClr>
              </a:solidFill>
            </a:endParaRP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219768" y="6553200"/>
            <a:ext cx="457200" cy="212725"/>
          </a:xfrm>
          <a:prstGeom prst="rect">
            <a:avLst/>
          </a:prstGeom>
        </p:spPr>
        <p:txBody>
          <a:bodyPr vert="horz" lIns="91440" tIns="45720" rIns="91440" bIns="45720" rtlCol="0" anchor="ctr"/>
          <a:lstStyle>
            <a:lvl1pPr algn="ctr">
              <a:defRPr sz="900">
                <a:solidFill>
                  <a:schemeClr val="bg1"/>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134269508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lvl1pPr>
              <a:defRPr>
                <a:solidFill>
                  <a:schemeClr val="bg1"/>
                </a:solidFill>
              </a:defRPr>
            </a:lvl1pPr>
          </a:lstStyle>
          <a:p>
            <a:fld id="{CDB75BAC-74D7-43DA-9DE7-3912ED22B407}" type="slidenum">
              <a:rPr lang="en-US" smtClean="0"/>
              <a:pPr/>
              <a:t>‹#›</a:t>
            </a:fld>
            <a:endParaRPr lang="en-US" dirty="0"/>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3"/>
          </p:nvPr>
        </p:nvSpPr>
        <p:spPr>
          <a:xfrm>
            <a:off x="4636008" y="86334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
          </p:nvPr>
        </p:nvSpPr>
        <p:spPr>
          <a:xfrm>
            <a:off x="304800" y="85540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dirty="0" smtClean="0"/>
              <a:t>Click to edit Master title style</a:t>
            </a:r>
            <a:endParaRPr lang="en-US" dirty="0"/>
          </a:p>
        </p:txBody>
      </p:sp>
      <p:sp>
        <p:nvSpPr>
          <p:cNvPr id="13" name="Footer Placeholder 4"/>
          <p:cNvSpPr>
            <a:spLocks noGrp="1"/>
          </p:cNvSpPr>
          <p:nvPr>
            <p:ph type="ftr" sz="quarter" idx="11"/>
          </p:nvPr>
        </p:nvSpPr>
        <p:spPr>
          <a:xfrm>
            <a:off x="2743200" y="6553200"/>
            <a:ext cx="4038600" cy="228600"/>
          </a:xfrm>
        </p:spPr>
        <p:txBody>
          <a:bodyPr/>
          <a:lstStyle/>
          <a:p>
            <a:r>
              <a:rPr lang="en-US" dirty="0" smtClean="0">
                <a:solidFill>
                  <a:prstClr val="black">
                    <a:tint val="75000"/>
                  </a:prstClr>
                </a:solidFill>
              </a:rPr>
              <a:t>Footer text goes here.</a:t>
            </a:r>
            <a:endParaRPr lang="en-US" dirty="0">
              <a:solidFill>
                <a:prstClr val="black">
                  <a:tint val="75000"/>
                </a:prstClr>
              </a:solidFill>
            </a:endParaRPr>
          </a:p>
        </p:txBody>
      </p:sp>
    </p:spTree>
    <p:extLst>
      <p:ext uri="{BB962C8B-B14F-4D97-AF65-F5344CB8AC3E}">
        <p14:creationId xmlns:p14="http://schemas.microsoft.com/office/powerpoint/2010/main" val="23748336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lvl1pPr>
              <a:defRPr>
                <a:solidFill>
                  <a:schemeClr val="bg1"/>
                </a:solidFill>
              </a:defRPr>
            </a:lvl1pPr>
          </a:lstStyle>
          <a:p>
            <a:fld id="{0E7085C4-D6A8-46D9-A1BA-F87C2DEFFCDB}" type="slidenum">
              <a:rPr lang="en-US" smtClean="0"/>
              <a:pPr/>
              <a:t>‹#›</a:t>
            </a:fld>
            <a:endParaRPr lang="en-US" dirty="0"/>
          </a:p>
        </p:txBody>
      </p:sp>
      <p:sp>
        <p:nvSpPr>
          <p:cNvPr id="10" name="Rectangle 9"/>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cxnSp>
        <p:nvCxnSpPr>
          <p:cNvPr id="11" name="Straight Connector 10"/>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Content Placeholder 2"/>
          <p:cNvSpPr>
            <a:spLocks noGrp="1"/>
          </p:cNvSpPr>
          <p:nvPr>
            <p:ph idx="13"/>
          </p:nvPr>
        </p:nvSpPr>
        <p:spPr>
          <a:xfrm>
            <a:off x="4636008" y="1695200"/>
            <a:ext cx="4206240" cy="4232773"/>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2"/>
          <p:cNvSpPr>
            <a:spLocks noGrp="1"/>
          </p:cNvSpPr>
          <p:nvPr>
            <p:ph idx="14"/>
          </p:nvPr>
        </p:nvSpPr>
        <p:spPr>
          <a:xfrm>
            <a:off x="304800" y="1695200"/>
            <a:ext cx="4206240" cy="4224833"/>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5"/>
          </p:nvPr>
        </p:nvSpPr>
        <p:spPr>
          <a:xfrm>
            <a:off x="4636008" y="863347"/>
            <a:ext cx="4206240" cy="730506"/>
          </a:xfrm>
          <a:prstGeom prst="rect">
            <a:avLst/>
          </a:prstGeom>
        </p:spPr>
        <p:txBody>
          <a:bodyPr/>
          <a:lstStyle>
            <a:lvl1pPr marL="0" marR="0" indent="0" algn="l" defTabSz="685800" rtl="0" eaLnBrk="1" fontAlgn="auto" latinLnBrk="0" hangingPunct="1">
              <a:lnSpc>
                <a:spcPct val="100000"/>
              </a:lnSpc>
              <a:spcBef>
                <a:spcPct val="20000"/>
              </a:spcBef>
              <a:spcAft>
                <a:spcPts val="0"/>
              </a:spcAft>
              <a:buClrTx/>
              <a:buSzTx/>
              <a:buFont typeface="Arial" panose="020B0604020202020204" pitchFamily="34" charset="0"/>
              <a:buNone/>
              <a:tabLst/>
              <a:defRPr sz="1800" b="1"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marL="0" marR="0" lvl="0" indent="0" algn="l" defTabSz="6858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dirty="0" smtClean="0"/>
              <a:t>Click to edit Master text styles</a:t>
            </a:r>
          </a:p>
        </p:txBody>
      </p:sp>
      <p:sp>
        <p:nvSpPr>
          <p:cNvPr id="16" name="Content Placeholder 2"/>
          <p:cNvSpPr>
            <a:spLocks noGrp="1"/>
          </p:cNvSpPr>
          <p:nvPr>
            <p:ph idx="16"/>
          </p:nvPr>
        </p:nvSpPr>
        <p:spPr>
          <a:xfrm>
            <a:off x="304800" y="855407"/>
            <a:ext cx="4206240" cy="730506"/>
          </a:xfrm>
          <a:prstGeom prst="rect">
            <a:avLst/>
          </a:prstGeom>
        </p:spPr>
        <p:txBody>
          <a:bodyPr/>
          <a:lstStyle>
            <a:lvl1pPr marL="0" indent="0">
              <a:buNone/>
              <a:defRPr sz="1800" b="1"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smtClean="0"/>
              <a:t>Click to edit Master text styles</a:t>
            </a:r>
          </a:p>
        </p:txBody>
      </p:sp>
      <p:sp>
        <p:nvSpPr>
          <p:cNvPr id="17" name="Footer Placeholder 4"/>
          <p:cNvSpPr>
            <a:spLocks noGrp="1"/>
          </p:cNvSpPr>
          <p:nvPr>
            <p:ph type="ftr" sz="quarter" idx="11"/>
          </p:nvPr>
        </p:nvSpPr>
        <p:spPr>
          <a:xfrm>
            <a:off x="2743200" y="6553200"/>
            <a:ext cx="4038600" cy="228600"/>
          </a:xfrm>
        </p:spPr>
        <p:txBody>
          <a:bodyPr/>
          <a:lstStyle/>
          <a:p>
            <a:r>
              <a:rPr lang="en-US" dirty="0" smtClean="0">
                <a:solidFill>
                  <a:prstClr val="black">
                    <a:tint val="75000"/>
                  </a:prstClr>
                </a:solidFill>
              </a:rPr>
              <a:t>Footer text goes here.</a:t>
            </a:r>
            <a:endParaRPr lang="en-US" dirty="0">
              <a:solidFill>
                <a:prstClr val="black">
                  <a:tint val="75000"/>
                </a:prstClr>
              </a:solidFill>
            </a:endParaRPr>
          </a:p>
        </p:txBody>
      </p:sp>
      <p:sp>
        <p:nvSpPr>
          <p:cNvPr id="18"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161896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5" name="Rectangle 4"/>
          <p:cNvSpPr/>
          <p:nvPr userDrawn="1"/>
        </p:nvSpPr>
        <p:spPr>
          <a:xfrm>
            <a:off x="2814561" y="266304"/>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cxnSp>
        <p:nvCxnSpPr>
          <p:cNvPr id="6" name="Straight Connector 5"/>
          <p:cNvCxnSpPr/>
          <p:nvPr userDrawn="1"/>
        </p:nvCxnSpPr>
        <p:spPr>
          <a:xfrm>
            <a:off x="2814561" y="266304"/>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itle 1"/>
          <p:cNvSpPr txBox="1">
            <a:spLocks/>
          </p:cNvSpPr>
          <p:nvPr userDrawn="1"/>
        </p:nvSpPr>
        <p:spPr>
          <a:xfrm>
            <a:off x="2898648" y="243682"/>
            <a:ext cx="6016752" cy="518318"/>
          </a:xfrm>
          <a:prstGeom prst="rect">
            <a:avLst/>
          </a:prstGeom>
        </p:spPr>
        <p:txBody>
          <a:bodyPr/>
          <a:lstStyle>
            <a:lvl1pPr algn="l" defTabSz="685800" rtl="0" eaLnBrk="1" latinLnBrk="0" hangingPunct="1">
              <a:spcBef>
                <a:spcPct val="0"/>
              </a:spcBef>
              <a:buNone/>
              <a:defRPr sz="3200" b="1" kern="1200">
                <a:solidFill>
                  <a:schemeClr val="accent1"/>
                </a:solidFill>
                <a:latin typeface="+mj-lt"/>
                <a:ea typeface="+mj-ea"/>
                <a:cs typeface="+mj-cs"/>
              </a:defRPr>
            </a:lvl1pPr>
          </a:lstStyle>
          <a:p>
            <a:r>
              <a:rPr lang="en-US" dirty="0" smtClean="0"/>
              <a:t>Click to edit Master title style</a:t>
            </a:r>
            <a:endParaRPr lang="en-US" dirty="0"/>
          </a:p>
        </p:txBody>
      </p:sp>
      <p:sp>
        <p:nvSpPr>
          <p:cNvPr id="8" name="Content Placeholder 2"/>
          <p:cNvSpPr>
            <a:spLocks noGrp="1"/>
          </p:cNvSpPr>
          <p:nvPr>
            <p:ph idx="13"/>
          </p:nvPr>
        </p:nvSpPr>
        <p:spPr>
          <a:xfrm>
            <a:off x="301752" y="859536"/>
            <a:ext cx="8531352" cy="5065776"/>
          </a:xfrm>
          <a:prstGeom prst="rect">
            <a:avLst/>
          </a:prstGeom>
        </p:spPr>
        <p:txBody>
          <a:bodyPr/>
          <a:lstStyle>
            <a:lvl1pPr>
              <a:defRPr sz="1800" baseline="0">
                <a:solidFill>
                  <a:schemeClr val="tx2"/>
                </a:solidFill>
              </a:defRPr>
            </a:lvl1pPr>
            <a:lvl2pPr marL="557213" indent="-214313">
              <a:buClr>
                <a:schemeClr val="accent1"/>
              </a:buClr>
              <a:buFont typeface="Wingdings" panose="05000000000000000000" pitchFamily="2" charset="2"/>
              <a:buChar char="§"/>
              <a:defRPr sz="1800" baseline="0">
                <a:solidFill>
                  <a:schemeClr val="tx2"/>
                </a:solidFill>
              </a:defRPr>
            </a:lvl2pPr>
            <a:lvl3pPr marL="857250" indent="-171450">
              <a:buClr>
                <a:schemeClr val="tx2"/>
              </a:buClr>
              <a:buFont typeface="Courier New" panose="02070309020205020404" pitchFamily="49" charset="0"/>
              <a:buChar char="o"/>
              <a:defRPr sz="1600" baseline="0">
                <a:solidFill>
                  <a:schemeClr val="tx2"/>
                </a:solidFill>
              </a:defRPr>
            </a:lvl3pPr>
            <a:lvl4pPr>
              <a:buClr>
                <a:schemeClr val="accent1"/>
              </a:buClr>
              <a:defRPr sz="1600" baseline="0">
                <a:solidFill>
                  <a:schemeClr val="tx2"/>
                </a:solidFill>
              </a:defRPr>
            </a:lvl4pPr>
            <a:lvl5pPr>
              <a:defRPr sz="1400" baseline="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97756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3550883" y="4837176"/>
            <a:ext cx="4465283" cy="649224"/>
          </a:xfrm>
          <a:prstGeom prst="rect">
            <a:avLst/>
          </a:prstGeom>
        </p:spPr>
        <p:txBody>
          <a:bodyPr anchor="t" anchorCtr="0">
            <a:noAutofit/>
          </a:bodyPr>
          <a:lstStyle>
            <a:lvl1pPr marL="0" indent="0">
              <a:lnSpc>
                <a:spcPct val="100000"/>
              </a:lnSpc>
              <a:spcBef>
                <a:spcPts val="0"/>
              </a:spcBef>
              <a:buNone/>
              <a:defRPr sz="1800" b="1" cap="sm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Text Placeholder 4"/>
          <p:cNvSpPr>
            <a:spLocks noGrp="1"/>
          </p:cNvSpPr>
          <p:nvPr>
            <p:ph type="body" sz="quarter" idx="10"/>
          </p:nvPr>
        </p:nvSpPr>
        <p:spPr>
          <a:xfrm>
            <a:off x="3547872" y="3429000"/>
            <a:ext cx="4465283" cy="923544"/>
          </a:xfrm>
          <a:prstGeom prst="rect">
            <a:avLst/>
          </a:prstGeom>
        </p:spPr>
        <p:txBody>
          <a:bodyPr anchor="t" anchorCtr="0">
            <a:noAutofit/>
          </a:bodyPr>
          <a:lstStyle>
            <a:lvl1pPr marL="0" indent="0">
              <a:lnSpc>
                <a:spcPct val="100000"/>
              </a:lnSpc>
              <a:spcBef>
                <a:spcPts val="0"/>
              </a:spcBef>
              <a:buNone/>
              <a:defRPr sz="1800" b="0" cap="none"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8" name="Text Placeholder 4"/>
          <p:cNvSpPr>
            <a:spLocks noGrp="1"/>
          </p:cNvSpPr>
          <p:nvPr>
            <p:ph type="body" sz="quarter" idx="11"/>
          </p:nvPr>
        </p:nvSpPr>
        <p:spPr>
          <a:xfrm>
            <a:off x="3547872" y="1325880"/>
            <a:ext cx="5519928" cy="2304288"/>
          </a:xfrm>
          <a:prstGeom prst="rect">
            <a:avLst/>
          </a:prstGeom>
        </p:spPr>
        <p:txBody>
          <a:bodyPr anchor="t" anchorCtr="0">
            <a:noAutofit/>
          </a:bodyPr>
          <a:lstStyle>
            <a:lvl1pPr marL="0" indent="0">
              <a:lnSpc>
                <a:spcPct val="100000"/>
              </a:lnSpc>
              <a:spcBef>
                <a:spcPts val="0"/>
              </a:spcBef>
              <a:buNone/>
              <a:defRPr sz="3600" b="1" cap="sm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193213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855406"/>
            <a:ext cx="853440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sp>
        <p:nvSpPr>
          <p:cNvPr id="8" name="Footer Placeholder 4"/>
          <p:cNvSpPr>
            <a:spLocks noGrp="1"/>
          </p:cNvSpPr>
          <p:nvPr>
            <p:ph type="ftr" sz="quarter" idx="11"/>
          </p:nvPr>
        </p:nvSpPr>
        <p:spPr>
          <a:xfrm>
            <a:off x="2743200" y="6553200"/>
            <a:ext cx="4038600" cy="228600"/>
          </a:xfrm>
          <a:prstGeom prst="rect">
            <a:avLst/>
          </a:prstGeom>
        </p:spPr>
        <p:txBody>
          <a:bodyPr/>
          <a:lstStyle/>
          <a:p>
            <a:r>
              <a:rPr lang="en-US" dirty="0" smtClean="0">
                <a:solidFill>
                  <a:prstClr val="black">
                    <a:tint val="75000"/>
                  </a:prstClr>
                </a:solidFill>
              </a:rPr>
              <a:t>Footer text goes here.</a:t>
            </a:r>
            <a:endParaRPr lang="en-US" dirty="0">
              <a:solidFill>
                <a:prstClr val="black">
                  <a:tint val="75000"/>
                </a:prstClr>
              </a:solidFill>
            </a:endParaRP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219768" y="6553200"/>
            <a:ext cx="457200" cy="212725"/>
          </a:xfrm>
          <a:prstGeom prst="rect">
            <a:avLst/>
          </a:prstGeom>
        </p:spPr>
        <p:txBody>
          <a:bodyPr vert="horz" lIns="91440" tIns="45720" rIns="91440" bIns="45720" rtlCol="0" anchor="ctr"/>
          <a:lstStyle>
            <a:lvl1pPr algn="ctr">
              <a:defRPr sz="900">
                <a:solidFill>
                  <a:schemeClr val="bg1"/>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19138932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Content Placeholder 2"/>
          <p:cNvSpPr>
            <a:spLocks noGrp="1"/>
          </p:cNvSpPr>
          <p:nvPr>
            <p:ph idx="1"/>
          </p:nvPr>
        </p:nvSpPr>
        <p:spPr>
          <a:xfrm>
            <a:off x="1828800" y="685800"/>
            <a:ext cx="6324600" cy="5486400"/>
          </a:xfrm>
          <a:prstGeom prst="rect">
            <a:avLst/>
          </a:prstGeom>
        </p:spPr>
        <p:txBody>
          <a:bodyPr/>
          <a:lstStyle>
            <a:lvl1pPr>
              <a:defRPr sz="1800">
                <a:solidFill>
                  <a:schemeClr val="tx2"/>
                </a:solidFill>
              </a:defRPr>
            </a:lvl1pPr>
            <a:lvl2pPr>
              <a:defRPr sz="1800">
                <a:solidFill>
                  <a:schemeClr val="tx2"/>
                </a:solidFill>
              </a:defRPr>
            </a:lvl2pPr>
            <a:lvl3pPr>
              <a:defRPr sz="1600">
                <a:solidFill>
                  <a:schemeClr val="tx2"/>
                </a:solidFill>
              </a:defRPr>
            </a:lvl3pPr>
            <a:lvl4pPr>
              <a:defRPr sz="1600">
                <a:solidFill>
                  <a:schemeClr val="tx2"/>
                </a:solidFill>
              </a:defRPr>
            </a:lvl4pPr>
            <a:lvl5pPr>
              <a:defRPr sz="140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0402385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smtClean="0">
                <a:solidFill>
                  <a:prstClr val="black">
                    <a:tint val="75000"/>
                  </a:prstClr>
                </a:solidFill>
              </a:rPr>
              <a:t>Footer text goes here.</a:t>
            </a:r>
            <a:endParaRPr lang="en-US" dirty="0">
              <a:solidFill>
                <a:prstClr val="black">
                  <a:tint val="75000"/>
                </a:prstClr>
              </a:solidFill>
            </a:endParaRPr>
          </a:p>
        </p:txBody>
      </p:sp>
      <p:sp>
        <p:nvSpPr>
          <p:cNvPr id="6" name="Slide Number Placeholder 5"/>
          <p:cNvSpPr>
            <a:spLocks noGrp="1"/>
          </p:cNvSpPr>
          <p:nvPr>
            <p:ph type="sldNum" sz="quarter" idx="4"/>
          </p:nvPr>
        </p:nvSpPr>
        <p:spPr>
          <a:xfrm>
            <a:off x="8207477" y="6561137"/>
            <a:ext cx="457200" cy="220663"/>
          </a:xfrm>
          <a:prstGeom prst="rect">
            <a:avLst/>
          </a:prstGeom>
        </p:spPr>
        <p:txBody>
          <a:bodyPr vert="horz" lIns="91440" tIns="45720" rIns="91440" bIns="45720" rtlCol="0" anchor="ctr"/>
          <a:lstStyle>
            <a:lvl1pPr algn="ctr">
              <a:defRPr sz="9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dirty="0">
              <a:solidFill>
                <a:prstClr val="black">
                  <a:tint val="75000"/>
                </a:prstClr>
              </a:solidFill>
            </a:endParaRP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2"/>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6" y="6553201"/>
            <a:ext cx="707325" cy="207749"/>
          </a:xfrm>
          <a:prstGeom prst="rect">
            <a:avLst/>
          </a:prstGeom>
          <a:noFill/>
        </p:spPr>
        <p:txBody>
          <a:bodyPr wrap="square" rtlCol="0">
            <a:spAutoFit/>
          </a:bodyPr>
          <a:lstStyle/>
          <a:p>
            <a:r>
              <a:rPr lang="en-US" sz="750" b="1" dirty="0">
                <a:solidFill>
                  <a:srgbClr val="5B6770"/>
                </a:solidFill>
              </a:rPr>
              <a:t>PUBLIC</a:t>
            </a:r>
          </a:p>
        </p:txBody>
      </p:sp>
      <p:sp>
        <p:nvSpPr>
          <p:cNvPr id="11" name="Slide Number Placeholder 8"/>
          <p:cNvSpPr txBox="1">
            <a:spLocks/>
          </p:cNvSpPr>
          <p:nvPr userDrawn="1"/>
        </p:nvSpPr>
        <p:spPr>
          <a:xfrm>
            <a:off x="8664677" y="6561137"/>
            <a:ext cx="387883" cy="2127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E7085C4-D6A8-46D9-A1BA-F87C2DEFFCDB}" type="slidenum">
              <a:rPr lang="en-US" sz="900" smtClean="0">
                <a:solidFill>
                  <a:schemeClr val="bg1">
                    <a:lumMod val="75000"/>
                  </a:schemeClr>
                </a:solidFill>
              </a:rPr>
              <a:pPr/>
              <a:t>‹#›</a:t>
            </a:fld>
            <a:endParaRPr lang="en-US" sz="900" dirty="0">
              <a:solidFill>
                <a:schemeClr val="bg1">
                  <a:lumMod val="75000"/>
                </a:schemeClr>
              </a:solidFill>
            </a:endParaRPr>
          </a:p>
        </p:txBody>
      </p:sp>
    </p:spTree>
    <p:extLst>
      <p:ext uri="{BB962C8B-B14F-4D97-AF65-F5344CB8AC3E}">
        <p14:creationId xmlns:p14="http://schemas.microsoft.com/office/powerpoint/2010/main" val="1500750949"/>
      </p:ext>
    </p:extLst>
  </p:cSld>
  <p:clrMap bg1="lt1" tx1="dk1" bg2="lt2" tx2="dk2" accent1="accent1" accent2="accent2" accent3="accent3" accent4="accent4" accent5="accent5" accent6="accent6" hlink="hlink" folHlink="folHlink"/>
  <p:sldLayoutIdLst>
    <p:sldLayoutId id="2147483698" r:id="rId1"/>
    <p:sldLayoutId id="2147483664" r:id="rId2"/>
    <p:sldLayoutId id="2147483690" r:id="rId3"/>
    <p:sldLayoutId id="2147483691" r:id="rId4"/>
    <p:sldLayoutId id="2147483682" r:id="rId5"/>
  </p:sldLayoutIdLst>
  <p:timing>
    <p:tnLst>
      <p:par>
        <p:cTn id="1" dur="indefinite" restart="never" nodeType="tmRoot"/>
      </p:par>
    </p:tnLst>
  </p:timing>
  <p:hf hdr="0" ftr="0" dt="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3638841176"/>
      </p:ext>
    </p:extLst>
  </p:cSld>
  <p:clrMap bg1="lt1" tx1="dk1" bg2="lt2" tx2="dk2" accent1="accent1" accent2="accent2" accent3="accent3" accent4="accent4" accent5="accent5" accent6="accent6" hlink="hlink" folHlink="folHlink"/>
  <p:sldLayoutIdLst>
    <p:sldLayoutId id="2147483701" r:id="rId1"/>
    <p:sldLayoutId id="2147483704"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flipH="1">
            <a:off x="914400" y="1"/>
            <a:ext cx="1" cy="495299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66" y="5257800"/>
            <a:ext cx="1181868" cy="457200"/>
          </a:xfrm>
          <a:prstGeom prst="rect">
            <a:avLst/>
          </a:prstGeom>
        </p:spPr>
      </p:pic>
      <p:cxnSp>
        <p:nvCxnSpPr>
          <p:cNvPr id="12" name="Straight Connector 11"/>
          <p:cNvCxnSpPr/>
          <p:nvPr userDrawn="1"/>
        </p:nvCxnSpPr>
        <p:spPr>
          <a:xfrm flipH="1">
            <a:off x="914400" y="6019800"/>
            <a:ext cx="1" cy="82296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7503856"/>
      </p:ext>
    </p:extLst>
  </p:cSld>
  <p:clrMap bg1="lt1" tx1="dk1" bg2="lt2" tx2="dk2" accent1="accent1" accent2="accent2" accent3="accent3" accent4="accent4" accent5="accent5" accent6="accent6" hlink="hlink" folHlink="folHlink"/>
  <p:sldLayoutIdLst>
    <p:sldLayoutId id="2147483703" r:id="rId1"/>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r>
              <a:rPr lang="en-US" sz="2800" dirty="0" smtClean="0"/>
              <a:t>Proposed Ancillary Service Methodology and </a:t>
            </a:r>
          </a:p>
          <a:p>
            <a:r>
              <a:rPr lang="en-US" sz="2800" dirty="0" smtClean="0"/>
              <a:t>Preliminary Quantities For 2021</a:t>
            </a:r>
            <a:endParaRPr lang="en-US" sz="2800" dirty="0"/>
          </a:p>
        </p:txBody>
      </p:sp>
      <p:sp>
        <p:nvSpPr>
          <p:cNvPr id="3" name="Text Placeholder 2"/>
          <p:cNvSpPr>
            <a:spLocks noGrp="1"/>
          </p:cNvSpPr>
          <p:nvPr>
            <p:ph type="body" sz="quarter" idx="3"/>
          </p:nvPr>
        </p:nvSpPr>
        <p:spPr/>
        <p:txBody>
          <a:bodyPr/>
          <a:lstStyle/>
          <a:p>
            <a:r>
              <a:rPr lang="en-US" dirty="0" smtClean="0"/>
              <a:t>Nov 18, 2020</a:t>
            </a:r>
          </a:p>
          <a:p>
            <a:r>
              <a:rPr lang="en-US" dirty="0" smtClean="0"/>
              <a:t>TAC</a:t>
            </a:r>
            <a:endParaRPr lang="en-US" dirty="0"/>
          </a:p>
        </p:txBody>
      </p:sp>
      <p:sp>
        <p:nvSpPr>
          <p:cNvPr id="4" name="Text Placeholder 3"/>
          <p:cNvSpPr>
            <a:spLocks noGrp="1"/>
          </p:cNvSpPr>
          <p:nvPr>
            <p:ph type="body" sz="quarter" idx="10"/>
          </p:nvPr>
        </p:nvSpPr>
        <p:spPr/>
        <p:txBody>
          <a:bodyPr/>
          <a:lstStyle/>
          <a:p>
            <a:r>
              <a:rPr lang="en-US" dirty="0" smtClean="0"/>
              <a:t>ERCOT Staff</a:t>
            </a:r>
            <a:endParaRPr lang="en-US" dirty="0"/>
          </a:p>
        </p:txBody>
      </p:sp>
    </p:spTree>
    <p:extLst>
      <p:ext uri="{BB962C8B-B14F-4D97-AF65-F5344CB8AC3E}">
        <p14:creationId xmlns:p14="http://schemas.microsoft.com/office/powerpoint/2010/main" val="21880547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Regulation Down March</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10</a:t>
            </a:fld>
            <a:endParaRPr lang="en-US" dirty="0"/>
          </a:p>
        </p:txBody>
      </p:sp>
      <p:pic>
        <p:nvPicPr>
          <p:cNvPr id="5" name="Picture 4"/>
          <p:cNvPicPr>
            <a:picLocks noChangeAspect="1"/>
          </p:cNvPicPr>
          <p:nvPr/>
        </p:nvPicPr>
        <p:blipFill>
          <a:blip r:embed="rId3"/>
          <a:stretch>
            <a:fillRect/>
          </a:stretch>
        </p:blipFill>
        <p:spPr>
          <a:xfrm>
            <a:off x="109728" y="859536"/>
            <a:ext cx="8986283" cy="5419814"/>
          </a:xfrm>
          <a:prstGeom prst="rect">
            <a:avLst/>
          </a:prstGeom>
        </p:spPr>
      </p:pic>
    </p:spTree>
    <p:extLst>
      <p:ext uri="{BB962C8B-B14F-4D97-AF65-F5344CB8AC3E}">
        <p14:creationId xmlns:p14="http://schemas.microsoft.com/office/powerpoint/2010/main" val="4119046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Regulation </a:t>
            </a:r>
            <a:r>
              <a:rPr lang="en-US" dirty="0" smtClean="0"/>
              <a:t>Down June</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11</a:t>
            </a:fld>
            <a:endParaRPr lang="en-US" dirty="0"/>
          </a:p>
        </p:txBody>
      </p:sp>
      <p:pic>
        <p:nvPicPr>
          <p:cNvPr id="5" name="Picture 4"/>
          <p:cNvPicPr>
            <a:picLocks noChangeAspect="1"/>
          </p:cNvPicPr>
          <p:nvPr/>
        </p:nvPicPr>
        <p:blipFill>
          <a:blip r:embed="rId3"/>
          <a:stretch>
            <a:fillRect/>
          </a:stretch>
        </p:blipFill>
        <p:spPr>
          <a:xfrm>
            <a:off x="109728" y="859536"/>
            <a:ext cx="8992379" cy="5419814"/>
          </a:xfrm>
          <a:prstGeom prst="rect">
            <a:avLst/>
          </a:prstGeom>
        </p:spPr>
      </p:pic>
    </p:spTree>
    <p:extLst>
      <p:ext uri="{BB962C8B-B14F-4D97-AF65-F5344CB8AC3E}">
        <p14:creationId xmlns:p14="http://schemas.microsoft.com/office/powerpoint/2010/main" val="12481269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Hourly Average Regulation Comparison</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12</a:t>
            </a:fld>
            <a:endParaRPr lang="en-US" dirty="0"/>
          </a:p>
        </p:txBody>
      </p:sp>
      <p:pic>
        <p:nvPicPr>
          <p:cNvPr id="7" name="Picture 6"/>
          <p:cNvPicPr>
            <a:picLocks noChangeAspect="1"/>
          </p:cNvPicPr>
          <p:nvPr/>
        </p:nvPicPr>
        <p:blipFill>
          <a:blip r:embed="rId3"/>
          <a:stretch>
            <a:fillRect/>
          </a:stretch>
        </p:blipFill>
        <p:spPr>
          <a:xfrm>
            <a:off x="289189" y="855406"/>
            <a:ext cx="8565622" cy="2725148"/>
          </a:xfrm>
          <a:prstGeom prst="rect">
            <a:avLst/>
          </a:prstGeom>
        </p:spPr>
      </p:pic>
      <p:pic>
        <p:nvPicPr>
          <p:cNvPr id="9" name="Picture 8"/>
          <p:cNvPicPr>
            <a:picLocks noChangeAspect="1"/>
          </p:cNvPicPr>
          <p:nvPr/>
        </p:nvPicPr>
        <p:blipFill>
          <a:blip r:embed="rId4"/>
          <a:stretch>
            <a:fillRect/>
          </a:stretch>
        </p:blipFill>
        <p:spPr>
          <a:xfrm>
            <a:off x="292237" y="3580554"/>
            <a:ext cx="8559526" cy="2725148"/>
          </a:xfrm>
          <a:prstGeom prst="rect">
            <a:avLst/>
          </a:prstGeom>
        </p:spPr>
      </p:pic>
    </p:spTree>
    <p:extLst>
      <p:ext uri="{BB962C8B-B14F-4D97-AF65-F5344CB8AC3E}">
        <p14:creationId xmlns:p14="http://schemas.microsoft.com/office/powerpoint/2010/main" val="6391039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Non Spinning Reserve Methodology (Non-Spin) - </a:t>
            </a:r>
            <a:r>
              <a:rPr lang="en-US" sz="2400" dirty="0" smtClean="0"/>
              <a:t>2021</a:t>
            </a:r>
            <a:endParaRPr lang="en-US" sz="2400" dirty="0"/>
          </a:p>
        </p:txBody>
      </p:sp>
      <p:sp>
        <p:nvSpPr>
          <p:cNvPr id="3" name="Content Placeholder 2"/>
          <p:cNvSpPr>
            <a:spLocks noGrp="1"/>
          </p:cNvSpPr>
          <p:nvPr>
            <p:ph idx="1"/>
          </p:nvPr>
        </p:nvSpPr>
        <p:spPr/>
        <p:txBody>
          <a:bodyPr/>
          <a:lstStyle/>
          <a:p>
            <a:r>
              <a:rPr lang="en-US" dirty="0"/>
              <a:t>ERCOT is recommending one change in the methodology used for computing </a:t>
            </a:r>
            <a:r>
              <a:rPr lang="en-US" dirty="0" smtClean="0"/>
              <a:t>Non-Spin </a:t>
            </a:r>
            <a:r>
              <a:rPr lang="en-US" dirty="0"/>
              <a:t>reserves. Specifically, ERCOT </a:t>
            </a:r>
            <a:r>
              <a:rPr lang="en-US" dirty="0" smtClean="0"/>
              <a:t>is proposing to create and incorporate a Solar Over-Forecast Error Adjustment table.</a:t>
            </a:r>
          </a:p>
          <a:p>
            <a:pPr lvl="1"/>
            <a:r>
              <a:rPr lang="en-US" dirty="0" smtClean="0"/>
              <a:t>Solar </a:t>
            </a:r>
            <a:r>
              <a:rPr lang="en-US" dirty="0"/>
              <a:t>Over-Forecast Error Adjustment Table </a:t>
            </a:r>
            <a:r>
              <a:rPr lang="en-US" dirty="0" smtClean="0"/>
              <a:t>will track </a:t>
            </a:r>
            <a:r>
              <a:rPr lang="en-US" dirty="0"/>
              <a:t>estimated increase in </a:t>
            </a:r>
            <a:r>
              <a:rPr lang="en-US" dirty="0" smtClean="0"/>
              <a:t>solar </a:t>
            </a:r>
            <a:r>
              <a:rPr lang="en-US" dirty="0"/>
              <a:t>over forecast error per 1000 MW increase in installed </a:t>
            </a:r>
            <a:r>
              <a:rPr lang="en-US" dirty="0" smtClean="0"/>
              <a:t>solar </a:t>
            </a:r>
            <a:r>
              <a:rPr lang="en-US" dirty="0"/>
              <a:t>capacity. </a:t>
            </a:r>
          </a:p>
          <a:p>
            <a:endParaRPr lang="en-US" dirty="0" smtClean="0"/>
          </a:p>
          <a:p>
            <a:r>
              <a:rPr lang="en-US" dirty="0"/>
              <a:t>The preliminary Non-Spin quantities for January </a:t>
            </a:r>
            <a:r>
              <a:rPr lang="en-US" dirty="0" smtClean="0"/>
              <a:t>2021 through October 2021 in </a:t>
            </a:r>
            <a:r>
              <a:rPr lang="en-US" dirty="0"/>
              <a:t>subsequent slides have been computed using </a:t>
            </a:r>
            <a:r>
              <a:rPr lang="en-US" u="sng" dirty="0"/>
              <a:t>current methodology</a:t>
            </a:r>
            <a:r>
              <a:rPr lang="en-US" dirty="0"/>
              <a:t> (</a:t>
            </a:r>
            <a:r>
              <a:rPr lang="en-US" dirty="0" smtClean="0"/>
              <a:t>2018, 2019 </a:t>
            </a:r>
            <a:r>
              <a:rPr lang="en-US" dirty="0"/>
              <a:t>and </a:t>
            </a:r>
            <a:r>
              <a:rPr lang="en-US" dirty="0" smtClean="0"/>
              <a:t>2020 </a:t>
            </a:r>
            <a:r>
              <a:rPr lang="en-US" dirty="0"/>
              <a:t>Net load and Net load Forecast</a:t>
            </a:r>
            <a:r>
              <a:rPr lang="en-US" dirty="0" smtClean="0"/>
              <a:t>), </a:t>
            </a:r>
            <a:r>
              <a:rPr lang="en-US" u="sng" dirty="0"/>
              <a:t>updated Wind Over-Forecast Error Adjustment </a:t>
            </a:r>
            <a:r>
              <a:rPr lang="en-US" u="sng" dirty="0" smtClean="0"/>
              <a:t>table</a:t>
            </a:r>
            <a:r>
              <a:rPr lang="en-US" dirty="0" smtClean="0"/>
              <a:t> and the </a:t>
            </a:r>
            <a:r>
              <a:rPr lang="en-US" u="sng" dirty="0" smtClean="0"/>
              <a:t>proposed Solar Over-Forecast Error Adjustment table</a:t>
            </a:r>
            <a:r>
              <a:rPr lang="en-US" dirty="0" smtClean="0"/>
              <a:t>.</a:t>
            </a:r>
            <a:endParaRPr lang="en-US" dirty="0"/>
          </a:p>
          <a:p>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13</a:t>
            </a:fld>
            <a:endParaRPr lang="en-US" dirty="0"/>
          </a:p>
        </p:txBody>
      </p:sp>
    </p:spTree>
    <p:extLst>
      <p:ext uri="{BB962C8B-B14F-4D97-AF65-F5344CB8AC3E}">
        <p14:creationId xmlns:p14="http://schemas.microsoft.com/office/powerpoint/2010/main" val="10782203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Solar </a:t>
            </a:r>
            <a:r>
              <a:rPr lang="en-US" sz="2400" dirty="0"/>
              <a:t>Over-Forecast Error Adjustment Table - 2021</a:t>
            </a:r>
          </a:p>
        </p:txBody>
      </p:sp>
      <p:sp>
        <p:nvSpPr>
          <p:cNvPr id="3" name="Content Placeholder 2"/>
          <p:cNvSpPr>
            <a:spLocks noGrp="1"/>
          </p:cNvSpPr>
          <p:nvPr>
            <p:ph idx="1"/>
          </p:nvPr>
        </p:nvSpPr>
        <p:spPr/>
        <p:txBody>
          <a:bodyPr/>
          <a:lstStyle/>
          <a:p>
            <a:r>
              <a:rPr lang="en-US" dirty="0" smtClean="0"/>
              <a:t>Solar </a:t>
            </a:r>
            <a:r>
              <a:rPr lang="en-US" dirty="0"/>
              <a:t>Over-Forecast Error Adjustment Table track estimated increase in </a:t>
            </a:r>
            <a:r>
              <a:rPr lang="en-US" dirty="0" smtClean="0"/>
              <a:t>solar </a:t>
            </a:r>
            <a:r>
              <a:rPr lang="en-US" dirty="0"/>
              <a:t>over forecast error per 1000 MW increase in installed </a:t>
            </a:r>
            <a:r>
              <a:rPr lang="en-US" dirty="0" smtClean="0"/>
              <a:t>solar </a:t>
            </a:r>
            <a:r>
              <a:rPr lang="en-US" dirty="0"/>
              <a:t>capacity. </a:t>
            </a:r>
          </a:p>
          <a:p>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14</a:t>
            </a:fld>
            <a:endParaRPr lang="en-US" dirty="0"/>
          </a:p>
        </p:txBody>
      </p:sp>
      <p:pic>
        <p:nvPicPr>
          <p:cNvPr id="5" name="Content Placeholder 4"/>
          <p:cNvPicPr>
            <a:picLocks noChangeAspect="1"/>
          </p:cNvPicPr>
          <p:nvPr/>
        </p:nvPicPr>
        <p:blipFill rotWithShape="1">
          <a:blip r:embed="rId3"/>
          <a:srcRect l="6472" t="6326" r="9328" b="6255"/>
          <a:stretch/>
        </p:blipFill>
        <p:spPr>
          <a:xfrm>
            <a:off x="1965960" y="1892808"/>
            <a:ext cx="4243587" cy="3767328"/>
          </a:xfrm>
          <a:prstGeom prst="rect">
            <a:avLst/>
          </a:prstGeom>
        </p:spPr>
      </p:pic>
      <p:sp>
        <p:nvSpPr>
          <p:cNvPr id="6" name="Rectangle 5"/>
          <p:cNvSpPr/>
          <p:nvPr/>
        </p:nvSpPr>
        <p:spPr>
          <a:xfrm>
            <a:off x="1638318" y="5627645"/>
            <a:ext cx="6286482" cy="584775"/>
          </a:xfrm>
          <a:prstGeom prst="rect">
            <a:avLst/>
          </a:prstGeom>
        </p:spPr>
        <p:txBody>
          <a:bodyPr wrap="square">
            <a:spAutoFit/>
          </a:bodyPr>
          <a:lstStyle/>
          <a:p>
            <a:pPr algn="just"/>
            <a:r>
              <a:rPr lang="en-US" sz="1600" dirty="0" smtClean="0">
                <a:solidFill>
                  <a:schemeClr val="tx2"/>
                </a:solidFill>
              </a:rPr>
              <a:t>Max: 63 MW </a:t>
            </a:r>
            <a:r>
              <a:rPr lang="en-US" sz="1600" dirty="0">
                <a:solidFill>
                  <a:schemeClr val="tx2"/>
                </a:solidFill>
              </a:rPr>
              <a:t>per 1000 MW additional </a:t>
            </a:r>
            <a:r>
              <a:rPr lang="en-US" sz="1600" dirty="0" smtClean="0">
                <a:solidFill>
                  <a:schemeClr val="tx2"/>
                </a:solidFill>
              </a:rPr>
              <a:t>solar capacity</a:t>
            </a:r>
          </a:p>
          <a:p>
            <a:pPr algn="just"/>
            <a:r>
              <a:rPr lang="en-US" sz="1600" smtClean="0">
                <a:solidFill>
                  <a:schemeClr val="tx2"/>
                </a:solidFill>
              </a:rPr>
              <a:t>Mean: 16 </a:t>
            </a:r>
            <a:r>
              <a:rPr lang="en-US" sz="1600" dirty="0" smtClean="0">
                <a:solidFill>
                  <a:schemeClr val="tx2"/>
                </a:solidFill>
              </a:rPr>
              <a:t>MW </a:t>
            </a:r>
            <a:r>
              <a:rPr lang="en-US" sz="1600" dirty="0">
                <a:solidFill>
                  <a:schemeClr val="tx2"/>
                </a:solidFill>
              </a:rPr>
              <a:t>per 1000 MW additional </a:t>
            </a:r>
            <a:r>
              <a:rPr lang="en-US" sz="1600" dirty="0" smtClean="0">
                <a:solidFill>
                  <a:schemeClr val="tx2"/>
                </a:solidFill>
              </a:rPr>
              <a:t>solar capacity</a:t>
            </a:r>
          </a:p>
        </p:txBody>
      </p:sp>
    </p:spTree>
    <p:extLst>
      <p:ext uri="{BB962C8B-B14F-4D97-AF65-F5344CB8AC3E}">
        <p14:creationId xmlns:p14="http://schemas.microsoft.com/office/powerpoint/2010/main" val="26154538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Non-Spin March</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15</a:t>
            </a:fld>
            <a:endParaRPr lang="en-US" dirty="0"/>
          </a:p>
        </p:txBody>
      </p:sp>
      <p:pic>
        <p:nvPicPr>
          <p:cNvPr id="6" name="Picture 5"/>
          <p:cNvPicPr>
            <a:picLocks noChangeAspect="1"/>
          </p:cNvPicPr>
          <p:nvPr/>
        </p:nvPicPr>
        <p:blipFill>
          <a:blip r:embed="rId3"/>
          <a:stretch>
            <a:fillRect/>
          </a:stretch>
        </p:blipFill>
        <p:spPr>
          <a:xfrm>
            <a:off x="264802" y="1203767"/>
            <a:ext cx="8614395" cy="4450466"/>
          </a:xfrm>
          <a:prstGeom prst="rect">
            <a:avLst/>
          </a:prstGeom>
        </p:spPr>
      </p:pic>
    </p:spTree>
    <p:extLst>
      <p:ext uri="{BB962C8B-B14F-4D97-AF65-F5344CB8AC3E}">
        <p14:creationId xmlns:p14="http://schemas.microsoft.com/office/powerpoint/2010/main" val="4091004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Non-Spin June</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16</a:t>
            </a:fld>
            <a:endParaRPr lang="en-US" dirty="0"/>
          </a:p>
        </p:txBody>
      </p:sp>
      <p:pic>
        <p:nvPicPr>
          <p:cNvPr id="6" name="Picture 5"/>
          <p:cNvPicPr>
            <a:picLocks noChangeAspect="1"/>
          </p:cNvPicPr>
          <p:nvPr/>
        </p:nvPicPr>
        <p:blipFill>
          <a:blip r:embed="rId3"/>
          <a:stretch>
            <a:fillRect/>
          </a:stretch>
        </p:blipFill>
        <p:spPr>
          <a:xfrm>
            <a:off x="264802" y="1203767"/>
            <a:ext cx="8614395" cy="4450466"/>
          </a:xfrm>
          <a:prstGeom prst="rect">
            <a:avLst/>
          </a:prstGeom>
        </p:spPr>
      </p:pic>
    </p:spTree>
    <p:extLst>
      <p:ext uri="{BB962C8B-B14F-4D97-AF65-F5344CB8AC3E}">
        <p14:creationId xmlns:p14="http://schemas.microsoft.com/office/powerpoint/2010/main" val="3798558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Hourly Average Non-Spin </a:t>
            </a:r>
            <a:r>
              <a:rPr lang="en-US" dirty="0" smtClean="0"/>
              <a:t>Comparison</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17</a:t>
            </a:fld>
            <a:endParaRPr lang="en-US" dirty="0"/>
          </a:p>
        </p:txBody>
      </p:sp>
      <p:pic>
        <p:nvPicPr>
          <p:cNvPr id="5" name="Picture 4"/>
          <p:cNvPicPr>
            <a:picLocks noChangeAspect="1"/>
          </p:cNvPicPr>
          <p:nvPr/>
        </p:nvPicPr>
        <p:blipFill>
          <a:blip r:embed="rId3"/>
          <a:stretch>
            <a:fillRect/>
          </a:stretch>
        </p:blipFill>
        <p:spPr>
          <a:xfrm>
            <a:off x="264802" y="1200719"/>
            <a:ext cx="8614395" cy="4456562"/>
          </a:xfrm>
          <a:prstGeom prst="rect">
            <a:avLst/>
          </a:prstGeom>
        </p:spPr>
      </p:pic>
    </p:spTree>
    <p:extLst>
      <p:ext uri="{BB962C8B-B14F-4D97-AF65-F5344CB8AC3E}">
        <p14:creationId xmlns:p14="http://schemas.microsoft.com/office/powerpoint/2010/main" val="3570934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Following </a:t>
            </a:r>
            <a:r>
              <a:rPr lang="en-US" dirty="0" smtClean="0"/>
              <a:t>is a summary of the proposed Ancillary Service Methodology for 2021</a:t>
            </a:r>
          </a:p>
          <a:p>
            <a:pPr lvl="1"/>
            <a:r>
              <a:rPr lang="en-US" dirty="0" smtClean="0"/>
              <a:t>No change is being recommended to </a:t>
            </a:r>
            <a:r>
              <a:rPr lang="en-US" dirty="0"/>
              <a:t>the methodology used for determining Responsive Reserve Service (RRS</a:t>
            </a:r>
            <a:r>
              <a:rPr lang="en-US" dirty="0" smtClean="0"/>
              <a:t>). </a:t>
            </a:r>
            <a:endParaRPr lang="en-US" dirty="0" smtClean="0"/>
          </a:p>
          <a:p>
            <a:pPr lvl="2"/>
            <a:r>
              <a:rPr lang="en-US" sz="1800" dirty="0"/>
              <a:t>Minimum RRS-PFR limit for 2021 is recommended to be changed based on updates to NERC’s BAL-003 Interconnection Frequency Response Obligation (IFRO) assessment for 2021. RRS table for 2021 will be updated to use the changed minimum RRS-PFR limit.</a:t>
            </a:r>
          </a:p>
          <a:p>
            <a:pPr lvl="1"/>
            <a:endParaRPr lang="en-US" sz="900" dirty="0" smtClean="0"/>
          </a:p>
          <a:p>
            <a:pPr lvl="1"/>
            <a:r>
              <a:rPr lang="en-US" dirty="0" smtClean="0"/>
              <a:t>One change is being recommended in each of the methodologies used for computing Non-Spin and Regulation reserves.</a:t>
            </a:r>
          </a:p>
          <a:p>
            <a:pPr lvl="1"/>
            <a:endParaRPr lang="en-US" sz="900" dirty="0" smtClean="0"/>
          </a:p>
          <a:p>
            <a:r>
              <a:rPr lang="en-US" dirty="0"/>
              <a:t>ERCOT is seeking TAC’s endorsement for the proposed 2021 Ancillary Service Methodology. </a:t>
            </a:r>
          </a:p>
          <a:p>
            <a:endParaRPr lang="en-US" sz="900" dirty="0" smtClean="0"/>
          </a:p>
        </p:txBody>
      </p:sp>
      <p:sp>
        <p:nvSpPr>
          <p:cNvPr id="4" name="Slide Number Placeholder 3"/>
          <p:cNvSpPr>
            <a:spLocks noGrp="1"/>
          </p:cNvSpPr>
          <p:nvPr>
            <p:ph type="sldNum" sz="quarter" idx="4"/>
          </p:nvPr>
        </p:nvSpPr>
        <p:spPr/>
        <p:txBody>
          <a:bodyPr/>
          <a:lstStyle/>
          <a:p>
            <a:fld id="{1D93BD3E-1E9A-4970-A6F7-E7AC52762E0C}" type="slidenum">
              <a:rPr lang="en-US" smtClean="0"/>
              <a:pPr/>
              <a:t>18</a:t>
            </a:fld>
            <a:endParaRPr lang="en-US" dirty="0"/>
          </a:p>
        </p:txBody>
      </p:sp>
    </p:spTree>
    <p:extLst>
      <p:ext uri="{BB962C8B-B14F-4D97-AF65-F5344CB8AC3E}">
        <p14:creationId xmlns:p14="http://schemas.microsoft.com/office/powerpoint/2010/main" val="2323740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19</a:t>
            </a:fld>
            <a:endParaRPr lang="en-US" dirty="0"/>
          </a:p>
        </p:txBody>
      </p:sp>
      <p:sp>
        <p:nvSpPr>
          <p:cNvPr id="5" name="Content Placeholder 4"/>
          <p:cNvSpPr>
            <a:spLocks noGrp="1"/>
          </p:cNvSpPr>
          <p:nvPr>
            <p:ph idx="16"/>
          </p:nvPr>
        </p:nvSpPr>
        <p:spPr/>
        <p:txBody>
          <a:bodyPr/>
          <a:lstStyle/>
          <a:p>
            <a:r>
              <a:rPr lang="en-US" dirty="0" smtClean="0"/>
              <a:t>Appendix</a:t>
            </a:r>
            <a:endParaRPr lang="en-US" dirty="0"/>
          </a:p>
        </p:txBody>
      </p:sp>
    </p:spTree>
    <p:extLst>
      <p:ext uri="{BB962C8B-B14F-4D97-AF65-F5344CB8AC3E}">
        <p14:creationId xmlns:p14="http://schemas.microsoft.com/office/powerpoint/2010/main" val="4151086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smtClean="0"/>
              <a:t>Stakeholder Discussion Timeline</a:t>
            </a:r>
            <a:endParaRPr lang="en-US" dirty="0"/>
          </a:p>
        </p:txBody>
      </p:sp>
      <p:sp>
        <p:nvSpPr>
          <p:cNvPr id="2" name="Content Placeholder 1"/>
          <p:cNvSpPr>
            <a:spLocks noGrp="1"/>
          </p:cNvSpPr>
          <p:nvPr>
            <p:ph idx="1"/>
          </p:nvPr>
        </p:nvSpPr>
        <p:spPr/>
        <p:txBody>
          <a:bodyPr/>
          <a:lstStyle/>
          <a:p>
            <a:pPr>
              <a:buFont typeface="Wingdings" panose="05000000000000000000" pitchFamily="2" charset="2"/>
              <a:buChar char="ü"/>
            </a:pPr>
            <a:r>
              <a:rPr lang="en-US" dirty="0" smtClean="0">
                <a:solidFill>
                  <a:schemeClr val="accent2"/>
                </a:solidFill>
              </a:rPr>
              <a:t>September 08, 2020 – PDCWG (Visit 1)</a:t>
            </a:r>
            <a:endParaRPr lang="en-US" strike="sngStrike" dirty="0" smtClean="0">
              <a:solidFill>
                <a:schemeClr val="accent2"/>
              </a:solidFill>
            </a:endParaRPr>
          </a:p>
          <a:p>
            <a:pPr>
              <a:buFont typeface="Wingdings" panose="05000000000000000000" pitchFamily="2" charset="2"/>
              <a:buChar char="ü"/>
            </a:pPr>
            <a:r>
              <a:rPr lang="en-US" dirty="0" smtClean="0">
                <a:solidFill>
                  <a:schemeClr val="accent2"/>
                </a:solidFill>
              </a:rPr>
              <a:t>September </a:t>
            </a:r>
            <a:r>
              <a:rPr lang="en-US" dirty="0">
                <a:solidFill>
                  <a:schemeClr val="accent2"/>
                </a:solidFill>
              </a:rPr>
              <a:t>21, </a:t>
            </a:r>
            <a:r>
              <a:rPr lang="en-US" dirty="0" smtClean="0">
                <a:solidFill>
                  <a:schemeClr val="accent2"/>
                </a:solidFill>
              </a:rPr>
              <a:t>2020 – WMWG (Visit 1)</a:t>
            </a:r>
          </a:p>
          <a:p>
            <a:endParaRPr lang="en-US" sz="1400" dirty="0">
              <a:solidFill>
                <a:schemeClr val="accent2"/>
              </a:solidFill>
            </a:endParaRPr>
          </a:p>
          <a:p>
            <a:pPr>
              <a:buFont typeface="Wingdings" panose="05000000000000000000" pitchFamily="2" charset="2"/>
              <a:buChar char="ü"/>
            </a:pPr>
            <a:r>
              <a:rPr lang="en-US" dirty="0" smtClean="0">
                <a:solidFill>
                  <a:schemeClr val="accent2"/>
                </a:solidFill>
              </a:rPr>
              <a:t>October </a:t>
            </a:r>
            <a:r>
              <a:rPr lang="en-US" dirty="0">
                <a:solidFill>
                  <a:schemeClr val="accent2"/>
                </a:solidFill>
              </a:rPr>
              <a:t>14, </a:t>
            </a:r>
            <a:r>
              <a:rPr lang="en-US" dirty="0" smtClean="0">
                <a:solidFill>
                  <a:schemeClr val="accent2"/>
                </a:solidFill>
              </a:rPr>
              <a:t>2020 – PDCWG (Visit 2)</a:t>
            </a:r>
            <a:endParaRPr lang="en-US" dirty="0">
              <a:solidFill>
                <a:schemeClr val="accent2"/>
              </a:solidFill>
            </a:endParaRPr>
          </a:p>
          <a:p>
            <a:pPr>
              <a:buFont typeface="Wingdings" panose="05000000000000000000" pitchFamily="2" charset="2"/>
              <a:buChar char="ü"/>
            </a:pPr>
            <a:r>
              <a:rPr lang="en-US" dirty="0" smtClean="0">
                <a:solidFill>
                  <a:schemeClr val="accent2"/>
                </a:solidFill>
              </a:rPr>
              <a:t>October 27, 2020 – WMWG (Visit 2)</a:t>
            </a:r>
          </a:p>
          <a:p>
            <a:endParaRPr lang="en-US" dirty="0">
              <a:solidFill>
                <a:schemeClr val="accent2"/>
              </a:solidFill>
            </a:endParaRPr>
          </a:p>
          <a:p>
            <a:pPr>
              <a:buFont typeface="Wingdings" panose="05000000000000000000" pitchFamily="2" charset="2"/>
              <a:buChar char="ü"/>
            </a:pPr>
            <a:r>
              <a:rPr lang="en-US" dirty="0" smtClean="0">
                <a:solidFill>
                  <a:schemeClr val="accent2"/>
                </a:solidFill>
              </a:rPr>
              <a:t>November </a:t>
            </a:r>
            <a:r>
              <a:rPr lang="en-US" dirty="0">
                <a:solidFill>
                  <a:schemeClr val="accent2"/>
                </a:solidFill>
              </a:rPr>
              <a:t>04, </a:t>
            </a:r>
            <a:r>
              <a:rPr lang="en-US" dirty="0" smtClean="0">
                <a:solidFill>
                  <a:schemeClr val="accent2"/>
                </a:solidFill>
              </a:rPr>
              <a:t>2020 - </a:t>
            </a:r>
            <a:r>
              <a:rPr lang="en-US" dirty="0">
                <a:solidFill>
                  <a:schemeClr val="accent2"/>
                </a:solidFill>
              </a:rPr>
              <a:t>WMS</a:t>
            </a:r>
          </a:p>
          <a:p>
            <a:pPr>
              <a:buFont typeface="Wingdings" panose="05000000000000000000" pitchFamily="2" charset="2"/>
              <a:buChar char="ü"/>
            </a:pPr>
            <a:r>
              <a:rPr lang="en-US" dirty="0" smtClean="0">
                <a:solidFill>
                  <a:schemeClr val="accent2"/>
                </a:solidFill>
              </a:rPr>
              <a:t>November </a:t>
            </a:r>
            <a:r>
              <a:rPr lang="en-US" dirty="0">
                <a:solidFill>
                  <a:schemeClr val="accent2"/>
                </a:solidFill>
              </a:rPr>
              <a:t>05, </a:t>
            </a:r>
            <a:r>
              <a:rPr lang="en-US" dirty="0" smtClean="0">
                <a:solidFill>
                  <a:schemeClr val="accent2"/>
                </a:solidFill>
              </a:rPr>
              <a:t>2020 - </a:t>
            </a:r>
            <a:r>
              <a:rPr lang="en-US" dirty="0">
                <a:solidFill>
                  <a:schemeClr val="accent2"/>
                </a:solidFill>
              </a:rPr>
              <a:t>ROS</a:t>
            </a:r>
          </a:p>
          <a:p>
            <a:r>
              <a:rPr lang="en-US" dirty="0" smtClean="0">
                <a:solidFill>
                  <a:schemeClr val="accent2"/>
                </a:solidFill>
              </a:rPr>
              <a:t>November </a:t>
            </a:r>
            <a:r>
              <a:rPr lang="en-US" dirty="0">
                <a:solidFill>
                  <a:schemeClr val="accent2"/>
                </a:solidFill>
              </a:rPr>
              <a:t>18, </a:t>
            </a:r>
            <a:r>
              <a:rPr lang="en-US" dirty="0" smtClean="0">
                <a:solidFill>
                  <a:schemeClr val="accent2"/>
                </a:solidFill>
              </a:rPr>
              <a:t>2020 - TAC</a:t>
            </a:r>
            <a:endParaRPr lang="en-US" dirty="0">
              <a:solidFill>
                <a:schemeClr val="accent2"/>
              </a:solidFill>
            </a:endParaRPr>
          </a:p>
          <a:p>
            <a:endParaRPr lang="en-US" sz="1400" dirty="0">
              <a:solidFill>
                <a:schemeClr val="accent2"/>
              </a:solidFill>
            </a:endParaRPr>
          </a:p>
          <a:p>
            <a:r>
              <a:rPr lang="en-US" dirty="0" smtClean="0">
                <a:solidFill>
                  <a:schemeClr val="accent2"/>
                </a:solidFill>
              </a:rPr>
              <a:t>December 8, 2020 - </a:t>
            </a:r>
            <a:r>
              <a:rPr lang="en-US" dirty="0" err="1" smtClean="0">
                <a:solidFill>
                  <a:schemeClr val="accent2"/>
                </a:solidFill>
              </a:rPr>
              <a:t>BoD</a:t>
            </a:r>
            <a:endParaRPr lang="en-US" sz="800" dirty="0">
              <a:solidFill>
                <a:schemeClr val="tx2"/>
              </a:solidFill>
            </a:endParaRPr>
          </a:p>
        </p:txBody>
      </p:sp>
      <p:sp>
        <p:nvSpPr>
          <p:cNvPr id="4" name="Slide Number Placeholder 3"/>
          <p:cNvSpPr>
            <a:spLocks noGrp="1"/>
          </p:cNvSpPr>
          <p:nvPr>
            <p:ph type="sldNum" sz="quarter" idx="4"/>
          </p:nvPr>
        </p:nvSpPr>
        <p:spPr/>
        <p:txBody>
          <a:bodyPr/>
          <a:lstStyle/>
          <a:p>
            <a:fld id="{1D93BD3E-1E9A-4970-A6F7-E7AC52762E0C}" type="slidenum">
              <a:rPr lang="en-US" smtClean="0"/>
              <a:pPr/>
              <a:t>2</a:t>
            </a:fld>
            <a:endParaRPr lang="en-US" dirty="0"/>
          </a:p>
        </p:txBody>
      </p:sp>
    </p:spTree>
    <p:extLst>
      <p:ext uri="{BB962C8B-B14F-4D97-AF65-F5344CB8AC3E}">
        <p14:creationId xmlns:p14="http://schemas.microsoft.com/office/powerpoint/2010/main" val="37056201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RRS March</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20</a:t>
            </a:fld>
            <a:endParaRPr lang="en-US" dirty="0"/>
          </a:p>
        </p:txBody>
      </p:sp>
      <p:pic>
        <p:nvPicPr>
          <p:cNvPr id="5" name="Picture 4"/>
          <p:cNvPicPr>
            <a:picLocks noChangeAspect="1"/>
          </p:cNvPicPr>
          <p:nvPr/>
        </p:nvPicPr>
        <p:blipFill>
          <a:blip r:embed="rId3"/>
          <a:stretch>
            <a:fillRect/>
          </a:stretch>
        </p:blipFill>
        <p:spPr>
          <a:xfrm>
            <a:off x="286140" y="1078788"/>
            <a:ext cx="8571719" cy="4700423"/>
          </a:xfrm>
          <a:prstGeom prst="rect">
            <a:avLst/>
          </a:prstGeom>
        </p:spPr>
      </p:pic>
    </p:spTree>
    <p:extLst>
      <p:ext uri="{BB962C8B-B14F-4D97-AF65-F5344CB8AC3E}">
        <p14:creationId xmlns:p14="http://schemas.microsoft.com/office/powerpoint/2010/main" val="9618032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RRS June</a:t>
            </a:r>
            <a:endParaRPr lang="en-US"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21</a:t>
            </a:fld>
            <a:endParaRPr lang="en-US" dirty="0"/>
          </a:p>
        </p:txBody>
      </p:sp>
      <p:pic>
        <p:nvPicPr>
          <p:cNvPr id="5" name="Picture 4"/>
          <p:cNvPicPr>
            <a:picLocks noChangeAspect="1"/>
          </p:cNvPicPr>
          <p:nvPr/>
        </p:nvPicPr>
        <p:blipFill>
          <a:blip r:embed="rId3"/>
          <a:stretch>
            <a:fillRect/>
          </a:stretch>
        </p:blipFill>
        <p:spPr>
          <a:xfrm>
            <a:off x="286140" y="1078788"/>
            <a:ext cx="8571719" cy="4700423"/>
          </a:xfrm>
          <a:prstGeom prst="rect">
            <a:avLst/>
          </a:prstGeom>
        </p:spPr>
      </p:pic>
    </p:spTree>
    <p:extLst>
      <p:ext uri="{BB962C8B-B14F-4D97-AF65-F5344CB8AC3E}">
        <p14:creationId xmlns:p14="http://schemas.microsoft.com/office/powerpoint/2010/main" val="29667610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smtClean="0"/>
              <a:t>Scope of Discussion</a:t>
            </a:r>
            <a:endParaRPr lang="en-US" dirty="0"/>
          </a:p>
        </p:txBody>
      </p:sp>
      <p:sp>
        <p:nvSpPr>
          <p:cNvPr id="15" name="Content Placeholder 14"/>
          <p:cNvSpPr>
            <a:spLocks noGrp="1"/>
          </p:cNvSpPr>
          <p:nvPr>
            <p:ph idx="1"/>
          </p:nvPr>
        </p:nvSpPr>
        <p:spPr/>
        <p:txBody>
          <a:bodyPr/>
          <a:lstStyle/>
          <a:p>
            <a:r>
              <a:rPr lang="en-US" dirty="0" smtClean="0"/>
              <a:t>Following is a summary of the proposed changes in the methodologies used for </a:t>
            </a:r>
            <a:r>
              <a:rPr lang="en-US" dirty="0"/>
              <a:t>determining </a:t>
            </a:r>
            <a:r>
              <a:rPr lang="en-US" dirty="0" smtClean="0"/>
              <a:t>Ancillary Service (A/S) quantities for 2021. </a:t>
            </a:r>
          </a:p>
          <a:p>
            <a:pPr lvl="1"/>
            <a:r>
              <a:rPr lang="en-US" dirty="0"/>
              <a:t>ERCOT is not recommending any </a:t>
            </a:r>
            <a:r>
              <a:rPr lang="en-US" dirty="0" smtClean="0"/>
              <a:t>change </a:t>
            </a:r>
            <a:r>
              <a:rPr lang="en-US" dirty="0"/>
              <a:t>to the </a:t>
            </a:r>
            <a:r>
              <a:rPr lang="en-US" dirty="0" smtClean="0"/>
              <a:t>methodology used for </a:t>
            </a:r>
            <a:r>
              <a:rPr lang="en-US" dirty="0"/>
              <a:t>determining Responsive Reserve Service (RRS</a:t>
            </a:r>
            <a:r>
              <a:rPr lang="en-US" dirty="0" smtClean="0"/>
              <a:t>).</a:t>
            </a:r>
            <a:r>
              <a:rPr lang="en-US" sz="1600" dirty="0" smtClean="0"/>
              <a:t> </a:t>
            </a:r>
            <a:r>
              <a:rPr lang="en-US" dirty="0" smtClean="0"/>
              <a:t> </a:t>
            </a:r>
          </a:p>
          <a:p>
            <a:pPr lvl="2"/>
            <a:r>
              <a:rPr lang="en-US" dirty="0"/>
              <a:t>ERCOT is proposing to change the minimum RRS-PFR limit for 2021 </a:t>
            </a:r>
            <a:r>
              <a:rPr lang="en-US" dirty="0" smtClean="0"/>
              <a:t>based </a:t>
            </a:r>
            <a:r>
              <a:rPr lang="en-US" dirty="0"/>
              <a:t>on </a:t>
            </a:r>
            <a:r>
              <a:rPr lang="en-US" dirty="0" smtClean="0"/>
              <a:t>updates to NERC’s </a:t>
            </a:r>
            <a:r>
              <a:rPr lang="en-US" dirty="0"/>
              <a:t>BAL-003 Interconnection Frequency Response Obligation (IFRO) assessment for 2021.</a:t>
            </a:r>
          </a:p>
          <a:p>
            <a:pPr lvl="1"/>
            <a:endParaRPr lang="en-US" sz="900" dirty="0"/>
          </a:p>
          <a:p>
            <a:pPr lvl="1"/>
            <a:r>
              <a:rPr lang="en-US" dirty="0"/>
              <a:t>ERCOT is recommending </a:t>
            </a:r>
            <a:r>
              <a:rPr lang="en-US" dirty="0" smtClean="0"/>
              <a:t>one change in each of the methodologies </a:t>
            </a:r>
            <a:r>
              <a:rPr lang="en-US" dirty="0"/>
              <a:t>used for computing Non-Spin and Regulation </a:t>
            </a:r>
            <a:r>
              <a:rPr lang="en-US" dirty="0" smtClean="0"/>
              <a:t>reserves to </a:t>
            </a:r>
            <a:r>
              <a:rPr lang="en-US" dirty="0"/>
              <a:t>account for growth in installed PVGR capacity.</a:t>
            </a:r>
            <a:endParaRPr lang="en-US" sz="1600" dirty="0"/>
          </a:p>
          <a:p>
            <a:endParaRPr lang="en-US" sz="900" dirty="0"/>
          </a:p>
          <a:p>
            <a:pPr algn="just"/>
            <a:r>
              <a:rPr lang="en-US" dirty="0"/>
              <a:t>The A/S quantities for 2021 contained in this presentation are based on the methodology that was approved in December 2019. The quantities for 2021 reflect moving forward the historic data on which these are based, </a:t>
            </a:r>
            <a:r>
              <a:rPr lang="en-US" u="sng" dirty="0"/>
              <a:t>unless otherwise noted</a:t>
            </a:r>
            <a:r>
              <a:rPr lang="en-US" dirty="0"/>
              <a:t>.</a:t>
            </a:r>
          </a:p>
          <a:p>
            <a:pPr lvl="1" algn="just"/>
            <a:endParaRPr lang="en-US" sz="900" dirty="0"/>
          </a:p>
          <a:p>
            <a:pPr algn="just"/>
            <a:r>
              <a:rPr lang="en-US" dirty="0" smtClean="0"/>
              <a:t>A redline version of the draft methodology and spreadsheets </a:t>
            </a:r>
            <a:r>
              <a:rPr lang="en-US" dirty="0"/>
              <a:t>that contain the associated quantities for January through </a:t>
            </a:r>
            <a:r>
              <a:rPr lang="en-US" dirty="0" smtClean="0"/>
              <a:t>October </a:t>
            </a:r>
            <a:r>
              <a:rPr lang="en-US" dirty="0"/>
              <a:t>of </a:t>
            </a:r>
            <a:r>
              <a:rPr lang="en-US" dirty="0" smtClean="0"/>
              <a:t>2021 </a:t>
            </a:r>
            <a:r>
              <a:rPr lang="en-US" dirty="0"/>
              <a:t>have been posted on the meeting page for this </a:t>
            </a:r>
            <a:r>
              <a:rPr lang="en-US" dirty="0" smtClean="0"/>
              <a:t>meeting. </a:t>
            </a: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3</a:t>
            </a:fld>
            <a:endParaRPr lang="en-US" dirty="0"/>
          </a:p>
        </p:txBody>
      </p:sp>
    </p:spTree>
    <p:extLst>
      <p:ext uri="{BB962C8B-B14F-4D97-AF65-F5344CB8AC3E}">
        <p14:creationId xmlns:p14="http://schemas.microsoft.com/office/powerpoint/2010/main" val="1110313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2800" dirty="0" smtClean="0"/>
              <a:t>Responsive Service Methodology (RRS) - 2021</a:t>
            </a:r>
            <a:endParaRPr lang="en-US" sz="2800" dirty="0"/>
          </a:p>
        </p:txBody>
      </p:sp>
      <p:sp>
        <p:nvSpPr>
          <p:cNvPr id="2" name="Content Placeholder 1"/>
          <p:cNvSpPr>
            <a:spLocks noGrp="1"/>
          </p:cNvSpPr>
          <p:nvPr>
            <p:ph idx="1"/>
          </p:nvPr>
        </p:nvSpPr>
        <p:spPr/>
        <p:txBody>
          <a:bodyPr/>
          <a:lstStyle/>
          <a:p>
            <a:pPr algn="just"/>
            <a:r>
              <a:rPr lang="en-US" dirty="0"/>
              <a:t>ERCOT is not recommending any changes to the methodology used for determining Responsive Reserve Service (RRS</a:t>
            </a:r>
            <a:r>
              <a:rPr lang="en-US" dirty="0" smtClean="0"/>
              <a:t>).</a:t>
            </a:r>
          </a:p>
          <a:p>
            <a:pPr algn="just"/>
            <a:endParaRPr lang="en-US" dirty="0" smtClean="0"/>
          </a:p>
          <a:p>
            <a:pPr algn="just"/>
            <a:r>
              <a:rPr lang="en-US" dirty="0" smtClean="0"/>
              <a:t>ERCOT </a:t>
            </a:r>
            <a:r>
              <a:rPr lang="en-US" dirty="0"/>
              <a:t>is proposing to change the minimum RRS-PFR limit for 2021 to 1420 </a:t>
            </a:r>
            <a:r>
              <a:rPr lang="en-US" dirty="0" smtClean="0"/>
              <a:t>MW. This change is </a:t>
            </a:r>
            <a:r>
              <a:rPr lang="en-US" dirty="0"/>
              <a:t>based on preliminary results from NERC’s </a:t>
            </a:r>
            <a:r>
              <a:rPr lang="en-US" dirty="0" smtClean="0"/>
              <a:t>BAL-003 </a:t>
            </a:r>
            <a:r>
              <a:rPr lang="en-US" dirty="0"/>
              <a:t>Interconnection Frequency Response Obligation (IFRO) assessment for 2021. This preliminary IFRO analysis for 2021 </a:t>
            </a:r>
            <a:r>
              <a:rPr lang="en-US" dirty="0" smtClean="0"/>
              <a:t>primarily captures an increase in </a:t>
            </a:r>
            <a:r>
              <a:rPr lang="en-US" dirty="0"/>
              <a:t>ERCOT’s Resource Contingency Criteria from 2750 MW to 2805 MW.</a:t>
            </a:r>
            <a:endParaRPr lang="en-US" dirty="0" smtClean="0"/>
          </a:p>
          <a:p>
            <a:pPr algn="just"/>
            <a:endParaRPr lang="en-US" dirty="0"/>
          </a:p>
          <a:p>
            <a:pPr algn="just"/>
            <a:r>
              <a:rPr lang="en-US" dirty="0" smtClean="0"/>
              <a:t>The </a:t>
            </a:r>
            <a:r>
              <a:rPr lang="en-US" dirty="0"/>
              <a:t>preliminary RRS quantities for January </a:t>
            </a:r>
            <a:r>
              <a:rPr lang="en-US" dirty="0" smtClean="0"/>
              <a:t>2021 through October 2021 in </a:t>
            </a:r>
            <a:r>
              <a:rPr lang="en-US" dirty="0"/>
              <a:t>subsequent slides have been computed using </a:t>
            </a:r>
            <a:r>
              <a:rPr lang="en-US" u="sng" dirty="0" smtClean="0"/>
              <a:t>2019 and 2020 system inertia conditions</a:t>
            </a:r>
            <a:r>
              <a:rPr lang="en-US" dirty="0" smtClean="0"/>
              <a:t> and </a:t>
            </a:r>
            <a:r>
              <a:rPr lang="en-US" u="sng" dirty="0" smtClean="0"/>
              <a:t>updated RRS table</a:t>
            </a:r>
            <a:r>
              <a:rPr lang="en-US" dirty="0" smtClean="0"/>
              <a:t>.</a:t>
            </a:r>
          </a:p>
          <a:p>
            <a:pPr lvl="1"/>
            <a:r>
              <a:rPr lang="en-US" sz="1600" dirty="0" smtClean="0"/>
              <a:t>The </a:t>
            </a:r>
            <a:r>
              <a:rPr lang="en-US" sz="1600" dirty="0"/>
              <a:t>RRS table tracks RRS requirements for different inertia conditions. This table was updated for 2021 to use </a:t>
            </a:r>
            <a:r>
              <a:rPr lang="en-US" sz="1600" dirty="0" smtClean="0"/>
              <a:t>a minimum </a:t>
            </a:r>
            <a:r>
              <a:rPr lang="en-US" sz="1600" dirty="0"/>
              <a:t>RRS-PFR limit of 1420 MW. </a:t>
            </a:r>
          </a:p>
          <a:p>
            <a:pPr lvl="1"/>
            <a:endParaRPr lang="en-US" dirty="0"/>
          </a:p>
          <a:p>
            <a:pPr lvl="1"/>
            <a:endParaRPr lang="en-US" dirty="0" smtClean="0"/>
          </a:p>
          <a:p>
            <a:endParaRPr lang="en-US" dirty="0" smtClean="0"/>
          </a:p>
          <a:p>
            <a:endParaRPr lang="en-US" dirty="0" smtClean="0"/>
          </a:p>
          <a:p>
            <a:pPr lvl="1"/>
            <a:endParaRPr lang="en-US" dirty="0"/>
          </a:p>
          <a:p>
            <a:pPr algn="just"/>
            <a:endParaRPr lang="en-US" dirty="0" smtClean="0"/>
          </a:p>
          <a:p>
            <a:pPr algn="just"/>
            <a:endParaRPr lang="en-US" dirty="0" smtClean="0"/>
          </a:p>
          <a:p>
            <a:pPr algn="just"/>
            <a:endParaRPr lang="en-US" dirty="0"/>
          </a:p>
          <a:p>
            <a:pPr algn="just"/>
            <a:endParaRPr lang="en-US" dirty="0" smtClean="0"/>
          </a:p>
          <a:p>
            <a:pPr algn="just"/>
            <a:endParaRPr lang="en-US" dirty="0" smtClean="0"/>
          </a:p>
          <a:p>
            <a:pPr marL="0" indent="0" algn="just">
              <a:buNone/>
            </a:pPr>
            <a:r>
              <a:rPr lang="en-US" sz="2400" dirty="0" smtClean="0"/>
              <a:t> </a:t>
            </a:r>
            <a:endParaRPr lang="en-US" sz="2400" dirty="0"/>
          </a:p>
          <a:p>
            <a:pPr algn="just"/>
            <a:endParaRPr lang="en-US" sz="2400" dirty="0" smtClean="0"/>
          </a:p>
          <a:p>
            <a:pPr marL="0" indent="0" algn="just">
              <a:buNone/>
            </a:pPr>
            <a:endParaRPr lang="en-US" sz="2400" dirty="0"/>
          </a:p>
          <a:p>
            <a:pPr marL="0" indent="0" algn="just">
              <a:buNone/>
            </a:pPr>
            <a:endParaRPr lang="en-US" dirty="0" smtClean="0"/>
          </a:p>
        </p:txBody>
      </p:sp>
    </p:spTree>
    <p:extLst>
      <p:ext uri="{BB962C8B-B14F-4D97-AF65-F5344CB8AC3E}">
        <p14:creationId xmlns:p14="http://schemas.microsoft.com/office/powerpoint/2010/main" val="36158854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Hourly Average RRS Comparison</a:t>
            </a:r>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5</a:t>
            </a:fld>
            <a:endParaRPr lang="en-US" dirty="0"/>
          </a:p>
        </p:txBody>
      </p:sp>
      <p:pic>
        <p:nvPicPr>
          <p:cNvPr id="5" name="Picture 4"/>
          <p:cNvPicPr>
            <a:picLocks noChangeAspect="1"/>
          </p:cNvPicPr>
          <p:nvPr/>
        </p:nvPicPr>
        <p:blipFill>
          <a:blip r:embed="rId3"/>
          <a:stretch>
            <a:fillRect/>
          </a:stretch>
        </p:blipFill>
        <p:spPr>
          <a:xfrm>
            <a:off x="264802" y="1090981"/>
            <a:ext cx="8614395" cy="4676037"/>
          </a:xfrm>
          <a:prstGeom prst="rect">
            <a:avLst/>
          </a:prstGeom>
        </p:spPr>
      </p:pic>
    </p:spTree>
    <p:extLst>
      <p:ext uri="{BB962C8B-B14F-4D97-AF65-F5344CB8AC3E}">
        <p14:creationId xmlns:p14="http://schemas.microsoft.com/office/powerpoint/2010/main" val="3509210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Regulation Service Methodology - 2021</a:t>
            </a:r>
            <a:endParaRPr lang="en-US" dirty="0"/>
          </a:p>
        </p:txBody>
      </p:sp>
      <p:sp>
        <p:nvSpPr>
          <p:cNvPr id="3" name="Content Placeholder 2"/>
          <p:cNvSpPr>
            <a:spLocks noGrp="1"/>
          </p:cNvSpPr>
          <p:nvPr>
            <p:ph idx="1"/>
          </p:nvPr>
        </p:nvSpPr>
        <p:spPr/>
        <p:txBody>
          <a:bodyPr/>
          <a:lstStyle/>
          <a:p>
            <a:r>
              <a:rPr lang="en-US" dirty="0"/>
              <a:t>ERCOT is recommending one change in </a:t>
            </a:r>
            <a:r>
              <a:rPr lang="en-US" dirty="0" smtClean="0"/>
              <a:t>the </a:t>
            </a:r>
            <a:r>
              <a:rPr lang="en-US" dirty="0"/>
              <a:t>methodology used for computing </a:t>
            </a:r>
            <a:r>
              <a:rPr lang="en-US" dirty="0" smtClean="0"/>
              <a:t>Regulation reserves. Specifically, ERCOT is proposing to create and incorporate Solar Adjustment tables into the Regulation Service Methodology similar to the Wind Adjustment tables.</a:t>
            </a:r>
          </a:p>
          <a:p>
            <a:pPr lvl="1"/>
            <a:r>
              <a:rPr lang="en-US" sz="1600" dirty="0" smtClean="0"/>
              <a:t>Solar Adjustment tables will track </a:t>
            </a:r>
            <a:r>
              <a:rPr lang="en-US" sz="1600" dirty="0"/>
              <a:t>incremental MWs of Regulation needed to account for additional variability per 1000 MW increase in installed </a:t>
            </a:r>
            <a:r>
              <a:rPr lang="en-US" sz="1600" dirty="0" smtClean="0"/>
              <a:t>solar capacity</a:t>
            </a:r>
            <a:r>
              <a:rPr lang="en-US" sz="1600" dirty="0"/>
              <a:t>. </a:t>
            </a:r>
            <a:endParaRPr lang="en-US" sz="1600" dirty="0" smtClean="0"/>
          </a:p>
          <a:p>
            <a:pPr lvl="1"/>
            <a:endParaRPr lang="en-US" dirty="0"/>
          </a:p>
          <a:p>
            <a:r>
              <a:rPr lang="en-US" dirty="0"/>
              <a:t>The preliminary Regulation quantities for January </a:t>
            </a:r>
            <a:r>
              <a:rPr lang="en-US" dirty="0" smtClean="0"/>
              <a:t>2021 through October 2021 </a:t>
            </a:r>
            <a:r>
              <a:rPr lang="en-US" dirty="0"/>
              <a:t>in subsequent slides have been computed using </a:t>
            </a:r>
            <a:r>
              <a:rPr lang="en-US" u="sng" dirty="0"/>
              <a:t>current methodology</a:t>
            </a:r>
            <a:r>
              <a:rPr lang="en-US" dirty="0"/>
              <a:t> (</a:t>
            </a:r>
            <a:r>
              <a:rPr lang="en-US" dirty="0" smtClean="0"/>
              <a:t>2019 </a:t>
            </a:r>
            <a:r>
              <a:rPr lang="en-US" dirty="0"/>
              <a:t>and </a:t>
            </a:r>
            <a:r>
              <a:rPr lang="en-US" dirty="0" smtClean="0"/>
              <a:t>2020 </a:t>
            </a:r>
            <a:r>
              <a:rPr lang="en-US" dirty="0"/>
              <a:t>five-minute net load variability</a:t>
            </a:r>
            <a:r>
              <a:rPr lang="en-US" dirty="0" smtClean="0"/>
              <a:t>), </a:t>
            </a:r>
            <a:r>
              <a:rPr lang="en-US" u="sng" dirty="0"/>
              <a:t>updated Wind Adjustment </a:t>
            </a:r>
            <a:r>
              <a:rPr lang="en-US" u="sng" dirty="0" smtClean="0"/>
              <a:t>tables</a:t>
            </a:r>
            <a:r>
              <a:rPr lang="en-US" dirty="0" smtClean="0"/>
              <a:t> and the </a:t>
            </a:r>
            <a:r>
              <a:rPr lang="en-US" u="sng" dirty="0" smtClean="0"/>
              <a:t>proposed Solar Adjustment tables</a:t>
            </a:r>
            <a:r>
              <a:rPr lang="en-US" dirty="0" smtClean="0"/>
              <a:t>.</a:t>
            </a:r>
            <a:endParaRPr lang="en-US" dirty="0"/>
          </a:p>
          <a:p>
            <a:endParaRPr lang="en-US" dirty="0"/>
          </a:p>
          <a:p>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6</a:t>
            </a:fld>
            <a:endParaRPr lang="en-US" dirty="0"/>
          </a:p>
        </p:txBody>
      </p:sp>
    </p:spTree>
    <p:extLst>
      <p:ext uri="{BB962C8B-B14F-4D97-AF65-F5344CB8AC3E}">
        <p14:creationId xmlns:p14="http://schemas.microsoft.com/office/powerpoint/2010/main" val="3428234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Solar Adjustment Tables - 2021</a:t>
            </a:r>
            <a:endParaRPr lang="en-US"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7</a:t>
            </a:fld>
            <a:endParaRPr lang="en-US" dirty="0"/>
          </a:p>
        </p:txBody>
      </p:sp>
      <p:pic>
        <p:nvPicPr>
          <p:cNvPr id="8" name="Picture 7"/>
          <p:cNvPicPr>
            <a:picLocks noChangeAspect="1"/>
          </p:cNvPicPr>
          <p:nvPr/>
        </p:nvPicPr>
        <p:blipFill>
          <a:blip r:embed="rId3"/>
          <a:stretch>
            <a:fillRect/>
          </a:stretch>
        </p:blipFill>
        <p:spPr>
          <a:xfrm>
            <a:off x="210312" y="859536"/>
            <a:ext cx="8547333" cy="2658086"/>
          </a:xfrm>
          <a:prstGeom prst="rect">
            <a:avLst/>
          </a:prstGeom>
        </p:spPr>
      </p:pic>
      <p:pic>
        <p:nvPicPr>
          <p:cNvPr id="9" name="Picture 8"/>
          <p:cNvPicPr>
            <a:picLocks noChangeAspect="1"/>
          </p:cNvPicPr>
          <p:nvPr/>
        </p:nvPicPr>
        <p:blipFill>
          <a:blip r:embed="rId4"/>
          <a:stretch>
            <a:fillRect/>
          </a:stretch>
        </p:blipFill>
        <p:spPr>
          <a:xfrm>
            <a:off x="210312" y="3611880"/>
            <a:ext cx="8547333" cy="2670279"/>
          </a:xfrm>
          <a:prstGeom prst="rect">
            <a:avLst/>
          </a:prstGeom>
        </p:spPr>
      </p:pic>
    </p:spTree>
    <p:extLst>
      <p:ext uri="{BB962C8B-B14F-4D97-AF65-F5344CB8AC3E}">
        <p14:creationId xmlns:p14="http://schemas.microsoft.com/office/powerpoint/2010/main" val="3101073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Regulation Up March</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8</a:t>
            </a:fld>
            <a:endParaRPr lang="en-US" dirty="0"/>
          </a:p>
        </p:txBody>
      </p:sp>
      <p:pic>
        <p:nvPicPr>
          <p:cNvPr id="5" name="Picture 4"/>
          <p:cNvPicPr>
            <a:picLocks noChangeAspect="1"/>
          </p:cNvPicPr>
          <p:nvPr/>
        </p:nvPicPr>
        <p:blipFill>
          <a:blip r:embed="rId3"/>
          <a:stretch>
            <a:fillRect/>
          </a:stretch>
        </p:blipFill>
        <p:spPr>
          <a:xfrm>
            <a:off x="109728" y="855406"/>
            <a:ext cx="8815332" cy="5404104"/>
          </a:xfrm>
          <a:prstGeom prst="rect">
            <a:avLst/>
          </a:prstGeom>
        </p:spPr>
      </p:pic>
    </p:spTree>
    <p:extLst>
      <p:ext uri="{BB962C8B-B14F-4D97-AF65-F5344CB8AC3E}">
        <p14:creationId xmlns:p14="http://schemas.microsoft.com/office/powerpoint/2010/main" val="2552269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Regulation Up June</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9</a:t>
            </a:fld>
            <a:endParaRPr lang="en-US" dirty="0"/>
          </a:p>
        </p:txBody>
      </p:sp>
      <p:pic>
        <p:nvPicPr>
          <p:cNvPr id="5" name="Picture 4"/>
          <p:cNvPicPr>
            <a:picLocks noChangeAspect="1"/>
          </p:cNvPicPr>
          <p:nvPr/>
        </p:nvPicPr>
        <p:blipFill>
          <a:blip r:embed="rId3"/>
          <a:stretch>
            <a:fillRect/>
          </a:stretch>
        </p:blipFill>
        <p:spPr>
          <a:xfrm>
            <a:off x="109728" y="859536"/>
            <a:ext cx="8730617" cy="5404104"/>
          </a:xfrm>
          <a:prstGeom prst="rect">
            <a:avLst/>
          </a:prstGeom>
        </p:spPr>
      </p:pic>
    </p:spTree>
    <p:extLst>
      <p:ext uri="{BB962C8B-B14F-4D97-AF65-F5344CB8AC3E}">
        <p14:creationId xmlns:p14="http://schemas.microsoft.com/office/powerpoint/2010/main" val="3783723888"/>
      </p:ext>
    </p:extLst>
  </p:cSld>
  <p:clrMapOvr>
    <a:masterClrMapping/>
  </p:clrMapOvr>
</p:sld>
</file>

<file path=ppt/theme/theme1.xml><?xml version="1.0" encoding="utf-8"?>
<a:theme xmlns:a="http://schemas.openxmlformats.org/drawingml/2006/main" name="1_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28316</TotalTime>
  <Words>1518</Words>
  <Application>Microsoft Office PowerPoint</Application>
  <PresentationFormat>On-screen Show (4:3)</PresentationFormat>
  <Paragraphs>159</Paragraphs>
  <Slides>21</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21</vt:i4>
      </vt:variant>
    </vt:vector>
  </HeadingPairs>
  <TitlesOfParts>
    <vt:vector size="28" baseType="lpstr">
      <vt:lpstr>Arial</vt:lpstr>
      <vt:lpstr>Calibri</vt:lpstr>
      <vt:lpstr>Courier New</vt:lpstr>
      <vt:lpstr>Wingdings</vt:lpstr>
      <vt:lpstr>1_Office Theme</vt:lpstr>
      <vt:lpstr>2_Custom Design</vt:lpstr>
      <vt:lpstr>3_Custom Design</vt:lpstr>
      <vt:lpstr>PowerPoint Presentation</vt:lpstr>
      <vt:lpstr>Stakeholder Discussion Timeline</vt:lpstr>
      <vt:lpstr>Scope of Discussion</vt:lpstr>
      <vt:lpstr>Responsive Service Methodology (RRS) - 2021</vt:lpstr>
      <vt:lpstr>Hourly Average RRS Comparison</vt:lpstr>
      <vt:lpstr>Regulation Service Methodology - 2021</vt:lpstr>
      <vt:lpstr>Solar Adjustment Tables - 2021</vt:lpstr>
      <vt:lpstr>Regulation Up March</vt:lpstr>
      <vt:lpstr>Regulation Up June</vt:lpstr>
      <vt:lpstr>Regulation Down March</vt:lpstr>
      <vt:lpstr>Regulation Down June</vt:lpstr>
      <vt:lpstr>Hourly Average Regulation Comparison</vt:lpstr>
      <vt:lpstr>Non Spinning Reserve Methodology (Non-Spin) - 2021</vt:lpstr>
      <vt:lpstr>Solar Over-Forecast Error Adjustment Table - 2021</vt:lpstr>
      <vt:lpstr>Non-Spin March</vt:lpstr>
      <vt:lpstr>Non-Spin June</vt:lpstr>
      <vt:lpstr>Hourly Average Non-Spin Comparison</vt:lpstr>
      <vt:lpstr>Summary</vt:lpstr>
      <vt:lpstr>PowerPoint Presentation</vt:lpstr>
      <vt:lpstr>RRS March</vt:lpstr>
      <vt:lpstr>RRS June</vt:lpstr>
    </vt:vector>
  </TitlesOfParts>
  <Company>The Electric Reliability Council of Texas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Matevosjana, Julia</dc:creator>
  <cp:lastModifiedBy>Mago, Nitika</cp:lastModifiedBy>
  <cp:revision>737</cp:revision>
  <dcterms:created xsi:type="dcterms:W3CDTF">2016-04-16T13:25:21Z</dcterms:created>
  <dcterms:modified xsi:type="dcterms:W3CDTF">2020-11-11T20:57:56Z</dcterms:modified>
</cp:coreProperties>
</file>