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62" r:id="rId6"/>
  </p:sldMasterIdLst>
  <p:notesMasterIdLst>
    <p:notesMasterId r:id="rId20"/>
  </p:notesMasterIdLst>
  <p:handoutMasterIdLst>
    <p:handoutMasterId r:id="rId21"/>
  </p:handoutMasterIdLst>
  <p:sldIdLst>
    <p:sldId id="260" r:id="rId7"/>
    <p:sldId id="339" r:id="rId8"/>
    <p:sldId id="313" r:id="rId9"/>
    <p:sldId id="342" r:id="rId10"/>
    <p:sldId id="341" r:id="rId11"/>
    <p:sldId id="312" r:id="rId12"/>
    <p:sldId id="315" r:id="rId13"/>
    <p:sldId id="340" r:id="rId14"/>
    <p:sldId id="330" r:id="rId15"/>
    <p:sldId id="323" r:id="rId16"/>
    <p:sldId id="331" r:id="rId17"/>
    <p:sldId id="332" r:id="rId18"/>
    <p:sldId id="295"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711" autoAdjust="0"/>
  </p:normalViewPr>
  <p:slideViewPr>
    <p:cSldViewPr showGuides="1">
      <p:cViewPr varScale="1">
        <p:scale>
          <a:sx n="99" d="100"/>
          <a:sy n="99" d="100"/>
        </p:scale>
        <p:origin x="246" y="90"/>
      </p:cViewPr>
      <p:guideLst>
        <p:guide orient="horz" pos="2160"/>
        <p:guide pos="2880"/>
      </p:guideLst>
    </p:cSldViewPr>
  </p:slideViewPr>
  <p:outlineViewPr>
    <p:cViewPr>
      <p:scale>
        <a:sx n="33" d="100"/>
        <a:sy n="33" d="100"/>
      </p:scale>
      <p:origin x="0" y="-3492"/>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11/10/2020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11/10/2020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Tree>
    <p:extLst>
      <p:ext uri="{BB962C8B-B14F-4D97-AF65-F5344CB8AC3E}">
        <p14:creationId xmlns:p14="http://schemas.microsoft.com/office/powerpoint/2010/main" val="129622043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48476141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solidFill>
                  <a:srgbClr val="FFFFFF"/>
                </a:solidFill>
              </a:rPr>
              <a:pPr/>
              <a:t>‹#›</a:t>
            </a:fld>
            <a:endParaRPr lang="en-US" dirty="0">
              <a:solidFill>
                <a:srgbClr val="FFFFFF"/>
              </a:solidFill>
            </a:endParaRP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13"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Tree>
    <p:extLst>
      <p:ext uri="{BB962C8B-B14F-4D97-AF65-F5344CB8AC3E}">
        <p14:creationId xmlns:p14="http://schemas.microsoft.com/office/powerpoint/2010/main" val="5454751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solidFill>
                  <a:srgbClr val="FFFFFF"/>
                </a:solidFill>
              </a:rPr>
              <a:pPr/>
              <a:t>‹#›</a:t>
            </a:fld>
            <a:endParaRPr lang="en-US" dirty="0">
              <a:solidFill>
                <a:srgbClr val="FFFFFF"/>
              </a:solidFill>
            </a:endParaRPr>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40394816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smtClean="0">
                <a:solidFill>
                  <a:srgbClr val="00ACC8"/>
                </a:solidFill>
              </a:rPr>
              <a:t>Click to edit Master title style</a:t>
            </a:r>
            <a:endParaRPr lang="en-US" dirty="0">
              <a:solidFill>
                <a:srgbClr val="00ACC8"/>
              </a:solidFill>
            </a:endParaRP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931877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3.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rgbClr val="FFFFFF">
                    <a:lumMod val="75000"/>
                  </a:srgbClr>
                </a:solidFill>
              </a:rPr>
              <a:pPr/>
              <a:t>‹#›</a:t>
            </a:fld>
            <a:endParaRPr lang="en-US" sz="900" dirty="0">
              <a:solidFill>
                <a:srgbClr val="FFFFFF">
                  <a:lumMod val="75000"/>
                </a:srgbClr>
              </a:solidFill>
            </a:endParaRPr>
          </a:p>
        </p:txBody>
      </p:sp>
    </p:spTree>
    <p:extLst>
      <p:ext uri="{BB962C8B-B14F-4D97-AF65-F5344CB8AC3E}">
        <p14:creationId xmlns:p14="http://schemas.microsoft.com/office/powerpoint/2010/main" val="143075516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Lst>
  <p:timing>
    <p:tnLst>
      <p:par>
        <p:cTn id="1" dur="indefinite" restart="never" nodeType="tmRoot"/>
      </p:par>
    </p:tnLst>
  </p:timing>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ercot.com/services/rq/re"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286000"/>
            <a:ext cx="5029200" cy="2677656"/>
          </a:xfrm>
          <a:prstGeom prst="rect">
            <a:avLst/>
          </a:prstGeom>
          <a:noFill/>
        </p:spPr>
        <p:txBody>
          <a:bodyPr wrap="square" rtlCol="0">
            <a:spAutoFit/>
          </a:bodyPr>
          <a:lstStyle/>
          <a:p>
            <a:r>
              <a:rPr lang="en-US" sz="2000" b="1" dirty="0" smtClean="0">
                <a:solidFill>
                  <a:schemeClr val="tx2"/>
                </a:solidFill>
              </a:rPr>
              <a:t>Real-Time Co-optimization Task </a:t>
            </a:r>
            <a:r>
              <a:rPr lang="en-US" sz="2000" b="1" dirty="0" smtClean="0">
                <a:solidFill>
                  <a:schemeClr val="tx2"/>
                </a:solidFill>
              </a:rPr>
              <a:t>Force and Passport Update </a:t>
            </a:r>
            <a:r>
              <a:rPr lang="en-US" sz="2000" b="1" dirty="0" smtClean="0">
                <a:solidFill>
                  <a:schemeClr val="tx2"/>
                </a:solidFill>
              </a:rPr>
              <a:t>to PRS</a:t>
            </a:r>
          </a:p>
          <a:p>
            <a:endParaRPr lang="en-US" sz="2000" b="1" dirty="0">
              <a:solidFill>
                <a:schemeClr val="tx2"/>
              </a:solidFill>
            </a:endParaRPr>
          </a:p>
          <a:p>
            <a:endParaRPr lang="en-US" dirty="0">
              <a:solidFill>
                <a:schemeClr val="tx2"/>
              </a:solidFill>
            </a:endParaRPr>
          </a:p>
          <a:p>
            <a:r>
              <a:rPr lang="en-US" dirty="0" smtClean="0">
                <a:solidFill>
                  <a:schemeClr val="tx2"/>
                </a:solidFill>
              </a:rPr>
              <a:t>Matt </a:t>
            </a:r>
            <a:r>
              <a:rPr lang="en-US" dirty="0" err="1" smtClean="0">
                <a:solidFill>
                  <a:schemeClr val="tx2"/>
                </a:solidFill>
              </a:rPr>
              <a:t>Mereness</a:t>
            </a:r>
            <a:endParaRPr lang="en-US" dirty="0" smtClean="0">
              <a:solidFill>
                <a:schemeClr val="tx2"/>
              </a:solidFill>
            </a:endParaRPr>
          </a:p>
          <a:p>
            <a:endParaRPr lang="en-US" dirty="0" smtClean="0">
              <a:solidFill>
                <a:schemeClr val="tx2"/>
              </a:solidFill>
            </a:endParaRPr>
          </a:p>
          <a:p>
            <a:endParaRPr lang="en-US" dirty="0">
              <a:solidFill>
                <a:schemeClr val="tx2"/>
              </a:solidFill>
            </a:endParaRPr>
          </a:p>
          <a:p>
            <a:r>
              <a:rPr lang="en-US" dirty="0" smtClean="0">
                <a:solidFill>
                  <a:schemeClr val="tx2"/>
                </a:solidFill>
              </a:rPr>
              <a:t>RTCTF Chair</a:t>
            </a:r>
          </a:p>
          <a:p>
            <a:r>
              <a:rPr lang="en-US" dirty="0" smtClean="0">
                <a:solidFill>
                  <a:schemeClr val="tx2"/>
                </a:solidFill>
              </a:rPr>
              <a:t>November 11, </a:t>
            </a:r>
            <a:r>
              <a:rPr lang="en-US" dirty="0" smtClean="0">
                <a:solidFill>
                  <a:schemeClr val="tx2"/>
                </a:solidFill>
              </a:rPr>
              <a:t>2020	</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Updates to Telemetry From/To QSE in RTC		</a:t>
            </a:r>
            <a:r>
              <a:rPr lang="en-US" sz="800" i="1" dirty="0" smtClean="0"/>
              <a:t>(Updated 5/7/2020)</a:t>
            </a:r>
            <a:endParaRPr lang="en-US" sz="800" i="1"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srgbClr val="FFFFFF"/>
                </a:solidFill>
              </a:rPr>
              <a:pPr/>
              <a:t>10</a:t>
            </a:fld>
            <a:endParaRPr lang="en-US" dirty="0">
              <a:solidFill>
                <a:srgbClr val="FFFFFF"/>
              </a:solidFill>
            </a:endParaRPr>
          </a:p>
        </p:txBody>
      </p:sp>
      <p:graphicFrame>
        <p:nvGraphicFramePr>
          <p:cNvPr id="7" name="Table 6"/>
          <p:cNvGraphicFramePr>
            <a:graphicFrameLocks noGrp="1"/>
          </p:cNvGraphicFramePr>
          <p:nvPr>
            <p:extLst/>
          </p:nvPr>
        </p:nvGraphicFramePr>
        <p:xfrm>
          <a:off x="304800" y="4333078"/>
          <a:ext cx="4617661" cy="1979951"/>
        </p:xfrm>
        <a:graphic>
          <a:graphicData uri="http://schemas.openxmlformats.org/drawingml/2006/table">
            <a:tbl>
              <a:tblPr>
                <a:tableStyleId>{3B4B98B0-60AC-42C2-AFA5-B58CD77FA1E5}</a:tableStyleId>
              </a:tblPr>
              <a:tblGrid>
                <a:gridCol w="1767139"/>
                <a:gridCol w="155448"/>
                <a:gridCol w="2695074"/>
              </a:tblGrid>
              <a:tr h="0">
                <a:tc gridSpan="3">
                  <a:txBody>
                    <a:bodyPr/>
                    <a:lstStyle/>
                    <a:p>
                      <a:pPr algn="ctr" fontAlgn="b"/>
                      <a:r>
                        <a:rPr lang="en-US" sz="1200" b="1" u="none" strike="noStrike" dirty="0" smtClean="0">
                          <a:effectLst/>
                        </a:rPr>
                        <a:t>Resource Specific To </a:t>
                      </a:r>
                      <a:r>
                        <a:rPr lang="en-US" sz="1200" b="1" u="none" strike="noStrike" dirty="0">
                          <a:effectLst/>
                        </a:rPr>
                        <a:t>QSE</a:t>
                      </a:r>
                      <a:endParaRPr lang="en-US" sz="12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tc>
                <a:tc hMerge="1">
                  <a:txBody>
                    <a:bodyPr/>
                    <a:lstStyle/>
                    <a:p>
                      <a:endParaRPr lang="en-US"/>
                    </a:p>
                  </a:txBody>
                  <a:tcPr/>
                </a:tc>
              </a:tr>
              <a:tr h="0">
                <a:tc>
                  <a:txBody>
                    <a:bodyPr/>
                    <a:lstStyle/>
                    <a:p>
                      <a:pPr algn="ctr" fontAlgn="b"/>
                      <a:r>
                        <a:rPr lang="en-US" sz="1000" b="1" u="none" strike="noStrike" dirty="0">
                          <a:effectLst/>
                        </a:rPr>
                        <a:t>Unit Related</a:t>
                      </a:r>
                      <a:endParaRPr lang="en-US" sz="10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endParaRPr lang="en-US" dirty="0"/>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tx2"/>
                    </a:solidFill>
                  </a:tcPr>
                </a:tc>
                <a:tc>
                  <a:txBody>
                    <a:bodyPr/>
                    <a:lstStyle/>
                    <a:p>
                      <a:pPr algn="ctr" fontAlgn="b"/>
                      <a:r>
                        <a:rPr lang="en-US" sz="1000" b="1" u="none" strike="noStrike" dirty="0">
                          <a:effectLst/>
                        </a:rPr>
                        <a:t>A/S Related</a:t>
                      </a:r>
                      <a:endParaRPr lang="en-US" sz="10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184976">
                <a:tc>
                  <a:txBody>
                    <a:bodyPr/>
                    <a:lstStyle/>
                    <a:p>
                      <a:pPr algn="ctr" fontAlgn="b"/>
                      <a:r>
                        <a:rPr lang="en-US" sz="900" b="0" i="0" u="none" strike="noStrike" dirty="0" smtClean="0">
                          <a:solidFill>
                            <a:schemeClr val="tx1"/>
                          </a:solidFill>
                          <a:effectLst/>
                          <a:latin typeface="+mn-lt"/>
                        </a:rPr>
                        <a:t>Base Point (BP)</a:t>
                      </a:r>
                      <a:endParaRPr lang="en-US" sz="900" b="0" i="0" u="none" strike="noStrike" dirty="0">
                        <a:solidFill>
                          <a:srgbClr val="000000"/>
                        </a:solidFill>
                        <a:effectLst/>
                        <a:latin typeface="+mn-lt"/>
                      </a:endParaRPr>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fontAlgn="b"/>
                      <a:r>
                        <a:rPr lang="en-US" sz="900" b="0" i="0" u="none" strike="noStrike" dirty="0" smtClean="0">
                          <a:solidFill>
                            <a:srgbClr val="000000"/>
                          </a:solidFill>
                          <a:effectLst/>
                          <a:latin typeface="+mn-lt"/>
                        </a:rPr>
                        <a:t>Non-Spin Deployed (NDPL)</a:t>
                      </a:r>
                      <a:endParaRPr lang="en-US" sz="900" b="0" i="0" u="none" strike="noStrike" dirty="0">
                        <a:solidFill>
                          <a:srgbClr val="000000"/>
                        </a:solidFill>
                        <a:effectLst/>
                        <a:latin typeface="+mn-lt"/>
                      </a:endParaRPr>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algn="ctr" fontAlgn="b"/>
                      <a:r>
                        <a:rPr lang="nb-NO" sz="900" b="0" i="0" u="none" strike="noStrike" dirty="0" smtClean="0">
                          <a:solidFill>
                            <a:schemeClr val="tx1"/>
                          </a:solidFill>
                          <a:effectLst/>
                          <a:latin typeface="+mn-lt"/>
                        </a:rPr>
                        <a:t>Locational Marginal Price (LMP)</a:t>
                      </a:r>
                      <a:endParaRPr lang="nb-NO"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fontAlgn="b"/>
                      <a:r>
                        <a:rPr lang="en-US" sz="900" b="0" i="0" u="none" strike="noStrike" dirty="0" smtClean="0">
                          <a:solidFill>
                            <a:srgbClr val="000000"/>
                          </a:solidFill>
                          <a:effectLst/>
                          <a:latin typeface="+mn-lt"/>
                        </a:rPr>
                        <a:t>RRS</a:t>
                      </a:r>
                      <a:r>
                        <a:rPr lang="en-US" sz="900" b="0" i="0" u="none" strike="noStrike" baseline="0" dirty="0" smtClean="0">
                          <a:solidFill>
                            <a:srgbClr val="000000"/>
                          </a:solidFill>
                          <a:effectLst/>
                          <a:latin typeface="+mn-lt"/>
                        </a:rPr>
                        <a:t> Deployed (RDPL) [NCLR]</a:t>
                      </a:r>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algn="ctr" fontAlgn="b"/>
                      <a:r>
                        <a:rPr lang="en-US" sz="900" u="none" strike="noStrike" dirty="0" smtClean="0">
                          <a:effectLst/>
                          <a:latin typeface="+mn-lt"/>
                        </a:rPr>
                        <a:t>Curtailment</a:t>
                      </a:r>
                      <a:r>
                        <a:rPr lang="en-US" sz="900" u="none" strike="noStrike" baseline="0" dirty="0" smtClean="0">
                          <a:effectLst/>
                          <a:latin typeface="+mn-lt"/>
                        </a:rPr>
                        <a:t> (</a:t>
                      </a:r>
                      <a:r>
                        <a:rPr lang="en-US" sz="900" u="none" strike="noStrike" dirty="0" smtClean="0">
                          <a:effectLst/>
                          <a:latin typeface="+mn-lt"/>
                        </a:rPr>
                        <a:t>SBBH)</a:t>
                      </a:r>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a:r>
                        <a:rPr lang="en-US" sz="900" b="1" i="0" u="none" strike="noStrike" kern="1200" baseline="0" dirty="0" smtClean="0">
                          <a:solidFill>
                            <a:schemeClr val="tx1"/>
                          </a:solidFill>
                          <a:effectLst/>
                          <a:latin typeface="Arial" panose="020B0604020202020204" pitchFamily="34" charset="0"/>
                          <a:ea typeface="+mn-ea"/>
                          <a:cs typeface="+mn-cs"/>
                        </a:rPr>
                        <a:t>Regulation Up Award, Regulation Down Award</a:t>
                      </a:r>
                      <a:endParaRPr lang="en-US" sz="900" b="1" i="0" u="none" strike="noStrike" kern="1200" baseline="0" dirty="0">
                        <a:solidFill>
                          <a:schemeClr val="tx1"/>
                        </a:solidFill>
                        <a:effectLst/>
                        <a:latin typeface="Arial" panose="020B0604020202020204" pitchFamily="34" charset="0"/>
                        <a:ea typeface="+mn-ea"/>
                        <a:cs typeface="+mn-cs"/>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tr>
              <a:tr h="164592">
                <a:tc>
                  <a:txBody>
                    <a:bodyPr/>
                    <a:lstStyle/>
                    <a:p>
                      <a:pPr algn="ctr" fontAlgn="b"/>
                      <a:r>
                        <a:rPr lang="en-US" sz="900" b="0" i="0" u="none" strike="noStrike" dirty="0" smtClean="0">
                          <a:solidFill>
                            <a:srgbClr val="000000"/>
                          </a:solidFill>
                          <a:effectLst/>
                          <a:latin typeface="+mn-lt"/>
                        </a:rPr>
                        <a:t>SCCT Status (SCCT)</a:t>
                      </a:r>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fontAlgn="ctr"/>
                      <a:r>
                        <a:rPr lang="en-US" sz="900" b="1" i="0" u="none" strike="noStrike" kern="1200" baseline="0" dirty="0" smtClean="0">
                          <a:solidFill>
                            <a:schemeClr val="tx1"/>
                          </a:solidFill>
                          <a:effectLst/>
                          <a:latin typeface="Arial" panose="020B0604020202020204" pitchFamily="34" charset="0"/>
                          <a:ea typeface="+mn-ea"/>
                          <a:cs typeface="+mn-cs"/>
                        </a:rPr>
                        <a:t>Responsive Reserve Award</a:t>
                      </a:r>
                      <a:endParaRPr lang="en-US" sz="900" b="1" i="0" u="none" strike="noStrike" kern="1200" baseline="0" dirty="0">
                        <a:solidFill>
                          <a:schemeClr val="tx1"/>
                        </a:solidFill>
                        <a:effectLst/>
                        <a:latin typeface="Arial" panose="020B0604020202020204" pitchFamily="34" charset="0"/>
                        <a:ea typeface="+mn-ea"/>
                        <a:cs typeface="+mn-cs"/>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tr>
              <a:tr h="164592">
                <a:tc>
                  <a:txBody>
                    <a:bodyPr/>
                    <a:lstStyle/>
                    <a:p>
                      <a:pPr algn="ctr" fontAlgn="b"/>
                      <a:r>
                        <a:rPr lang="en-US" sz="900" u="none" strike="sngStrike" baseline="0" dirty="0" smtClean="0">
                          <a:solidFill>
                            <a:schemeClr val="accent6"/>
                          </a:solidFill>
                          <a:effectLst/>
                          <a:latin typeface="+mn-lt"/>
                        </a:rPr>
                        <a:t>Updated Desired BP (UDBP)</a:t>
                      </a:r>
                      <a:endParaRPr lang="en-US" sz="900" b="0" i="0" u="none" strike="sngStrike" baseline="0" dirty="0">
                        <a:solidFill>
                          <a:schemeClr val="accent6"/>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a:r>
                        <a:rPr lang="en-US" sz="900" b="1" i="0" u="none" strike="noStrike" kern="1200" baseline="0" dirty="0" smtClean="0">
                          <a:solidFill>
                            <a:schemeClr val="tx1"/>
                          </a:solidFill>
                          <a:effectLst/>
                          <a:latin typeface="Arial" panose="020B0604020202020204" pitchFamily="34" charset="0"/>
                          <a:ea typeface="+mn-ea"/>
                          <a:cs typeface="+mn-cs"/>
                        </a:rPr>
                        <a:t>ECRS Award, Non-Spin Award</a:t>
                      </a:r>
                      <a:endParaRPr lang="en-US" sz="900" b="1" i="0" u="none" strike="noStrike" kern="1200" baseline="0" dirty="0">
                        <a:solidFill>
                          <a:schemeClr val="tx1"/>
                        </a:solidFill>
                        <a:effectLst/>
                        <a:latin typeface="Arial" panose="020B0604020202020204" pitchFamily="34" charset="0"/>
                        <a:ea typeface="+mn-ea"/>
                        <a:cs typeface="+mn-cs"/>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tr>
              <a:tr h="164592">
                <a:tc>
                  <a:txBody>
                    <a:bodyPr/>
                    <a:lstStyle/>
                    <a:p>
                      <a:pPr algn="ctr" fontAlgn="b"/>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900" b="1" i="0" u="none" strike="noStrike" kern="1200" dirty="0" smtClean="0">
                          <a:solidFill>
                            <a:schemeClr val="tx1"/>
                          </a:solidFill>
                          <a:effectLst/>
                          <a:latin typeface="Arial" panose="020B0604020202020204" pitchFamily="34" charset="0"/>
                          <a:ea typeface="+mn-ea"/>
                          <a:cs typeface="+mn-cs"/>
                        </a:rPr>
                        <a:t>Regulation Up Deployment, Regulation Down Deployment</a:t>
                      </a:r>
                      <a:endParaRPr lang="en-US" sz="900" b="1" i="0" u="none" strike="noStrike" kern="1200" baseline="0" dirty="0">
                        <a:solidFill>
                          <a:schemeClr val="tx1"/>
                        </a:solidFill>
                        <a:effectLst/>
                        <a:latin typeface="Arial" panose="020B0604020202020204" pitchFamily="34" charset="0"/>
                        <a:ea typeface="+mn-ea"/>
                        <a:cs typeface="+mn-cs"/>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tr>
              <a:tr h="164592">
                <a:tc>
                  <a:txBody>
                    <a:bodyPr/>
                    <a:lstStyle/>
                    <a:p>
                      <a:pPr algn="ctr" fontAlgn="b"/>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solidFill>
                      <a:schemeClr val="tx2"/>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900" b="1" u="none" strike="noStrike" dirty="0" smtClean="0">
                          <a:effectLst/>
                          <a:latin typeface="+mn-lt"/>
                        </a:rPr>
                        <a:t>Updated Desired SP (UDSP)</a:t>
                      </a:r>
                      <a:endParaRPr lang="en-US" sz="900" b="1" i="0" u="none" strike="noStrike" dirty="0" smtClean="0">
                        <a:solidFill>
                          <a:srgbClr val="000000"/>
                        </a:solidFill>
                        <a:effectLst/>
                        <a:latin typeface="+mn-lt"/>
                      </a:endParaRPr>
                    </a:p>
                  </a:txBody>
                  <a:tcPr marL="6371" marR="6371" marT="6371" marB="0" anchor="ctr">
                    <a:lnT w="3175" cap="flat" cmpd="sng" algn="ctr">
                      <a:solidFill>
                        <a:schemeClr val="tx2"/>
                      </a:solidFill>
                      <a:prstDash val="sysDot"/>
                      <a:round/>
                      <a:headEnd type="none" w="med" len="med"/>
                      <a:tailEnd type="none" w="med" len="med"/>
                    </a:lnT>
                    <a:solidFill>
                      <a:schemeClr val="accent6">
                        <a:lumMod val="20000"/>
                        <a:lumOff val="80000"/>
                      </a:schemeClr>
                    </a:solidFill>
                  </a:tcPr>
                </a:tc>
              </a:tr>
            </a:tbl>
          </a:graphicData>
        </a:graphic>
      </p:graphicFrame>
      <p:graphicFrame>
        <p:nvGraphicFramePr>
          <p:cNvPr id="6" name="Table 5"/>
          <p:cNvGraphicFramePr>
            <a:graphicFrameLocks noGrp="1"/>
          </p:cNvGraphicFramePr>
          <p:nvPr>
            <p:extLst/>
          </p:nvPr>
        </p:nvGraphicFramePr>
        <p:xfrm>
          <a:off x="304800" y="855406"/>
          <a:ext cx="8647515" cy="3395449"/>
        </p:xfrm>
        <a:graphic>
          <a:graphicData uri="http://schemas.openxmlformats.org/drawingml/2006/table">
            <a:tbl>
              <a:tblPr/>
              <a:tblGrid>
                <a:gridCol w="2943922"/>
                <a:gridCol w="2646556"/>
                <a:gridCol w="156117"/>
                <a:gridCol w="2900920"/>
              </a:tblGrid>
              <a:tr h="164592">
                <a:tc gridSpan="4">
                  <a:txBody>
                    <a:bodyPr/>
                    <a:lstStyle/>
                    <a:p>
                      <a:pPr algn="ctr" rtl="0" fontAlgn="b"/>
                      <a:r>
                        <a:rPr lang="en-US" sz="1200" b="1" i="0" u="none" strike="noStrike" dirty="0" smtClean="0">
                          <a:solidFill>
                            <a:schemeClr val="tx1"/>
                          </a:solidFill>
                          <a:effectLst/>
                          <a:latin typeface="Arial" panose="020B0604020202020204" pitchFamily="34" charset="0"/>
                        </a:rPr>
                        <a:t>Resource Specific</a:t>
                      </a:r>
                      <a:r>
                        <a:rPr lang="en-US" sz="1200" b="1" i="0" u="none" strike="noStrike" baseline="0" dirty="0" smtClean="0">
                          <a:solidFill>
                            <a:schemeClr val="tx1"/>
                          </a:solidFill>
                          <a:effectLst/>
                          <a:latin typeface="Arial" panose="020B0604020202020204" pitchFamily="34" charset="0"/>
                        </a:rPr>
                        <a:t> </a:t>
                      </a:r>
                      <a:r>
                        <a:rPr lang="en-US" sz="1200" b="1" i="0" u="none" strike="noStrike" dirty="0" smtClean="0">
                          <a:solidFill>
                            <a:schemeClr val="tx1"/>
                          </a:solidFill>
                          <a:effectLst/>
                          <a:latin typeface="Arial" panose="020B0604020202020204" pitchFamily="34" charset="0"/>
                        </a:rPr>
                        <a:t>From </a:t>
                      </a:r>
                      <a:r>
                        <a:rPr lang="en-US" sz="1200" b="1" i="0" u="none" strike="noStrike" dirty="0">
                          <a:solidFill>
                            <a:schemeClr val="tx1"/>
                          </a:solidFill>
                          <a:effectLst/>
                          <a:latin typeface="Arial" panose="020B0604020202020204" pitchFamily="34" charset="0"/>
                        </a:rPr>
                        <a:t>QSE</a:t>
                      </a:r>
                    </a:p>
                  </a:txBody>
                  <a:tcPr marL="6371" marR="6371" marT="6371" marB="0" anchor="b">
                    <a:lnL>
                      <a:noFill/>
                    </a:lnL>
                    <a:lnR>
                      <a:noFill/>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rgbClr val="C1F6FF"/>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144806">
                <a:tc gridSpan="2">
                  <a:txBody>
                    <a:bodyPr/>
                    <a:lstStyle/>
                    <a:p>
                      <a:pPr algn="ctr" rtl="0" fontAlgn="b"/>
                      <a:r>
                        <a:rPr lang="en-US" sz="1000" b="1" i="0" u="none" strike="noStrike" dirty="0">
                          <a:solidFill>
                            <a:schemeClr val="tx1"/>
                          </a:solidFill>
                          <a:effectLst/>
                          <a:latin typeface="Arial" panose="020B0604020202020204" pitchFamily="34" charset="0"/>
                        </a:rPr>
                        <a:t>Unit Related</a:t>
                      </a:r>
                    </a:p>
                  </a:txBody>
                  <a:tcPr marL="6371" marR="6371" marT="6371" marB="0" anchor="b">
                    <a:lnL>
                      <a:noFill/>
                    </a:lnL>
                    <a:lnR w="3175" cap="flat" cmpd="sng" algn="ctr">
                      <a:solidFill>
                        <a:schemeClr val="accent1"/>
                      </a:solidFill>
                      <a:prstDash val="sysDot"/>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C1F6FF"/>
                    </a:solidFill>
                  </a:tcPr>
                </a:tc>
                <a:tc hMerge="1">
                  <a:txBody>
                    <a:bodyPr/>
                    <a:lstStyle/>
                    <a:p>
                      <a:pPr algn="ctr" rtl="0" fontAlgn="b"/>
                      <a:endParaRPr lang="en-US" sz="1000" b="1" i="0" u="none" strike="noStrike" dirty="0">
                        <a:solidFill>
                          <a:schemeClr val="tx1"/>
                        </a:solidFill>
                        <a:effectLst/>
                        <a:latin typeface="Arial" panose="020B0604020202020204" pitchFamily="34" charset="0"/>
                      </a:endParaRPr>
                    </a:p>
                  </a:txBody>
                  <a:tcPr marL="6371" marR="6371" marT="6371" marB="0" anchor="b">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C1F6FF"/>
                    </a:solidFill>
                  </a:tcPr>
                </a:tc>
                <a:tc>
                  <a:txBody>
                    <a:bodyPr/>
                    <a:lstStyle/>
                    <a:p>
                      <a:pPr algn="ctr" rtl="0" fontAlgn="b"/>
                      <a:endParaRPr lang="en-US" sz="1000" b="1" i="0" u="none" strike="noStrike" dirty="0">
                        <a:solidFill>
                          <a:schemeClr val="tx1"/>
                        </a:solidFill>
                        <a:effectLst/>
                        <a:latin typeface="Arial" panose="020B0604020202020204" pitchFamily="34" charset="0"/>
                      </a:endParaRPr>
                    </a:p>
                  </a:txBody>
                  <a:tcPr marL="6371" marR="6371" marT="6371" marB="0" anchor="b">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tx2"/>
                    </a:solidFill>
                  </a:tcPr>
                </a:tc>
                <a:tc>
                  <a:txBody>
                    <a:bodyPr/>
                    <a:lstStyle/>
                    <a:p>
                      <a:pPr algn="ctr" rtl="0" fontAlgn="b"/>
                      <a:r>
                        <a:rPr lang="en-US" sz="1000" b="1" i="0" u="none" strike="noStrike" dirty="0">
                          <a:solidFill>
                            <a:schemeClr val="tx1"/>
                          </a:solidFill>
                          <a:effectLst/>
                          <a:latin typeface="Arial" panose="020B0604020202020204" pitchFamily="34" charset="0"/>
                        </a:rPr>
                        <a:t>A/S Related</a:t>
                      </a:r>
                    </a:p>
                  </a:txBody>
                  <a:tcPr marL="6371" marR="6371" marT="6371" marB="0" anchor="b">
                    <a:lnL w="3175" cap="flat" cmpd="sng" algn="ctr">
                      <a:solidFill>
                        <a:schemeClr val="accent1"/>
                      </a:solidFill>
                      <a:prstDash val="sysDot"/>
                      <a:round/>
                      <a:headEnd type="none" w="med" len="med"/>
                      <a:tailEnd type="none" w="med" len="med"/>
                    </a:lnL>
                    <a:lnR>
                      <a:noFill/>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C1F6FF"/>
                    </a:solidFill>
                  </a:tcPr>
                </a:tc>
              </a:tr>
              <a:tr h="164592">
                <a:tc>
                  <a:txBody>
                    <a:bodyPr/>
                    <a:lstStyle/>
                    <a:p>
                      <a:pPr algn="ctr" rtl="0" fontAlgn="b"/>
                      <a:r>
                        <a:rPr lang="en-US" sz="900" b="0" i="0" u="none" strike="noStrike" dirty="0">
                          <a:solidFill>
                            <a:schemeClr val="tx1"/>
                          </a:solidFill>
                          <a:effectLst/>
                          <a:latin typeface="Arial" panose="020B0604020202020204" pitchFamily="34" charset="0"/>
                        </a:rPr>
                        <a:t>High/Low Sustained Limits (HSL, LSL)</a:t>
                      </a:r>
                    </a:p>
                  </a:txBody>
                  <a:tcPr marL="6371" marR="6371" marT="6371" marB="0" anchor="ctr">
                    <a:lnL>
                      <a:noFill/>
                    </a:lnL>
                    <a:lnR w="12700" cap="flat" cmpd="sng" algn="ctr">
                      <a:solidFill>
                        <a:schemeClr val="accent1"/>
                      </a:solidFill>
                      <a:prstDash val="sysDot"/>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AVR Status (AVR)</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0" i="0" u="none" strike="sngStrike" baseline="0" dirty="0">
                          <a:solidFill>
                            <a:schemeClr val="accent6"/>
                          </a:solidFill>
                          <a:effectLst/>
                          <a:latin typeface="Arial" panose="020B0604020202020204" pitchFamily="34" charset="0"/>
                        </a:rPr>
                        <a:t>FRRS Up/Down Participation Factor (FUPF, FDPF)</a:t>
                      </a:r>
                    </a:p>
                  </a:txBody>
                  <a:tcPr marL="6371" marR="6371" marT="6371" marB="0" anchor="ctr">
                    <a:lnL w="3175" cap="flat" cmpd="sng" algn="ctr">
                      <a:solidFill>
                        <a:schemeClr val="accent1"/>
                      </a:solidFill>
                      <a:prstDash val="sysDot"/>
                      <a:round/>
                      <a:headEnd type="none" w="med" len="med"/>
                      <a:tailEnd type="none" w="med" len="med"/>
                    </a:lnL>
                    <a:lnR>
                      <a:noFill/>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High/Low Emergency Limit (HEL, LEL)</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Dynamically Scheduled Resource Schedule (DSRS)[Gen]</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0" i="0" u="none" strike="sngStrike" baseline="0" dirty="0">
                          <a:solidFill>
                            <a:schemeClr val="accent6"/>
                          </a:solidFill>
                          <a:effectLst/>
                          <a:latin typeface="Arial" panose="020B0604020202020204" pitchFamily="34" charset="0"/>
                        </a:rPr>
                        <a:t>FRRS Up/Down Responsibility (FURS, FDRS)</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1" i="0" u="none" strike="noStrike" dirty="0" smtClean="0">
                          <a:solidFill>
                            <a:schemeClr val="accent6"/>
                          </a:solidFill>
                          <a:effectLst/>
                          <a:latin typeface="Arial" panose="020B0604020202020204" pitchFamily="34" charset="0"/>
                        </a:rPr>
                        <a:t>Energy</a:t>
                      </a:r>
                      <a:r>
                        <a:rPr lang="en-US" sz="900" b="1" i="0" u="none" strike="noStrike" dirty="0" smtClean="0">
                          <a:solidFill>
                            <a:schemeClr val="tx1"/>
                          </a:solidFill>
                          <a:effectLst/>
                          <a:latin typeface="Arial" panose="020B0604020202020204" pitchFamily="34" charset="0"/>
                        </a:rPr>
                        <a:t> </a:t>
                      </a:r>
                      <a:r>
                        <a:rPr lang="en-US" sz="900" b="0" i="0" u="none" strike="noStrike" dirty="0" smtClean="0">
                          <a:solidFill>
                            <a:schemeClr val="tx1"/>
                          </a:solidFill>
                          <a:effectLst/>
                          <a:latin typeface="Arial" panose="020B0604020202020204" pitchFamily="34" charset="0"/>
                        </a:rPr>
                        <a:t>(Normal) </a:t>
                      </a:r>
                      <a:r>
                        <a:rPr lang="en-US" sz="900" b="0" i="0" u="none" strike="noStrike" dirty="0">
                          <a:solidFill>
                            <a:schemeClr val="tx1"/>
                          </a:solidFill>
                          <a:effectLst/>
                          <a:latin typeface="Arial" panose="020B0604020202020204" pitchFamily="34" charset="0"/>
                        </a:rPr>
                        <a:t>Up/Down Ramp Rate (NURR, NDRR)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Lower/Raise Block Status (LBST, RBST) [Gen]</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algn="ctr" defTabSz="685800" rtl="0" eaLnBrk="1" fontAlgn="b" latinLnBrk="0" hangingPunct="1"/>
                      <a:r>
                        <a:rPr lang="en-US" sz="900" b="0" i="0" u="none" strike="sngStrike" kern="1200" baseline="0" dirty="0">
                          <a:solidFill>
                            <a:schemeClr val="accent6"/>
                          </a:solidFill>
                          <a:effectLst/>
                          <a:latin typeface="Arial" panose="020B0604020202020204" pitchFamily="34" charset="0"/>
                          <a:ea typeface="+mn-ea"/>
                          <a:cs typeface="+mn-cs"/>
                        </a:rPr>
                        <a:t>Regulation Up/Down Participation Factor (RUPF, RDPF)</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Emergency Up/Down Ramp Rates (EURR, EDRR)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PSS Status (PSS)</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algn="ctr" defTabSz="685800" rtl="0" eaLnBrk="1" fontAlgn="b" latinLnBrk="0" hangingPunct="1"/>
                      <a:r>
                        <a:rPr lang="en-US" sz="900" b="0" i="0" u="none" strike="sngStrike" kern="1200" baseline="0" dirty="0">
                          <a:solidFill>
                            <a:schemeClr val="accent6"/>
                          </a:solidFill>
                          <a:effectLst/>
                          <a:latin typeface="Arial" panose="020B0604020202020204" pitchFamily="34" charset="0"/>
                          <a:ea typeface="+mn-ea"/>
                          <a:cs typeface="+mn-cs"/>
                        </a:rPr>
                        <a:t>Regulation Up/Down Responsibility (RURS, RDRS)</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Net MW/MVAR (MW (aka NPF for CCP), MVAR)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POI kV Measurement/Target (KVM, KVT)</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algn="ctr" defTabSz="685800" rtl="0" eaLnBrk="1" fontAlgn="b" latinLnBrk="0" hangingPunct="1"/>
                      <a:r>
                        <a:rPr lang="en-US" sz="900" b="0" i="0" u="none" strike="sngStrike" kern="1200" baseline="0" dirty="0">
                          <a:solidFill>
                            <a:schemeClr val="accent6"/>
                          </a:solidFill>
                          <a:effectLst/>
                          <a:latin typeface="Arial" panose="020B0604020202020204" pitchFamily="34" charset="0"/>
                          <a:ea typeface="+mn-ea"/>
                          <a:cs typeface="+mn-cs"/>
                        </a:rPr>
                        <a:t>Responsive </a:t>
                      </a:r>
                      <a:r>
                        <a:rPr lang="en-US" sz="900" b="0" i="0" u="none" strike="sngStrike" kern="1200" baseline="0" dirty="0" smtClean="0">
                          <a:solidFill>
                            <a:schemeClr val="accent6"/>
                          </a:solidFill>
                          <a:effectLst/>
                          <a:latin typeface="Arial" panose="020B0604020202020204" pitchFamily="34" charset="0"/>
                          <a:ea typeface="+mn-ea"/>
                          <a:cs typeface="+mn-cs"/>
                        </a:rPr>
                        <a:t>Reserve </a:t>
                      </a:r>
                      <a:r>
                        <a:rPr lang="en-US" sz="900" b="0" i="0" u="none" strike="sngStrike" kern="1200" baseline="0" dirty="0">
                          <a:solidFill>
                            <a:schemeClr val="accent6"/>
                          </a:solidFill>
                          <a:effectLst/>
                          <a:latin typeface="Arial" panose="020B0604020202020204" pitchFamily="34" charset="0"/>
                          <a:ea typeface="+mn-ea"/>
                          <a:cs typeface="+mn-cs"/>
                        </a:rPr>
                        <a:t>Responsibility/Schedule (RRRS, RRSC)</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Gross MW/MVAR (GMW, GMV)</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Scheduled Power Consumption (SPC, SPC2) [CLR]</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0" i="0" u="none" strike="noStrike" dirty="0">
                          <a:solidFill>
                            <a:srgbClr val="000000"/>
                          </a:solidFill>
                          <a:effectLst/>
                          <a:latin typeface="Arial" panose="020B0604020202020204" pitchFamily="34" charset="0"/>
                        </a:rPr>
                        <a:t>High Set Under Frequency Relay (HSUF) [NCLR]</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Resource Status (RST)</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Storage Resource Charge/Discharge Data (MXCP, MXDP, MXOD, SOC)</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Arial" panose="020B0604020202020204" pitchFamily="34" charset="0"/>
                        </a:rPr>
                        <a:t> </a:t>
                      </a:r>
                      <a:r>
                        <a:rPr lang="en-US" sz="900" b="0" i="0" u="none" strike="sngStrike" kern="1200" baseline="0" dirty="0" smtClean="0">
                          <a:solidFill>
                            <a:schemeClr val="accent6"/>
                          </a:solidFill>
                          <a:effectLst/>
                          <a:latin typeface="Arial" panose="020B0604020202020204" pitchFamily="34" charset="0"/>
                          <a:ea typeface="+mn-ea"/>
                          <a:cs typeface="+mn-cs"/>
                        </a:rPr>
                        <a:t>Non-Spin Responsibility/Schedule (NSRS, NSSC)</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CCP </a:t>
                      </a:r>
                      <a:r>
                        <a:rPr lang="en-US" sz="900" b="0" i="0" u="none" strike="noStrike" dirty="0" err="1" smtClean="0">
                          <a:solidFill>
                            <a:schemeClr val="tx1"/>
                          </a:solidFill>
                          <a:effectLst/>
                          <a:latin typeface="Arial" panose="020B0604020202020204" pitchFamily="34" charset="0"/>
                        </a:rPr>
                        <a:t>Config</a:t>
                      </a:r>
                      <a:r>
                        <a:rPr lang="en-US" sz="900" b="0" i="0" u="none" strike="noStrike" dirty="0" smtClean="0">
                          <a:solidFill>
                            <a:schemeClr val="tx1"/>
                          </a:solidFill>
                          <a:effectLst/>
                          <a:latin typeface="Arial" panose="020B0604020202020204" pitchFamily="34" charset="0"/>
                        </a:rPr>
                        <a:t> </a:t>
                      </a:r>
                      <a:r>
                        <a:rPr lang="en-US" sz="900" b="0" i="0" u="none" strike="noStrike" dirty="0">
                          <a:solidFill>
                            <a:schemeClr val="tx1"/>
                          </a:solidFill>
                          <a:effectLst/>
                          <a:latin typeface="Arial" panose="020B0604020202020204" pitchFamily="34" charset="0"/>
                        </a:rPr>
                        <a:t>No (CCC</a:t>
                      </a:r>
                      <a:r>
                        <a:rPr lang="en-US" sz="900" b="0" i="0" u="none" strike="noStrike" dirty="0" smtClean="0">
                          <a:solidFill>
                            <a:schemeClr val="tx1"/>
                          </a:solidFill>
                          <a:effectLst/>
                          <a:latin typeface="Arial" panose="020B0604020202020204" pitchFamily="34" charset="0"/>
                        </a:rPr>
                        <a:t>)</a:t>
                      </a:r>
                      <a:endParaRPr lang="en-US" sz="900" b="0" i="0" u="none" strike="noStrike" dirty="0">
                        <a:solidFill>
                          <a:schemeClr val="tx1"/>
                        </a:solidFill>
                        <a:effectLst/>
                        <a:latin typeface="Arial" panose="020B0604020202020204" pitchFamily="34" charset="0"/>
                      </a:endParaRP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nb-NO" sz="900" b="0" i="0" u="none" strike="noStrike" dirty="0">
                          <a:solidFill>
                            <a:schemeClr val="tx1"/>
                          </a:solidFill>
                          <a:effectLst/>
                          <a:latin typeface="Arial" panose="020B0604020202020204" pitchFamily="34" charset="0"/>
                        </a:rPr>
                        <a:t>IRR MET Data (DEG, IRAD, MPH, PRES, PTMP, TEMP)</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r>
                        <a:rPr lang="en-US" sz="900" b="1" i="0" u="none" strike="noStrike" dirty="0" smtClean="0">
                          <a:solidFill>
                            <a:schemeClr val="tx1"/>
                          </a:solidFill>
                          <a:effectLst/>
                          <a:latin typeface="Arial" panose="020B0604020202020204" pitchFamily="34" charset="0"/>
                        </a:rPr>
                        <a:t>Regulation Up/Down</a:t>
                      </a:r>
                      <a:r>
                        <a:rPr lang="en-US" sz="900" b="1" i="0" u="none" strike="noStrike" baseline="0" dirty="0" smtClean="0">
                          <a:solidFill>
                            <a:schemeClr val="tx1"/>
                          </a:solidFill>
                          <a:effectLst/>
                          <a:latin typeface="Arial" panose="020B0604020202020204" pitchFamily="34" charset="0"/>
                        </a:rPr>
                        <a:t> Ramp Rate </a:t>
                      </a:r>
                      <a:r>
                        <a:rPr lang="en-US" sz="600" b="1" i="0" u="none" strike="noStrike" baseline="0" dirty="0" smtClean="0">
                          <a:solidFill>
                            <a:schemeClr val="tx1"/>
                          </a:solidFill>
                          <a:effectLst/>
                          <a:latin typeface="Arial" panose="020B0604020202020204" pitchFamily="34" charset="0"/>
                        </a:rPr>
                        <a:t>(based on 5-min blended)</a:t>
                      </a:r>
                      <a:endParaRPr lang="en-US" sz="900" b="1" i="0" u="none" strike="noStrike" dirty="0">
                        <a:solidFill>
                          <a:schemeClr val="tx1"/>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249308">
                <a:tc>
                  <a:txBody>
                    <a:bodyPr/>
                    <a:lstStyle/>
                    <a:p>
                      <a:pPr algn="ctr" rtl="0" fontAlgn="b"/>
                      <a:r>
                        <a:rPr lang="en-US" sz="900" b="0" i="0" u="none" strike="sngStrike" dirty="0" smtClean="0">
                          <a:solidFill>
                            <a:schemeClr val="accent6"/>
                          </a:solidFill>
                          <a:effectLst/>
                          <a:latin typeface="Arial" panose="020B0604020202020204" pitchFamily="34" charset="0"/>
                        </a:rPr>
                        <a:t>Non</a:t>
                      </a:r>
                      <a:r>
                        <a:rPr lang="en-US" sz="900" b="0" i="0" u="none" strike="sngStrike" baseline="0" dirty="0" smtClean="0">
                          <a:solidFill>
                            <a:schemeClr val="accent6"/>
                          </a:solidFill>
                          <a:effectLst/>
                          <a:latin typeface="Arial" panose="020B0604020202020204" pitchFamily="34" charset="0"/>
                        </a:rPr>
                        <a:t> Frequency Responsive Capacity (NFRC)</a:t>
                      </a:r>
                      <a:endParaRPr lang="en-US" sz="900" b="0" i="0" u="none" strike="sngStrike" dirty="0">
                        <a:solidFill>
                          <a:schemeClr val="accent6"/>
                        </a:solidFill>
                        <a:effectLst/>
                        <a:latin typeface="Arial" panose="020B0604020202020204" pitchFamily="34" charset="0"/>
                      </a:endParaRP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IRR Turbine/Panel Availability (NTOF, NTON, NTUN)</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1" i="0" u="none" strike="noStrike" baseline="0" dirty="0" smtClean="0">
                          <a:solidFill>
                            <a:schemeClr val="tx1"/>
                          </a:solidFill>
                          <a:effectLst/>
                          <a:latin typeface="Arial" panose="020B0604020202020204" pitchFamily="34" charset="0"/>
                        </a:rPr>
                        <a:t>RRS PFR/FFR/UFR Capability</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164592">
                <a:tc>
                  <a:txBody>
                    <a:bodyPr/>
                    <a:lstStyle/>
                    <a:p>
                      <a:pPr algn="ctr" rtl="0" fontAlgn="b"/>
                      <a:r>
                        <a:rPr lang="en-US" sz="900" b="0" i="0" u="none" strike="noStrike" dirty="0">
                          <a:solidFill>
                            <a:schemeClr val="tx1"/>
                          </a:solidFill>
                          <a:effectLst/>
                          <a:latin typeface="Arial" panose="020B0604020202020204" pitchFamily="34" charset="0"/>
                        </a:rPr>
                        <a:t>Load Resource Breaker Status (LRCB) [NCLR]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1" i="0" u="none" strike="noStrike" dirty="0" smtClean="0">
                          <a:solidFill>
                            <a:schemeClr val="tx1"/>
                          </a:solidFill>
                          <a:effectLst/>
                          <a:latin typeface="Arial" panose="020B0604020202020204" pitchFamily="34" charset="0"/>
                        </a:rPr>
                        <a:t>CCP Frequency</a:t>
                      </a:r>
                      <a:r>
                        <a:rPr lang="en-US" sz="900" b="1" i="0" u="none" strike="noStrike" baseline="0" dirty="0" smtClean="0">
                          <a:solidFill>
                            <a:schemeClr val="tx1"/>
                          </a:solidFill>
                          <a:effectLst/>
                          <a:latin typeface="Arial" panose="020B0604020202020204" pitchFamily="34" charset="0"/>
                        </a:rPr>
                        <a:t> Responsive Capacity High/Low Limit, Frequency Responsive MW</a:t>
                      </a:r>
                      <a:endParaRPr lang="en-US" sz="900" b="1" i="0" u="none" strike="noStrike" dirty="0">
                        <a:solidFill>
                          <a:schemeClr val="tx1"/>
                        </a:solidFill>
                        <a:effectLst/>
                        <a:latin typeface="Arial" panose="020B0604020202020204" pitchFamily="34" charset="0"/>
                      </a:endParaRP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1" i="0" u="none" strike="noStrike" baseline="0" dirty="0" smtClean="0">
                          <a:solidFill>
                            <a:schemeClr val="tx1"/>
                          </a:solidFill>
                          <a:effectLst/>
                          <a:latin typeface="Arial" panose="020B0604020202020204" pitchFamily="34" charset="0"/>
                        </a:rPr>
                        <a:t>Non-Spin Ramp Rate </a:t>
                      </a:r>
                      <a:r>
                        <a:rPr lang="en-US" sz="600" b="1" i="0" u="none" strike="noStrike" kern="1200" baseline="0" dirty="0" smtClean="0">
                          <a:solidFill>
                            <a:schemeClr val="tx1"/>
                          </a:solidFill>
                          <a:effectLst/>
                          <a:latin typeface="Arial" panose="020B0604020202020204" pitchFamily="34" charset="0"/>
                          <a:ea typeface="+mn-ea"/>
                          <a:cs typeface="+mn-cs"/>
                        </a:rPr>
                        <a:t>(</a:t>
                      </a:r>
                      <a:r>
                        <a:rPr lang="en-US" sz="600" b="1" i="0" u="none" strike="noStrike" baseline="0" dirty="0" smtClean="0">
                          <a:solidFill>
                            <a:schemeClr val="tx1"/>
                          </a:solidFill>
                          <a:effectLst/>
                          <a:latin typeface="Arial" panose="020B0604020202020204" pitchFamily="34" charset="0"/>
                        </a:rPr>
                        <a:t>based on </a:t>
                      </a:r>
                      <a:r>
                        <a:rPr lang="en-US" sz="600" b="1" i="0" u="none" strike="noStrike" kern="1200" baseline="0" dirty="0" smtClean="0">
                          <a:solidFill>
                            <a:schemeClr val="tx1"/>
                          </a:solidFill>
                          <a:effectLst/>
                          <a:latin typeface="Arial" panose="020B0604020202020204" pitchFamily="34" charset="0"/>
                          <a:ea typeface="+mn-ea"/>
                          <a:cs typeface="+mn-cs"/>
                        </a:rPr>
                        <a:t>30-min blended)</a:t>
                      </a:r>
                      <a:endParaRPr lang="en-US" sz="600" b="1" i="0" u="none" strike="noStrike" baseline="0" dirty="0" smtClean="0">
                        <a:solidFill>
                          <a:schemeClr val="tx1"/>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164592">
                <a:tc>
                  <a:txBody>
                    <a:bodyPr/>
                    <a:lstStyle/>
                    <a:p>
                      <a:pPr algn="ctr" rtl="0" fontAlgn="b"/>
                      <a:r>
                        <a:rPr lang="en-US" sz="900" b="0" i="0" u="none" strike="noStrike" dirty="0">
                          <a:solidFill>
                            <a:schemeClr val="tx1"/>
                          </a:solidFill>
                          <a:effectLst/>
                          <a:latin typeface="Arial" panose="020B0604020202020204" pitchFamily="34" charset="0"/>
                        </a:rPr>
                        <a:t>Max/Low Power Consumption (MPC, LPC) [CLR, NCLR]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a:r>
                        <a:rPr lang="en-US" sz="900" b="1" i="0" u="none" strike="noStrike" kern="1200" dirty="0" smtClean="0">
                          <a:solidFill>
                            <a:schemeClr val="tx1"/>
                          </a:solidFill>
                          <a:effectLst/>
                          <a:latin typeface="Arial" panose="020B0604020202020204" pitchFamily="34" charset="0"/>
                          <a:ea typeface="+mn-ea"/>
                          <a:cs typeface="+mn-cs"/>
                        </a:rPr>
                        <a:t>ECRS</a:t>
                      </a:r>
                      <a:r>
                        <a:rPr lang="en-US" sz="900" b="1" i="0" u="none" strike="noStrike" kern="1200" baseline="0" dirty="0" smtClean="0">
                          <a:solidFill>
                            <a:schemeClr val="tx1"/>
                          </a:solidFill>
                          <a:effectLst/>
                          <a:latin typeface="Arial" panose="020B0604020202020204" pitchFamily="34" charset="0"/>
                          <a:ea typeface="+mn-ea"/>
                          <a:cs typeface="+mn-cs"/>
                        </a:rPr>
                        <a:t> Ramp Rate </a:t>
                      </a:r>
                      <a:r>
                        <a:rPr lang="en-US" sz="600" b="1" i="0" u="none" strike="noStrike" kern="1200" baseline="0" dirty="0" smtClean="0">
                          <a:solidFill>
                            <a:schemeClr val="tx1"/>
                          </a:solidFill>
                          <a:effectLst/>
                          <a:latin typeface="Arial" panose="020B0604020202020204" pitchFamily="34" charset="0"/>
                          <a:ea typeface="+mn-ea"/>
                          <a:cs typeface="+mn-cs"/>
                        </a:rPr>
                        <a:t>(</a:t>
                      </a:r>
                      <a:r>
                        <a:rPr lang="en-US" sz="600" b="1" i="0" u="none" strike="noStrike" baseline="0" dirty="0" smtClean="0">
                          <a:solidFill>
                            <a:schemeClr val="tx1"/>
                          </a:solidFill>
                          <a:effectLst/>
                          <a:latin typeface="Arial" panose="020B0604020202020204" pitchFamily="34" charset="0"/>
                        </a:rPr>
                        <a:t>based on </a:t>
                      </a:r>
                      <a:r>
                        <a:rPr lang="en-US" sz="600" b="1" i="0" u="none" strike="noStrike" kern="1200" baseline="0" dirty="0" smtClean="0">
                          <a:solidFill>
                            <a:schemeClr val="tx1"/>
                          </a:solidFill>
                          <a:effectLst/>
                          <a:latin typeface="Arial" panose="020B0604020202020204" pitchFamily="34" charset="0"/>
                          <a:ea typeface="+mn-ea"/>
                          <a:cs typeface="+mn-cs"/>
                        </a:rPr>
                        <a:t>10-min blended)</a:t>
                      </a:r>
                      <a:endParaRPr lang="en-US" sz="900" b="1" i="0" u="none" strike="noStrike" kern="1200" dirty="0">
                        <a:solidFill>
                          <a:schemeClr val="tx1"/>
                        </a:solidFill>
                        <a:effectLst/>
                        <a:latin typeface="Arial" panose="020B0604020202020204" pitchFamily="34" charset="0"/>
                        <a:ea typeface="+mn-ea"/>
                        <a:cs typeface="+mn-cs"/>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164592">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a:r>
                        <a:rPr lang="en-US" sz="900" b="1" i="0" u="none" strike="noStrike" kern="1200" dirty="0" smtClean="0">
                          <a:solidFill>
                            <a:schemeClr val="tx1"/>
                          </a:solidFill>
                          <a:effectLst/>
                          <a:latin typeface="Arial" panose="020B0604020202020204" pitchFamily="34" charset="0"/>
                          <a:ea typeface="+mn-ea"/>
                          <a:cs typeface="+mn-cs"/>
                        </a:rPr>
                        <a:t>RRS/ECRS Self</a:t>
                      </a:r>
                      <a:r>
                        <a:rPr lang="en-US" sz="900" b="1" i="0" u="none" strike="noStrike" kern="1200" baseline="0" dirty="0" smtClean="0">
                          <a:solidFill>
                            <a:schemeClr val="tx1"/>
                          </a:solidFill>
                          <a:effectLst/>
                          <a:latin typeface="Arial" panose="020B0604020202020204" pitchFamily="34" charset="0"/>
                          <a:ea typeface="+mn-ea"/>
                          <a:cs typeface="+mn-cs"/>
                        </a:rPr>
                        <a:t> Provision </a:t>
                      </a:r>
                      <a:r>
                        <a:rPr lang="en-US" sz="600" b="1" i="0" u="none" strike="noStrike" kern="1200" baseline="0" dirty="0" smtClean="0">
                          <a:solidFill>
                            <a:schemeClr val="tx1"/>
                          </a:solidFill>
                          <a:effectLst/>
                          <a:latin typeface="Arial" panose="020B0604020202020204" pitchFamily="34" charset="0"/>
                          <a:ea typeface="+mn-ea"/>
                          <a:cs typeface="+mn-cs"/>
                        </a:rPr>
                        <a:t>(based on DAM Award and AS trades) </a:t>
                      </a:r>
                      <a:r>
                        <a:rPr lang="en-US" sz="900" b="1" i="0" u="none" strike="noStrike" kern="1200" baseline="0" dirty="0" smtClean="0">
                          <a:solidFill>
                            <a:schemeClr val="tx1"/>
                          </a:solidFill>
                          <a:effectLst/>
                          <a:latin typeface="Arial" panose="020B0604020202020204" pitchFamily="34" charset="0"/>
                          <a:ea typeface="+mn-ea"/>
                          <a:cs typeface="+mn-cs"/>
                        </a:rPr>
                        <a:t>[NCLR]</a:t>
                      </a:r>
                      <a:endParaRPr lang="en-US" sz="900" b="1" i="0" u="none" strike="noStrike" kern="1200" dirty="0">
                        <a:solidFill>
                          <a:schemeClr val="tx1"/>
                        </a:solidFill>
                        <a:effectLst/>
                        <a:latin typeface="Arial" panose="020B0604020202020204" pitchFamily="34" charset="0"/>
                        <a:ea typeface="+mn-ea"/>
                        <a:cs typeface="+mn-cs"/>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164592">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a:r>
                        <a:rPr lang="en-US" sz="900" b="1" i="0" u="none" strike="noStrike" kern="1200" dirty="0" smtClean="0">
                          <a:solidFill>
                            <a:schemeClr val="tx1"/>
                          </a:solidFill>
                          <a:effectLst/>
                          <a:latin typeface="Arial" panose="020B0604020202020204" pitchFamily="34" charset="0"/>
                          <a:ea typeface="+mn-ea"/>
                          <a:cs typeface="+mn-cs"/>
                        </a:rPr>
                        <a:t>ECRS Responsibility, Schedule</a:t>
                      </a:r>
                      <a:endParaRPr lang="en-US" sz="900" b="1" i="0" u="none" strike="noStrike" kern="1200" dirty="0">
                        <a:solidFill>
                          <a:schemeClr val="tx1"/>
                        </a:solidFill>
                        <a:effectLst/>
                        <a:latin typeface="Arial" panose="020B0604020202020204" pitchFamily="34" charset="0"/>
                        <a:ea typeface="+mn-ea"/>
                        <a:cs typeface="+mn-cs"/>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3">
                        <a:lumMod val="20000"/>
                        <a:lumOff val="80000"/>
                      </a:schemeClr>
                    </a:solidFill>
                  </a:tcPr>
                </a:tc>
              </a:tr>
            </a:tbl>
          </a:graphicData>
        </a:graphic>
      </p:graphicFrame>
      <p:graphicFrame>
        <p:nvGraphicFramePr>
          <p:cNvPr id="10" name="Table 9"/>
          <p:cNvGraphicFramePr>
            <a:graphicFrameLocks noGrp="1"/>
          </p:cNvGraphicFramePr>
          <p:nvPr>
            <p:extLst/>
          </p:nvPr>
        </p:nvGraphicFramePr>
        <p:xfrm>
          <a:off x="5655098" y="4335310"/>
          <a:ext cx="2401603" cy="1975295"/>
        </p:xfrm>
        <a:graphic>
          <a:graphicData uri="http://schemas.openxmlformats.org/drawingml/2006/table">
            <a:tbl>
              <a:tblPr>
                <a:tableStyleId>{3B4B98B0-60AC-42C2-AFA5-B58CD77FA1E5}</a:tableStyleId>
              </a:tblPr>
              <a:tblGrid>
                <a:gridCol w="2401603"/>
              </a:tblGrid>
              <a:tr h="0">
                <a:tc>
                  <a:txBody>
                    <a:bodyPr/>
                    <a:lstStyle/>
                    <a:p>
                      <a:pPr algn="ctr" fontAlgn="b"/>
                      <a:r>
                        <a:rPr lang="en-US" sz="1200" b="1" u="none" strike="noStrike" dirty="0" smtClean="0">
                          <a:effectLst/>
                        </a:rPr>
                        <a:t>QSE Specific</a:t>
                      </a:r>
                      <a:r>
                        <a:rPr lang="en-US" sz="1200" b="1" u="none" strike="noStrike" baseline="0" dirty="0" smtClean="0">
                          <a:effectLst/>
                        </a:rPr>
                        <a:t> </a:t>
                      </a:r>
                      <a:r>
                        <a:rPr lang="en-US" sz="1200" b="1" u="none" strike="noStrike" dirty="0" smtClean="0">
                          <a:effectLst/>
                        </a:rPr>
                        <a:t>To </a:t>
                      </a:r>
                      <a:r>
                        <a:rPr lang="en-US" sz="1200" b="1" u="none" strike="noStrike" dirty="0">
                          <a:effectLst/>
                        </a:rPr>
                        <a:t>QSE</a:t>
                      </a:r>
                      <a:endParaRPr lang="en-US" sz="12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0">
                <a:tc>
                  <a:txBody>
                    <a:bodyPr/>
                    <a:lstStyle/>
                    <a:p>
                      <a:pPr algn="ctr" fontAlgn="b"/>
                      <a:r>
                        <a:rPr lang="en-US" sz="1000" b="1" u="none" strike="noStrike" dirty="0">
                          <a:effectLst/>
                        </a:rPr>
                        <a:t>A/S Related</a:t>
                      </a:r>
                      <a:endParaRPr lang="en-US" sz="10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184976">
                <a:tc>
                  <a:txBody>
                    <a:bodyPr/>
                    <a:lstStyle/>
                    <a:p>
                      <a:pPr algn="ctr" fontAlgn="b"/>
                      <a:r>
                        <a:rPr lang="en-US" sz="900" b="0" i="0" u="none" strike="sngStrike" dirty="0" smtClean="0">
                          <a:solidFill>
                            <a:schemeClr val="accent6"/>
                          </a:solidFill>
                          <a:effectLst/>
                          <a:latin typeface="+mn-lt"/>
                        </a:rPr>
                        <a:t>Regulation Up/Down MW (REGU, REDG)</a:t>
                      </a:r>
                      <a:endParaRPr lang="en-US" sz="900" b="0" i="0" u="none" strike="sngStrike" dirty="0">
                        <a:solidFill>
                          <a:schemeClr val="accent6"/>
                        </a:solidFill>
                        <a:effectLst/>
                        <a:latin typeface="+mn-lt"/>
                      </a:endParaRPr>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algn="ctr" fontAlgn="b"/>
                      <a:r>
                        <a:rPr lang="en-US" sz="900" b="0" i="0" u="none" strike="sngStrike" dirty="0" smtClean="0">
                          <a:solidFill>
                            <a:schemeClr val="accent6"/>
                          </a:solidFill>
                          <a:effectLst/>
                          <a:latin typeface="+mn-lt"/>
                        </a:rPr>
                        <a:t>FRRS</a:t>
                      </a:r>
                      <a:r>
                        <a:rPr lang="en-US" sz="900" b="0" i="0" u="none" strike="sngStrike" baseline="0" dirty="0" smtClean="0">
                          <a:solidFill>
                            <a:schemeClr val="accent6"/>
                          </a:solidFill>
                          <a:effectLst/>
                          <a:latin typeface="+mn-lt"/>
                        </a:rPr>
                        <a:t> </a:t>
                      </a:r>
                      <a:r>
                        <a:rPr lang="en-US" sz="900" b="0" i="0" u="none" strike="sngStrike" dirty="0" smtClean="0">
                          <a:solidFill>
                            <a:schemeClr val="accent6"/>
                          </a:solidFill>
                          <a:effectLst/>
                          <a:latin typeface="+mn-lt"/>
                        </a:rPr>
                        <a:t>Up/Down MW (FURQ,</a:t>
                      </a:r>
                      <a:r>
                        <a:rPr lang="en-US" sz="900" b="0" i="0" u="none" strike="sngStrike" baseline="0" dirty="0" smtClean="0">
                          <a:solidFill>
                            <a:schemeClr val="accent6"/>
                          </a:solidFill>
                          <a:effectLst/>
                          <a:latin typeface="+mn-lt"/>
                        </a:rPr>
                        <a:t> FDRQ)</a:t>
                      </a:r>
                      <a:endParaRPr lang="en-US" sz="900" b="0" i="0" u="none" strike="sngStrike" dirty="0">
                        <a:solidFill>
                          <a:schemeClr val="accent6"/>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r>
                        <a:rPr lang="en-US" sz="900" b="0" i="0" u="none" strike="noStrike" baseline="0" dirty="0" smtClean="0">
                          <a:solidFill>
                            <a:srgbClr val="000000"/>
                          </a:solidFill>
                          <a:effectLst/>
                          <a:latin typeface="+mn-lt"/>
                        </a:rPr>
                        <a:t>Responsive Reserve </a:t>
                      </a:r>
                      <a:r>
                        <a:rPr lang="en-US" sz="900" b="0" i="0" u="none" strike="sngStrike" baseline="0" dirty="0" smtClean="0">
                          <a:solidFill>
                            <a:schemeClr val="accent6"/>
                          </a:solidFill>
                          <a:effectLst/>
                          <a:latin typeface="+mn-lt"/>
                        </a:rPr>
                        <a:t>Gen</a:t>
                      </a:r>
                      <a:r>
                        <a:rPr lang="en-US" sz="900" b="0" i="0" u="none" strike="noStrike" baseline="0" dirty="0" smtClean="0">
                          <a:solidFill>
                            <a:srgbClr val="000000"/>
                          </a:solidFill>
                          <a:effectLst/>
                          <a:latin typeface="+mn-lt"/>
                        </a:rPr>
                        <a:t>/ONRR/FFR Deployment (</a:t>
                      </a:r>
                      <a:r>
                        <a:rPr lang="en-US" sz="900" b="0" i="0" u="none" strike="sngStrike" baseline="0" dirty="0" smtClean="0">
                          <a:solidFill>
                            <a:schemeClr val="accent6"/>
                          </a:solidFill>
                          <a:effectLst/>
                          <a:latin typeface="+mn-lt"/>
                        </a:rPr>
                        <a:t>RR</a:t>
                      </a:r>
                      <a:r>
                        <a:rPr lang="en-US" sz="900" b="0" i="0" u="none" strike="noStrike" baseline="0" dirty="0" smtClean="0">
                          <a:solidFill>
                            <a:srgbClr val="000000"/>
                          </a:solidFill>
                          <a:effectLst/>
                          <a:latin typeface="+mn-lt"/>
                        </a:rPr>
                        <a:t>, ONRR, FFR)</a:t>
                      </a: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r>
                        <a:rPr lang="en-US" sz="900" b="0" i="0" u="none" strike="noStrike" dirty="0" smtClean="0">
                          <a:solidFill>
                            <a:srgbClr val="000000"/>
                          </a:solidFill>
                          <a:effectLst/>
                          <a:latin typeface="+mn-lt"/>
                        </a:rPr>
                        <a:t>ECRS Deployment (Gen,</a:t>
                      </a:r>
                      <a:r>
                        <a:rPr lang="en-US" sz="900" b="0" i="0" u="none" strike="noStrike" baseline="0" dirty="0" smtClean="0">
                          <a:solidFill>
                            <a:srgbClr val="000000"/>
                          </a:solidFill>
                          <a:effectLst/>
                          <a:latin typeface="+mn-lt"/>
                        </a:rPr>
                        <a:t> ONRR)</a:t>
                      </a: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3">
                        <a:lumMod val="20000"/>
                        <a:lumOff val="80000"/>
                      </a:schemeClr>
                    </a:solidFill>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12700" cap="flat" cmpd="sng" algn="ctr">
                      <a:solidFill>
                        <a:schemeClr val="accent1"/>
                      </a:solidFill>
                      <a:prstDash val="solid"/>
                      <a:round/>
                      <a:headEnd type="none" w="med" len="med"/>
                      <a:tailEnd type="none" w="med" len="med"/>
                    </a:lnB>
                  </a:tcPr>
                </a:tc>
              </a:tr>
            </a:tbl>
          </a:graphicData>
        </a:graphic>
      </p:graphicFrame>
      <p:sp>
        <p:nvSpPr>
          <p:cNvPr id="11" name="TextBox 10"/>
          <p:cNvSpPr txBox="1"/>
          <p:nvPr/>
        </p:nvSpPr>
        <p:spPr>
          <a:xfrm>
            <a:off x="1896177" y="6428729"/>
            <a:ext cx="7103445" cy="461665"/>
          </a:xfrm>
          <a:prstGeom prst="rect">
            <a:avLst/>
          </a:prstGeom>
          <a:noFill/>
        </p:spPr>
        <p:txBody>
          <a:bodyPr wrap="square" rtlCol="0">
            <a:spAutoFit/>
          </a:bodyPr>
          <a:lstStyle/>
          <a:p>
            <a:r>
              <a:rPr lang="en-US" sz="800" dirty="0" smtClean="0">
                <a:solidFill>
                  <a:prstClr val="black"/>
                </a:solidFill>
              </a:rPr>
              <a:t>*Base telemetry list in this table has been created using </a:t>
            </a:r>
            <a:r>
              <a:rPr lang="en-US" sz="800" dirty="0" smtClean="0">
                <a:solidFill>
                  <a:prstClr val="black"/>
                </a:solidFill>
                <a:hlinkClick r:id="rId2"/>
              </a:rPr>
              <a:t>ERCOT </a:t>
            </a:r>
            <a:r>
              <a:rPr lang="en-US" sz="800" dirty="0">
                <a:solidFill>
                  <a:prstClr val="black"/>
                </a:solidFill>
                <a:hlinkClick r:id="rId2"/>
              </a:rPr>
              <a:t>Nodal ICCP Communications </a:t>
            </a:r>
            <a:r>
              <a:rPr lang="en-US" sz="800" dirty="0" smtClean="0">
                <a:solidFill>
                  <a:prstClr val="black"/>
                </a:solidFill>
                <a:hlinkClick r:id="rId2"/>
              </a:rPr>
              <a:t>Handbook</a:t>
            </a:r>
            <a:r>
              <a:rPr lang="en-US" sz="800" dirty="0">
                <a:solidFill>
                  <a:prstClr val="black"/>
                </a:solidFill>
              </a:rPr>
              <a:t> </a:t>
            </a:r>
            <a:r>
              <a:rPr lang="en-US" sz="800" dirty="0" smtClean="0">
                <a:solidFill>
                  <a:prstClr val="black"/>
                </a:solidFill>
              </a:rPr>
              <a:t>(note also included are some potential changes related to NPRR </a:t>
            </a:r>
            <a:r>
              <a:rPr lang="en-US" sz="800" dirty="0">
                <a:solidFill>
                  <a:prstClr val="black"/>
                </a:solidFill>
              </a:rPr>
              <a:t>863 </a:t>
            </a:r>
            <a:r>
              <a:rPr lang="en-US" sz="800" dirty="0" smtClean="0">
                <a:solidFill>
                  <a:prstClr val="black"/>
                </a:solidFill>
              </a:rPr>
              <a:t>Ph2 (reflected in </a:t>
            </a:r>
            <a:r>
              <a:rPr lang="en-US" sz="800" dirty="0">
                <a:solidFill>
                  <a:prstClr val="black"/>
                </a:solidFill>
              </a:rPr>
              <a:t>green </a:t>
            </a:r>
            <a:r>
              <a:rPr lang="en-US" sz="800" dirty="0" smtClean="0">
                <a:solidFill>
                  <a:prstClr val="black"/>
                </a:solidFill>
              </a:rPr>
              <a:t>color).</a:t>
            </a:r>
          </a:p>
          <a:p>
            <a:r>
              <a:rPr lang="en-US" sz="800" dirty="0" smtClean="0">
                <a:solidFill>
                  <a:prstClr val="black"/>
                </a:solidFill>
              </a:rPr>
              <a:t>**RTC related changes that are identified in this list </a:t>
            </a:r>
            <a:r>
              <a:rPr lang="en-US" sz="800" dirty="0">
                <a:solidFill>
                  <a:prstClr val="black"/>
                </a:solidFill>
              </a:rPr>
              <a:t>(reflected in </a:t>
            </a:r>
            <a:r>
              <a:rPr lang="en-US" sz="800" dirty="0">
                <a:solidFill>
                  <a:srgbClr val="910258"/>
                </a:solidFill>
              </a:rPr>
              <a:t>red</a:t>
            </a:r>
            <a:r>
              <a:rPr lang="en-US" sz="800" dirty="0">
                <a:solidFill>
                  <a:prstClr val="black"/>
                </a:solidFill>
              </a:rPr>
              <a:t> color) </a:t>
            </a:r>
            <a:r>
              <a:rPr lang="en-US" sz="800" dirty="0" smtClean="0">
                <a:solidFill>
                  <a:prstClr val="black"/>
                </a:solidFill>
              </a:rPr>
              <a:t>are based on KP1.3, 1.4, 1.5. </a:t>
            </a:r>
            <a:endParaRPr lang="en-US" sz="800" dirty="0">
              <a:solidFill>
                <a:prstClr val="black"/>
              </a:solidFill>
            </a:endParaRPr>
          </a:p>
        </p:txBody>
      </p:sp>
    </p:spTree>
    <p:extLst>
      <p:ext uri="{BB962C8B-B14F-4D97-AF65-F5344CB8AC3E}">
        <p14:creationId xmlns:p14="http://schemas.microsoft.com/office/powerpoint/2010/main" val="35084948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TAC Direction on RR changes different from Key Principles </a:t>
            </a:r>
            <a:br>
              <a:rPr lang="en-US" sz="2000" dirty="0" smtClean="0"/>
            </a:br>
            <a:r>
              <a:rPr lang="en-US" sz="2000" dirty="0" smtClean="0"/>
              <a:t>(TAC </a:t>
            </a:r>
            <a:r>
              <a:rPr lang="en-US" sz="2000" dirty="0"/>
              <a:t>Discussion May </a:t>
            </a:r>
            <a:r>
              <a:rPr lang="en-US" sz="2000" dirty="0" smtClean="0"/>
              <a:t>27, 2020)</a:t>
            </a:r>
            <a:endParaRPr lang="en-US" sz="2000" dirty="0"/>
          </a:p>
        </p:txBody>
      </p:sp>
      <p:sp>
        <p:nvSpPr>
          <p:cNvPr id="3" name="Content Placeholder 2"/>
          <p:cNvSpPr>
            <a:spLocks noGrp="1"/>
          </p:cNvSpPr>
          <p:nvPr>
            <p:ph idx="1"/>
          </p:nvPr>
        </p:nvSpPr>
        <p:spPr>
          <a:xfrm>
            <a:off x="304800" y="990600"/>
            <a:ext cx="8686800" cy="5181600"/>
          </a:xfrm>
        </p:spPr>
        <p:txBody>
          <a:bodyPr/>
          <a:lstStyle/>
          <a:p>
            <a:endParaRPr lang="en-US" sz="1800" dirty="0" smtClean="0">
              <a:solidFill>
                <a:schemeClr val="accent2"/>
              </a:solidFill>
            </a:endParaRPr>
          </a:p>
          <a:p>
            <a:r>
              <a:rPr lang="en-US" sz="1800" dirty="0" smtClean="0">
                <a:solidFill>
                  <a:schemeClr val="accent2"/>
                </a:solidFill>
              </a:rPr>
              <a:t>Below are the </a:t>
            </a:r>
            <a:r>
              <a:rPr lang="en-US" sz="1800" dirty="0">
                <a:solidFill>
                  <a:schemeClr val="accent2"/>
                </a:solidFill>
              </a:rPr>
              <a:t>following criteria to modify RTCRRs beyond the scope of the RTC KPs </a:t>
            </a:r>
            <a:r>
              <a:rPr lang="en-US" sz="1800" dirty="0" smtClean="0">
                <a:solidFill>
                  <a:schemeClr val="accent2"/>
                </a:solidFill>
              </a:rPr>
              <a:t>if </a:t>
            </a:r>
            <a:r>
              <a:rPr lang="en-US" sz="1800" dirty="0">
                <a:solidFill>
                  <a:schemeClr val="accent2"/>
                </a:solidFill>
              </a:rPr>
              <a:t>a market design flaw or error was discovered following Board approval of the RTC KPs</a:t>
            </a:r>
            <a:r>
              <a:rPr lang="en-US" sz="1800" dirty="0" smtClean="0">
                <a:solidFill>
                  <a:schemeClr val="accent2"/>
                </a:solidFill>
              </a:rPr>
              <a:t>:</a:t>
            </a:r>
          </a:p>
          <a:p>
            <a:pPr marL="800100" lvl="1" indent="-342900">
              <a:buFont typeface="+mj-lt"/>
              <a:buAutoNum type="alphaUcPeriod"/>
            </a:pPr>
            <a:r>
              <a:rPr lang="en-US" sz="1600" i="1" dirty="0" smtClean="0">
                <a:solidFill>
                  <a:schemeClr val="accent1"/>
                </a:solidFill>
              </a:rPr>
              <a:t>The </a:t>
            </a:r>
            <a:r>
              <a:rPr lang="en-US" sz="1600" i="1" dirty="0">
                <a:solidFill>
                  <a:schemeClr val="accent1"/>
                </a:solidFill>
              </a:rPr>
              <a:t>modification complies with PUC directives; </a:t>
            </a:r>
          </a:p>
          <a:p>
            <a:pPr marL="800100" lvl="1" indent="-342900">
              <a:buFont typeface="+mj-lt"/>
              <a:buAutoNum type="alphaUcPeriod"/>
            </a:pPr>
            <a:r>
              <a:rPr lang="en-US" sz="1600" i="1" dirty="0">
                <a:solidFill>
                  <a:schemeClr val="accent1"/>
                </a:solidFill>
              </a:rPr>
              <a:t>The modification will not incur additional RTC project costs or schedule delays; and</a:t>
            </a:r>
          </a:p>
          <a:p>
            <a:pPr marL="800100" lvl="1" indent="-342900">
              <a:buFont typeface="+mj-lt"/>
              <a:buAutoNum type="alphaUcPeriod"/>
            </a:pPr>
            <a:r>
              <a:rPr lang="en-US" sz="1600" i="1" dirty="0">
                <a:solidFill>
                  <a:schemeClr val="accent1"/>
                </a:solidFill>
              </a:rPr>
              <a:t>The modification will not delay timely implementation of RTCRRs (i.e., will not prevent the Board from considering the NPRR at the December 8, 2020 Board meeting</a:t>
            </a:r>
            <a:r>
              <a:rPr lang="en-US" sz="1600" i="1" dirty="0" smtClean="0">
                <a:solidFill>
                  <a:schemeClr val="accent1"/>
                </a:solidFill>
              </a:rPr>
              <a:t>).</a:t>
            </a:r>
            <a:endParaRPr lang="en-US" sz="1600" dirty="0">
              <a:solidFill>
                <a:srgbClr val="FF0000"/>
              </a:solidFill>
            </a:endParaRPr>
          </a:p>
          <a:p>
            <a:pPr marL="57150" indent="0">
              <a:buNone/>
            </a:pPr>
            <a:endParaRPr lang="en-US" sz="1800" i="1" dirty="0">
              <a:solidFill>
                <a:srgbClr val="FF0000"/>
              </a:solidFill>
            </a:endParaRPr>
          </a:p>
          <a:p>
            <a:pPr marL="57150" indent="0">
              <a:buNone/>
            </a:pPr>
            <a:r>
              <a:rPr lang="en-US" sz="1800" dirty="0" smtClean="0"/>
              <a:t>(Step-by-step process described on next slide)</a:t>
            </a:r>
            <a:endParaRPr lang="en-US" sz="1800" dirty="0"/>
          </a:p>
          <a:p>
            <a:pPr marL="57150" indent="0">
              <a:buNone/>
            </a:pPr>
            <a:endParaRPr lang="en-US" sz="1800" i="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11459825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1"/>
            <a:ext cx="8458200" cy="788987"/>
          </a:xfrm>
        </p:spPr>
        <p:txBody>
          <a:bodyPr/>
          <a:lstStyle/>
          <a:p>
            <a:r>
              <a:rPr lang="en-US" sz="2000" dirty="0"/>
              <a:t>TAC Direction on RR changes different from Key Principles</a:t>
            </a:r>
            <a:br>
              <a:rPr lang="en-US" sz="2000" dirty="0"/>
            </a:br>
            <a:r>
              <a:rPr lang="en-US" sz="2000" dirty="0"/>
              <a:t>(TAC Discussion May 27, 2020</a:t>
            </a:r>
            <a:r>
              <a:rPr lang="en-US" sz="2000" dirty="0" smtClean="0"/>
              <a:t>)</a:t>
            </a:r>
            <a:endParaRPr lang="en-US" sz="2000" dirty="0"/>
          </a:p>
        </p:txBody>
      </p:sp>
      <p:sp>
        <p:nvSpPr>
          <p:cNvPr id="3" name="Content Placeholder 2"/>
          <p:cNvSpPr>
            <a:spLocks noGrp="1"/>
          </p:cNvSpPr>
          <p:nvPr>
            <p:ph idx="1"/>
          </p:nvPr>
        </p:nvSpPr>
        <p:spPr>
          <a:xfrm>
            <a:off x="121920" y="1032669"/>
            <a:ext cx="8915400" cy="5139531"/>
          </a:xfrm>
        </p:spPr>
        <p:txBody>
          <a:bodyPr/>
          <a:lstStyle/>
          <a:p>
            <a:r>
              <a:rPr lang="en-US" sz="1600" dirty="0" smtClean="0"/>
              <a:t>A </a:t>
            </a:r>
            <a:r>
              <a:rPr lang="en-US" sz="1600" dirty="0"/>
              <a:t>Market Participant has the right to express concerns with a RTCRR.</a:t>
            </a:r>
          </a:p>
          <a:p>
            <a:pPr lvl="1"/>
            <a:r>
              <a:rPr lang="en-US" sz="1400" dirty="0" smtClean="0"/>
              <a:t>Any MP </a:t>
            </a:r>
            <a:r>
              <a:rPr lang="en-US" sz="1400" dirty="0"/>
              <a:t>may file comments to modify a RTCRR beyond the scope of the Board-approved KPs.</a:t>
            </a:r>
          </a:p>
          <a:p>
            <a:pPr lvl="1"/>
            <a:r>
              <a:rPr lang="en-US" sz="1400" dirty="0"/>
              <a:t>In comments to modify an RTCRR, the submitting party shall explain how the revisions meet the criteria proposed on the previous slide.</a:t>
            </a:r>
          </a:p>
          <a:p>
            <a:r>
              <a:rPr lang="en-US" sz="1600" dirty="0"/>
              <a:t>RTCTF will </a:t>
            </a:r>
            <a:r>
              <a:rPr lang="en-US" sz="1600" dirty="0" smtClean="0"/>
              <a:t>provide:</a:t>
            </a:r>
          </a:p>
          <a:p>
            <a:pPr lvl="1"/>
            <a:r>
              <a:rPr lang="en-US" sz="1400" dirty="0" smtClean="0"/>
              <a:t>The </a:t>
            </a:r>
            <a:r>
              <a:rPr lang="en-US" sz="1400" dirty="0"/>
              <a:t>technical forum (e.g., an extra off-cycle meeting) for discussion of the proposed RTCRR changes with the understanding that RTCTF consensus is not practical and will not occur.</a:t>
            </a:r>
          </a:p>
          <a:p>
            <a:r>
              <a:rPr lang="en-US" sz="1600" dirty="0" smtClean="0"/>
              <a:t>At TAC:</a:t>
            </a:r>
          </a:p>
          <a:p>
            <a:pPr lvl="1"/>
            <a:r>
              <a:rPr lang="en-US" sz="1400" dirty="0" smtClean="0"/>
              <a:t>RTCTF </a:t>
            </a:r>
            <a:r>
              <a:rPr lang="en-US" sz="1400" dirty="0"/>
              <a:t>Chair will advise TAC leadership of any RTCRR Comments that </a:t>
            </a:r>
            <a:r>
              <a:rPr lang="en-US" sz="1400" dirty="0" smtClean="0"/>
              <a:t>propose </a:t>
            </a:r>
            <a:r>
              <a:rPr lang="en-US" sz="1400" dirty="0"/>
              <a:t>to modify the scope of </a:t>
            </a:r>
            <a:r>
              <a:rPr lang="en-US" sz="1400" dirty="0" smtClean="0"/>
              <a:t>the </a:t>
            </a:r>
            <a:r>
              <a:rPr lang="en-US" sz="1400" dirty="0"/>
              <a:t>KPs beyond that which was approved by the Board, and </a:t>
            </a:r>
            <a:endParaRPr lang="en-US" sz="1400" dirty="0" smtClean="0"/>
          </a:p>
          <a:p>
            <a:pPr lvl="1"/>
            <a:r>
              <a:rPr lang="en-US" sz="1400" dirty="0" smtClean="0"/>
              <a:t>Request </a:t>
            </a:r>
            <a:r>
              <a:rPr lang="en-US" sz="1400" dirty="0"/>
              <a:t>time for the MP to present to TAC for consideration, as well as another MP to present the counterpoints (if any) as to why the existing KP should continue to be maintained and aligned with RTCRRs.  </a:t>
            </a:r>
          </a:p>
          <a:p>
            <a:pPr lvl="1"/>
            <a:r>
              <a:rPr lang="en-US" sz="1400" dirty="0"/>
              <a:t>TAC may take a straw poll to endorse the proposed NPRR comments; the vote would not be </a:t>
            </a:r>
            <a:r>
              <a:rPr lang="en-US" sz="1400" dirty="0" smtClean="0"/>
              <a:t>binding and therefore non-appealable, </a:t>
            </a:r>
            <a:r>
              <a:rPr lang="en-US" sz="1400" dirty="0"/>
              <a:t>but would classify the modified/added concept as valid</a:t>
            </a:r>
            <a:r>
              <a:rPr lang="en-US" sz="1400" dirty="0" smtClean="0"/>
              <a:t>.</a:t>
            </a:r>
          </a:p>
          <a:p>
            <a:r>
              <a:rPr lang="en-US" sz="1600" dirty="0" smtClean="0"/>
              <a:t>If TAC endorses the alternative, the RTCTF Chair would update the Board of the straw poll decision.</a:t>
            </a:r>
            <a:endParaRPr lang="en-US" sz="1600" dirty="0"/>
          </a:p>
          <a:p>
            <a:r>
              <a:rPr lang="en-US" sz="1600" dirty="0"/>
              <a:t>The RTCRR comments would </a:t>
            </a:r>
            <a:r>
              <a:rPr lang="en-US" sz="1600" dirty="0" smtClean="0"/>
              <a:t>subsequently be </a:t>
            </a:r>
            <a:r>
              <a:rPr lang="en-US" sz="1600" dirty="0"/>
              <a:t>considered at PRS, TAC, and ultimately the ERCOT </a:t>
            </a:r>
            <a:r>
              <a:rPr lang="en-US" sz="1600" dirty="0" smtClean="0"/>
              <a:t>Board as consistent with Protocols Section 21 process.</a:t>
            </a: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646165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Overall </a:t>
            </a:r>
            <a:r>
              <a:rPr lang="en-US" sz="2400" dirty="0" smtClean="0"/>
              <a:t>RTC/Passport </a:t>
            </a:r>
            <a:r>
              <a:rPr lang="en-US" sz="2400" dirty="0" smtClean="0"/>
              <a:t>Delivery Schedule</a:t>
            </a:r>
            <a:endParaRPr lang="en-US" sz="2400" dirty="0"/>
          </a:p>
        </p:txBody>
      </p:sp>
      <p:sp>
        <p:nvSpPr>
          <p:cNvPr id="3" name="Content Placeholder 2"/>
          <p:cNvSpPr>
            <a:spLocks noGrp="1"/>
          </p:cNvSpPr>
          <p:nvPr>
            <p:ph idx="1"/>
          </p:nvPr>
        </p:nvSpPr>
        <p:spPr>
          <a:xfrm>
            <a:off x="304800" y="838200"/>
            <a:ext cx="8534400" cy="5334000"/>
          </a:xfrm>
        </p:spPr>
        <p:txBody>
          <a:bodyPr/>
          <a:lstStyle/>
          <a:p>
            <a:r>
              <a:rPr lang="en-US" sz="2400" i="1" dirty="0" smtClean="0"/>
              <a:t>Draft</a:t>
            </a:r>
            <a:r>
              <a:rPr lang="en-US" sz="2400" dirty="0" smtClean="0"/>
              <a:t> Timeline</a:t>
            </a:r>
          </a:p>
          <a:p>
            <a:endParaRPr lang="en-US" dirty="0" smtClean="0"/>
          </a:p>
          <a:p>
            <a:endParaRPr lang="en-US" dirty="0" smtClean="0"/>
          </a:p>
          <a:p>
            <a:pPr>
              <a:spcBef>
                <a:spcPts val="1800"/>
              </a:spcBef>
            </a:pPr>
            <a:endParaRPr lang="en-US" sz="2400" dirty="0" smtClean="0"/>
          </a:p>
          <a:p>
            <a:pPr algn="just">
              <a:spcBef>
                <a:spcPts val="1800"/>
              </a:spcBef>
            </a:pPr>
            <a:r>
              <a:rPr lang="en-US" sz="2000" dirty="0" smtClean="0"/>
              <a:t>There are </a:t>
            </a:r>
            <a:r>
              <a:rPr lang="en-US" sz="2000" dirty="0" smtClean="0"/>
              <a:t>RTC several </a:t>
            </a:r>
            <a:r>
              <a:rPr lang="en-US" sz="2000" dirty="0" smtClean="0"/>
              <a:t>items/policies, beyond 2020 RTCRRs, that must be addressed prior to the implementation of RTC—e.g.:</a:t>
            </a:r>
          </a:p>
          <a:p>
            <a:pPr lvl="1" algn="just"/>
            <a:r>
              <a:rPr lang="en-US" sz="1800" dirty="0" smtClean="0"/>
              <a:t>Proxy Offer Curves;</a:t>
            </a:r>
          </a:p>
          <a:p>
            <a:pPr lvl="1" algn="just"/>
            <a:r>
              <a:rPr lang="en-US" sz="1800" dirty="0" smtClean="0"/>
              <a:t>RUC AS Demand Curves; </a:t>
            </a:r>
          </a:p>
          <a:p>
            <a:pPr lvl="1" algn="just"/>
            <a:r>
              <a:rPr lang="en-US" sz="1800" dirty="0" smtClean="0"/>
              <a:t>Transitional language for RTC go-live (if any);</a:t>
            </a:r>
          </a:p>
          <a:p>
            <a:pPr lvl="1" algn="just"/>
            <a:r>
              <a:rPr lang="en-US" sz="1800" dirty="0" smtClean="0"/>
              <a:t>ORDC/RTC results comparison; and</a:t>
            </a:r>
          </a:p>
          <a:p>
            <a:pPr lvl="1" algn="just"/>
            <a:r>
              <a:rPr lang="en-US" sz="1800" dirty="0" smtClean="0"/>
              <a:t>Target dates for MP detailed requirements (e.g., SCADA changes, XML changes, Market Trials plans).</a:t>
            </a:r>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pic>
        <p:nvPicPr>
          <p:cNvPr id="5" name="Picture 4"/>
          <p:cNvPicPr>
            <a:picLocks noChangeAspect="1"/>
          </p:cNvPicPr>
          <p:nvPr/>
        </p:nvPicPr>
        <p:blipFill>
          <a:blip r:embed="rId2"/>
          <a:stretch>
            <a:fillRect/>
          </a:stretch>
        </p:blipFill>
        <p:spPr>
          <a:xfrm>
            <a:off x="1519237" y="1371600"/>
            <a:ext cx="6105525" cy="1038225"/>
          </a:xfrm>
          <a:prstGeom prst="rect">
            <a:avLst/>
          </a:prstGeom>
        </p:spPr>
      </p:pic>
    </p:spTree>
    <p:extLst>
      <p:ext uri="{BB962C8B-B14F-4D97-AF65-F5344CB8AC3E}">
        <p14:creationId xmlns:p14="http://schemas.microsoft.com/office/powerpoint/2010/main" val="3519632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Agenda</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
        <p:nvSpPr>
          <p:cNvPr id="5" name="Content Placeholder 2"/>
          <p:cNvSpPr txBox="1">
            <a:spLocks/>
          </p:cNvSpPr>
          <p:nvPr/>
        </p:nvSpPr>
        <p:spPr>
          <a:xfrm>
            <a:off x="234745" y="914400"/>
            <a:ext cx="8534400" cy="505222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1000"/>
              </a:spcBef>
            </a:pPr>
            <a:r>
              <a:rPr lang="en-US" sz="2000" dirty="0" smtClean="0"/>
              <a:t>Real-Time Co-optimization (RTC) Revision Requests</a:t>
            </a:r>
            <a:endParaRPr lang="en-US" sz="2000" dirty="0" smtClean="0"/>
          </a:p>
          <a:p>
            <a:pPr>
              <a:spcBef>
                <a:spcPts val="1000"/>
              </a:spcBef>
            </a:pPr>
            <a:r>
              <a:rPr lang="en-US" sz="2000" dirty="0" smtClean="0"/>
              <a:t>Harmonizing</a:t>
            </a:r>
            <a:r>
              <a:rPr lang="en-US" sz="2000" dirty="0" smtClean="0"/>
              <a:t> </a:t>
            </a:r>
            <a:r>
              <a:rPr lang="en-US" sz="2000" dirty="0"/>
              <a:t>RTC &amp; Battery Energy Storage </a:t>
            </a:r>
            <a:endParaRPr lang="en-US" sz="2000" dirty="0" smtClean="0"/>
          </a:p>
          <a:p>
            <a:pPr>
              <a:spcBef>
                <a:spcPts val="1000"/>
              </a:spcBef>
            </a:pPr>
            <a:r>
              <a:rPr lang="en-US" sz="2000" dirty="0" smtClean="0"/>
              <a:t>Next Steps for PRS Consideration today</a:t>
            </a:r>
          </a:p>
          <a:p>
            <a:pPr>
              <a:spcBef>
                <a:spcPts val="1000"/>
              </a:spcBef>
            </a:pPr>
            <a:r>
              <a:rPr lang="en-US" sz="2000" dirty="0" smtClean="0"/>
              <a:t>Appendix:</a:t>
            </a:r>
          </a:p>
          <a:p>
            <a:pPr lvl="1">
              <a:spcBef>
                <a:spcPts val="1000"/>
              </a:spcBef>
            </a:pPr>
            <a:r>
              <a:rPr lang="en-US" sz="1800" dirty="0" smtClean="0"/>
              <a:t>RTC Scope </a:t>
            </a:r>
          </a:p>
          <a:p>
            <a:pPr lvl="1">
              <a:spcBef>
                <a:spcPts val="1000"/>
              </a:spcBef>
            </a:pPr>
            <a:r>
              <a:rPr lang="en-US" sz="1800" dirty="0" smtClean="0"/>
              <a:t>RTCRR </a:t>
            </a:r>
            <a:r>
              <a:rPr lang="en-US" sz="1800" dirty="0" smtClean="0"/>
              <a:t>Review Process </a:t>
            </a:r>
          </a:p>
          <a:p>
            <a:pPr lvl="1">
              <a:spcBef>
                <a:spcPts val="1000"/>
              </a:spcBef>
            </a:pPr>
            <a:r>
              <a:rPr lang="en-US" sz="1800" dirty="0" smtClean="0"/>
              <a:t>Updates to Telemetry From/To QSE in RTC</a:t>
            </a:r>
          </a:p>
          <a:p>
            <a:pPr lvl="1">
              <a:spcBef>
                <a:spcPts val="1000"/>
              </a:spcBef>
            </a:pPr>
            <a:r>
              <a:rPr lang="en-US" sz="1800" dirty="0" smtClean="0"/>
              <a:t>TAC Direction on RR changes different from Key Principles </a:t>
            </a:r>
          </a:p>
          <a:p>
            <a:pPr lvl="1">
              <a:spcBef>
                <a:spcPts val="1000"/>
              </a:spcBef>
            </a:pPr>
            <a:r>
              <a:rPr lang="en-US" sz="1800" dirty="0" smtClean="0"/>
              <a:t>Overall RTC/Passport </a:t>
            </a:r>
            <a:r>
              <a:rPr lang="en-US" sz="1800" dirty="0" smtClean="0"/>
              <a:t>Delivery Schedule</a:t>
            </a:r>
            <a:endParaRPr lang="en-US" sz="1800" dirty="0"/>
          </a:p>
        </p:txBody>
      </p:sp>
    </p:spTree>
    <p:extLst>
      <p:ext uri="{BB962C8B-B14F-4D97-AF65-F5344CB8AC3E}">
        <p14:creationId xmlns:p14="http://schemas.microsoft.com/office/powerpoint/2010/main" val="949070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Real-Time Co-optimization Revision </a:t>
            </a:r>
            <a:r>
              <a:rPr lang="en-US" sz="2400" dirty="0" smtClean="0"/>
              <a:t>Requests</a:t>
            </a:r>
            <a:endParaRPr lang="en-US" sz="2400" dirty="0"/>
          </a:p>
        </p:txBody>
      </p:sp>
      <p:sp>
        <p:nvSpPr>
          <p:cNvPr id="3" name="Content Placeholder 2"/>
          <p:cNvSpPr>
            <a:spLocks noGrp="1"/>
          </p:cNvSpPr>
          <p:nvPr>
            <p:ph idx="1"/>
          </p:nvPr>
        </p:nvSpPr>
        <p:spPr>
          <a:xfrm>
            <a:off x="304800" y="762000"/>
            <a:ext cx="8534400" cy="5715000"/>
          </a:xfrm>
        </p:spPr>
        <p:txBody>
          <a:bodyPr/>
          <a:lstStyle/>
          <a:p>
            <a:r>
              <a:rPr lang="en-US" sz="1600" dirty="0" smtClean="0"/>
              <a:t>Based on Board-approved RTC Key Principles (KPs), ERCOT developed and released the following NPRRs, NOGRR, and OBDRR with a single Impact Analysis (IA)</a:t>
            </a:r>
            <a:r>
              <a:rPr lang="en-US" sz="1800" dirty="0" smtClean="0"/>
              <a:t>.</a:t>
            </a:r>
          </a:p>
          <a:p>
            <a:endParaRPr lang="en-US" sz="1800" dirty="0" smtClean="0"/>
          </a:p>
          <a:p>
            <a:pPr marL="0" indent="0">
              <a:buNone/>
            </a:pPr>
            <a:r>
              <a:rPr lang="en-US" sz="1800" dirty="0" smtClean="0"/>
              <a:t>	</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721561169"/>
              </p:ext>
            </p:extLst>
          </p:nvPr>
        </p:nvGraphicFramePr>
        <p:xfrm>
          <a:off x="568036" y="1524000"/>
          <a:ext cx="7966364" cy="4389120"/>
        </p:xfrm>
        <a:graphic>
          <a:graphicData uri="http://schemas.openxmlformats.org/drawingml/2006/table">
            <a:tbl>
              <a:tblPr firstRow="1" bandRow="1">
                <a:tableStyleId>{5C22544A-7EE6-4342-B048-85BDC9FD1C3A}</a:tableStyleId>
              </a:tblPr>
              <a:tblGrid>
                <a:gridCol w="7204364"/>
                <a:gridCol w="762000"/>
              </a:tblGrid>
              <a:tr h="480060">
                <a:tc>
                  <a:txBody>
                    <a:bodyPr/>
                    <a:lstStyle/>
                    <a:p>
                      <a:r>
                        <a:rPr lang="en-US" dirty="0" smtClean="0"/>
                        <a:t>RTCRRs</a:t>
                      </a:r>
                      <a:r>
                        <a:rPr lang="en-US" baseline="0" dirty="0" smtClean="0"/>
                        <a:t> </a:t>
                      </a:r>
                      <a:r>
                        <a:rPr lang="en-US" dirty="0" smtClean="0"/>
                        <a:t>released</a:t>
                      </a:r>
                      <a:r>
                        <a:rPr lang="en-US" baseline="0" dirty="0" smtClean="0"/>
                        <a:t> March 25, 2020</a:t>
                      </a:r>
                      <a:endParaRPr lang="en-US" dirty="0" smtClean="0"/>
                    </a:p>
                  </a:txBody>
                  <a:tcPr/>
                </a:tc>
                <a:tc>
                  <a:txBody>
                    <a:bodyPr/>
                    <a:lstStyle/>
                    <a:p>
                      <a:r>
                        <a:rPr lang="en-US" sz="1100" dirty="0" smtClean="0"/>
                        <a:t>Pages</a:t>
                      </a:r>
                    </a:p>
                    <a:p>
                      <a:r>
                        <a:rPr lang="en-US" sz="1100" dirty="0" smtClean="0"/>
                        <a:t>549 total</a:t>
                      </a:r>
                      <a:endParaRPr lang="en-US" sz="1100" dirty="0"/>
                    </a:p>
                  </a:txBody>
                  <a:tcPr/>
                </a:tc>
              </a:tr>
              <a:tr h="434340">
                <a:tc>
                  <a:txBody>
                    <a:bodyPr/>
                    <a:lstStyle/>
                    <a:p>
                      <a:r>
                        <a:rPr lang="en-US" sz="1400" dirty="0" smtClean="0"/>
                        <a:t>NPRR1007- RTC NP3- Management Activities for the ERCOT System</a:t>
                      </a:r>
                    </a:p>
                  </a:txBody>
                  <a:tcPr/>
                </a:tc>
                <a:tc>
                  <a:txBody>
                    <a:bodyPr/>
                    <a:lstStyle/>
                    <a:p>
                      <a:pPr algn="ctr"/>
                      <a:r>
                        <a:rPr lang="en-US" sz="1400" dirty="0" smtClean="0"/>
                        <a:t>62</a:t>
                      </a:r>
                      <a:endParaRPr lang="en-US" sz="1400" dirty="0"/>
                    </a:p>
                  </a:txBody>
                  <a:tcPr/>
                </a:tc>
              </a:tr>
              <a:tr h="381000">
                <a:tc>
                  <a:txBody>
                    <a:bodyPr/>
                    <a:lstStyle/>
                    <a:p>
                      <a:r>
                        <a:rPr lang="en-US" sz="1400" dirty="0" smtClean="0"/>
                        <a:t>NPRR1008- RTC NP4- Day-Ahead Operations</a:t>
                      </a:r>
                      <a:endParaRPr lang="en-US" sz="1400" dirty="0"/>
                    </a:p>
                  </a:txBody>
                  <a:tcPr/>
                </a:tc>
                <a:tc>
                  <a:txBody>
                    <a:bodyPr/>
                    <a:lstStyle/>
                    <a:p>
                      <a:pPr algn="ctr"/>
                      <a:r>
                        <a:rPr lang="en-US" sz="1400" dirty="0" smtClean="0"/>
                        <a:t>65</a:t>
                      </a:r>
                    </a:p>
                  </a:txBody>
                  <a:tcPr/>
                </a:tc>
              </a:tr>
              <a:tr h="381000">
                <a:tc>
                  <a:txBody>
                    <a:bodyPr/>
                    <a:lstStyle/>
                    <a:p>
                      <a:r>
                        <a:rPr lang="en-US" sz="1400" dirty="0" smtClean="0"/>
                        <a:t>NPRR1009- RTC NP5- Transmission Security Analysis and Reliability Unit Commitment</a:t>
                      </a:r>
                      <a:endParaRPr lang="en-US" sz="1400" dirty="0"/>
                    </a:p>
                  </a:txBody>
                  <a:tcPr/>
                </a:tc>
                <a:tc>
                  <a:txBody>
                    <a:bodyPr/>
                    <a:lstStyle/>
                    <a:p>
                      <a:pPr algn="ctr"/>
                      <a:r>
                        <a:rPr lang="en-US" sz="1400" dirty="0" smtClean="0"/>
                        <a:t>39</a:t>
                      </a:r>
                    </a:p>
                  </a:txBody>
                  <a:tcPr/>
                </a:tc>
              </a:tr>
              <a:tr h="381000">
                <a:tc>
                  <a:txBody>
                    <a:bodyPr/>
                    <a:lstStyle/>
                    <a:p>
                      <a:r>
                        <a:rPr lang="en-US" sz="1400" dirty="0" smtClean="0"/>
                        <a:t>NPRR1010- RTC NP6- Adjustment Period and Real-Time Operations</a:t>
                      </a:r>
                      <a:endParaRPr lang="en-US" sz="1400" dirty="0"/>
                    </a:p>
                  </a:txBody>
                  <a:tcPr/>
                </a:tc>
                <a:tc>
                  <a:txBody>
                    <a:bodyPr/>
                    <a:lstStyle/>
                    <a:p>
                      <a:pPr algn="ctr"/>
                      <a:r>
                        <a:rPr lang="en-US" sz="1400" dirty="0" smtClean="0"/>
                        <a:t>248</a:t>
                      </a:r>
                      <a:endParaRPr lang="en-US" sz="1400" dirty="0"/>
                    </a:p>
                  </a:txBody>
                  <a:tcPr/>
                </a:tc>
              </a:tr>
              <a:tr h="381000">
                <a:tc>
                  <a:txBody>
                    <a:bodyPr/>
                    <a:lstStyle/>
                    <a:p>
                      <a:r>
                        <a:rPr lang="it-IT" sz="1400" dirty="0" smtClean="0"/>
                        <a:t>NPRR1011- RTC NP8- Performance Monitoring</a:t>
                      </a:r>
                    </a:p>
                  </a:txBody>
                  <a:tcPr/>
                </a:tc>
                <a:tc>
                  <a:txBody>
                    <a:bodyPr/>
                    <a:lstStyle/>
                    <a:p>
                      <a:pPr algn="ctr"/>
                      <a:r>
                        <a:rPr lang="en-US" sz="1400" dirty="0" smtClean="0"/>
                        <a:t>49</a:t>
                      </a:r>
                      <a:endParaRPr lang="en-US" sz="1400" dirty="0"/>
                    </a:p>
                  </a:txBody>
                  <a:tcPr/>
                </a:tc>
              </a:tr>
              <a:tr h="381000">
                <a:tc>
                  <a:txBody>
                    <a:bodyPr/>
                    <a:lstStyle/>
                    <a:p>
                      <a:r>
                        <a:rPr lang="en-US" sz="1400" dirty="0" smtClean="0"/>
                        <a:t>NPRR1012- RTC NP9-  Settlement and Billing</a:t>
                      </a:r>
                      <a:endParaRPr lang="en-US" sz="1400" dirty="0"/>
                    </a:p>
                  </a:txBody>
                  <a:tcPr/>
                </a:tc>
                <a:tc>
                  <a:txBody>
                    <a:bodyPr/>
                    <a:lstStyle/>
                    <a:p>
                      <a:pPr algn="ctr"/>
                      <a:r>
                        <a:rPr lang="en-US" sz="1400" dirty="0" smtClean="0"/>
                        <a:t>15</a:t>
                      </a:r>
                      <a:endParaRPr lang="en-US" sz="1400" dirty="0"/>
                    </a:p>
                  </a:txBody>
                  <a:tcPr/>
                </a:tc>
              </a:tr>
              <a:tr h="533400">
                <a:tc>
                  <a:txBody>
                    <a:bodyPr/>
                    <a:lstStyle/>
                    <a:p>
                      <a:r>
                        <a:rPr lang="en-US" sz="1400" dirty="0" smtClean="0"/>
                        <a:t>NPRR1013- RTC NP 1, 2, 16, 25- Overview, Definitions/Acronyms, Registration and Qualification of MPs, and Market Suspension and Restart</a:t>
                      </a:r>
                      <a:endParaRPr lang="en-US" sz="1400" dirty="0"/>
                    </a:p>
                  </a:txBody>
                  <a:tcPr/>
                </a:tc>
                <a:tc>
                  <a:txBody>
                    <a:bodyPr/>
                    <a:lstStyle/>
                    <a:p>
                      <a:pPr algn="ctr"/>
                      <a:r>
                        <a:rPr lang="en-US" sz="1400" dirty="0" smtClean="0"/>
                        <a:t>24</a:t>
                      </a:r>
                      <a:endParaRPr lang="en-US" sz="1400" dirty="0"/>
                    </a:p>
                  </a:txBody>
                  <a:tcPr/>
                </a:tc>
              </a:tr>
              <a:tr h="480060">
                <a:tc>
                  <a:txBody>
                    <a:bodyPr/>
                    <a:lstStyle/>
                    <a:p>
                      <a:r>
                        <a:rPr lang="en-US" sz="1400" dirty="0" smtClean="0"/>
                        <a:t>NOGRR211- RTC Nodal Operating Guides 2 and 9-  System Operations and Control Requirements and Monitoring Programs</a:t>
                      </a:r>
                      <a:endParaRPr lang="en-US" sz="1400" dirty="0"/>
                    </a:p>
                  </a:txBody>
                  <a:tcPr/>
                </a:tc>
                <a:tc>
                  <a:txBody>
                    <a:bodyPr/>
                    <a:lstStyle/>
                    <a:p>
                      <a:pPr algn="ctr"/>
                      <a:r>
                        <a:rPr lang="en-US" sz="1400" dirty="0" smtClean="0"/>
                        <a:t>21</a:t>
                      </a:r>
                      <a:endParaRPr lang="en-US" sz="1400" dirty="0"/>
                    </a:p>
                  </a:txBody>
                  <a:tcPr/>
                </a:tc>
              </a:tr>
              <a:tr h="480060">
                <a:tc>
                  <a:txBody>
                    <a:bodyPr/>
                    <a:lstStyle/>
                    <a:p>
                      <a:r>
                        <a:rPr lang="en-US" sz="1400" dirty="0" smtClean="0"/>
                        <a:t>OBDRR020- RTC - Methodology for Setting Maximum Shadow Prices for Network and Power Balance Constraints</a:t>
                      </a:r>
                    </a:p>
                  </a:txBody>
                  <a:tcPr/>
                </a:tc>
                <a:tc>
                  <a:txBody>
                    <a:bodyPr/>
                    <a:lstStyle/>
                    <a:p>
                      <a:pPr algn="ctr"/>
                      <a:r>
                        <a:rPr lang="en-US" sz="1400" dirty="0" smtClean="0"/>
                        <a:t>26</a:t>
                      </a:r>
                      <a:endParaRPr lang="en-US" sz="1400" dirty="0"/>
                    </a:p>
                  </a:txBody>
                  <a:tcPr/>
                </a:tc>
              </a:tr>
            </a:tbl>
          </a:graphicData>
        </a:graphic>
      </p:graphicFrame>
      <p:sp>
        <p:nvSpPr>
          <p:cNvPr id="5" name="Rectangle 4"/>
          <p:cNvSpPr/>
          <p:nvPr/>
        </p:nvSpPr>
        <p:spPr>
          <a:xfrm>
            <a:off x="381000" y="2057400"/>
            <a:ext cx="8305800" cy="28194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46203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Harmonizing RTC </a:t>
            </a:r>
            <a:r>
              <a:rPr lang="en-US" sz="2400" dirty="0" smtClean="0"/>
              <a:t>&amp; Battery </a:t>
            </a:r>
            <a:r>
              <a:rPr lang="en-US" sz="2400" dirty="0"/>
              <a:t>Energy </a:t>
            </a:r>
            <a:r>
              <a:rPr lang="en-US" sz="2400" dirty="0" smtClean="0"/>
              <a:t>Storage (BES)</a:t>
            </a:r>
            <a:endParaRPr lang="en-US" sz="2400" dirty="0"/>
          </a:p>
        </p:txBody>
      </p:sp>
      <p:sp>
        <p:nvSpPr>
          <p:cNvPr id="3" name="Content Placeholder 2"/>
          <p:cNvSpPr>
            <a:spLocks noGrp="1"/>
          </p:cNvSpPr>
          <p:nvPr>
            <p:ph idx="1"/>
          </p:nvPr>
        </p:nvSpPr>
        <p:spPr>
          <a:xfrm>
            <a:off x="304800" y="835761"/>
            <a:ext cx="8534400" cy="868163"/>
          </a:xfrm>
        </p:spPr>
        <p:txBody>
          <a:bodyPr/>
          <a:lstStyle/>
          <a:p>
            <a:pPr algn="just"/>
            <a:r>
              <a:rPr lang="en-US" sz="2000" dirty="0" smtClean="0"/>
              <a:t>RTCTF &amp; BES Task Force (BESTF) meetings </a:t>
            </a:r>
            <a:r>
              <a:rPr lang="en-US" sz="2000" dirty="0" smtClean="0"/>
              <a:t>were purposefully </a:t>
            </a:r>
            <a:r>
              <a:rPr lang="en-US" sz="2000" dirty="0" smtClean="0"/>
              <a:t>adjacent or straddling PRS due to inter-relationships of RTC &amp; BES concepts</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6" name="TextBox 5"/>
          <p:cNvSpPr txBox="1"/>
          <p:nvPr/>
        </p:nvSpPr>
        <p:spPr>
          <a:xfrm>
            <a:off x="1066800" y="1905000"/>
            <a:ext cx="2514600" cy="3293209"/>
          </a:xfrm>
          <a:prstGeom prst="rect">
            <a:avLst/>
          </a:prstGeom>
          <a:noFill/>
          <a:ln>
            <a:solidFill>
              <a:schemeClr val="tx2"/>
            </a:solidFill>
          </a:ln>
        </p:spPr>
        <p:txBody>
          <a:bodyPr wrap="square" rtlCol="0">
            <a:spAutoFit/>
          </a:bodyPr>
          <a:lstStyle/>
          <a:p>
            <a:pPr algn="ctr" defTabSz="114300"/>
            <a:r>
              <a:rPr lang="en-US" sz="1600" b="1" dirty="0" smtClean="0">
                <a:solidFill>
                  <a:schemeClr val="tx2"/>
                </a:solidFill>
              </a:rPr>
              <a:t>RTCTF		</a:t>
            </a:r>
          </a:p>
          <a:p>
            <a:r>
              <a:rPr lang="en-US" sz="1600" dirty="0" smtClean="0">
                <a:solidFill>
                  <a:schemeClr val="tx2"/>
                </a:solidFill>
              </a:rPr>
              <a:t>March 11 </a:t>
            </a:r>
          </a:p>
          <a:p>
            <a:r>
              <a:rPr lang="en-US" sz="1600" dirty="0" smtClean="0">
                <a:solidFill>
                  <a:schemeClr val="tx2"/>
                </a:solidFill>
              </a:rPr>
              <a:t>April 8</a:t>
            </a:r>
          </a:p>
          <a:p>
            <a:r>
              <a:rPr lang="en-US" sz="1600" dirty="0" smtClean="0">
                <a:solidFill>
                  <a:schemeClr val="tx2"/>
                </a:solidFill>
              </a:rPr>
              <a:t>April 30</a:t>
            </a:r>
          </a:p>
          <a:p>
            <a:r>
              <a:rPr lang="en-US" sz="1600" dirty="0" smtClean="0">
                <a:solidFill>
                  <a:schemeClr val="tx2"/>
                </a:solidFill>
              </a:rPr>
              <a:t>May 20</a:t>
            </a:r>
          </a:p>
          <a:p>
            <a:r>
              <a:rPr lang="en-US" sz="1600" dirty="0" smtClean="0">
                <a:solidFill>
                  <a:schemeClr val="tx2"/>
                </a:solidFill>
              </a:rPr>
              <a:t>June 10</a:t>
            </a:r>
          </a:p>
          <a:p>
            <a:r>
              <a:rPr lang="en-US" sz="1600" dirty="0" smtClean="0">
                <a:solidFill>
                  <a:schemeClr val="tx2"/>
                </a:solidFill>
              </a:rPr>
              <a:t>June 29</a:t>
            </a:r>
          </a:p>
          <a:p>
            <a:r>
              <a:rPr lang="en-US" sz="1600" dirty="0" smtClean="0">
                <a:solidFill>
                  <a:schemeClr val="tx2"/>
                </a:solidFill>
              </a:rPr>
              <a:t>July 22</a:t>
            </a:r>
          </a:p>
          <a:p>
            <a:r>
              <a:rPr lang="en-US" sz="1600" dirty="0" smtClean="0">
                <a:solidFill>
                  <a:schemeClr val="tx2"/>
                </a:solidFill>
              </a:rPr>
              <a:t>August 12</a:t>
            </a:r>
          </a:p>
          <a:p>
            <a:r>
              <a:rPr lang="en-US" sz="1600" dirty="0" smtClean="0">
                <a:solidFill>
                  <a:schemeClr val="tx2"/>
                </a:solidFill>
              </a:rPr>
              <a:t>September 9</a:t>
            </a:r>
          </a:p>
          <a:p>
            <a:r>
              <a:rPr lang="en-US" sz="1600" dirty="0" smtClean="0">
                <a:solidFill>
                  <a:schemeClr val="tx2"/>
                </a:solidFill>
              </a:rPr>
              <a:t>September 28</a:t>
            </a:r>
          </a:p>
          <a:p>
            <a:r>
              <a:rPr lang="en-US" sz="1600" dirty="0" smtClean="0">
                <a:solidFill>
                  <a:schemeClr val="tx2"/>
                </a:solidFill>
              </a:rPr>
              <a:t>October 21</a:t>
            </a:r>
          </a:p>
          <a:p>
            <a:r>
              <a:rPr lang="en-US" sz="1600" dirty="0" smtClean="0">
                <a:solidFill>
                  <a:schemeClr val="tx2"/>
                </a:solidFill>
              </a:rPr>
              <a:t>November 12 </a:t>
            </a:r>
            <a:r>
              <a:rPr lang="en-US" sz="1600" i="1" dirty="0" smtClean="0">
                <a:solidFill>
                  <a:schemeClr val="tx2"/>
                </a:solidFill>
              </a:rPr>
              <a:t>(if needed)</a:t>
            </a:r>
          </a:p>
        </p:txBody>
      </p:sp>
      <p:sp>
        <p:nvSpPr>
          <p:cNvPr id="7" name="TextBox 6"/>
          <p:cNvSpPr txBox="1"/>
          <p:nvPr/>
        </p:nvSpPr>
        <p:spPr>
          <a:xfrm>
            <a:off x="3581400" y="1905000"/>
            <a:ext cx="2743200" cy="3293209"/>
          </a:xfrm>
          <a:prstGeom prst="rect">
            <a:avLst/>
          </a:prstGeom>
          <a:noFill/>
          <a:ln>
            <a:solidFill>
              <a:schemeClr val="tx2"/>
            </a:solidFill>
          </a:ln>
        </p:spPr>
        <p:txBody>
          <a:bodyPr wrap="square" rtlCol="0">
            <a:spAutoFit/>
          </a:bodyPr>
          <a:lstStyle/>
          <a:p>
            <a:pPr algn="ctr" defTabSz="114300"/>
            <a:r>
              <a:rPr lang="en-US" sz="1600" b="1" i="1" dirty="0" smtClean="0">
                <a:solidFill>
                  <a:schemeClr val="tx2"/>
                </a:solidFill>
              </a:rPr>
              <a:t>BESTF		</a:t>
            </a:r>
          </a:p>
          <a:p>
            <a:r>
              <a:rPr lang="en-US" sz="1600" i="1" dirty="0" smtClean="0">
                <a:solidFill>
                  <a:schemeClr val="tx2"/>
                </a:solidFill>
              </a:rPr>
              <a:t>March 13</a:t>
            </a:r>
          </a:p>
          <a:p>
            <a:r>
              <a:rPr lang="en-US" sz="1600" i="1" dirty="0" smtClean="0">
                <a:solidFill>
                  <a:schemeClr val="tx2"/>
                </a:solidFill>
              </a:rPr>
              <a:t>April 16</a:t>
            </a:r>
          </a:p>
          <a:p>
            <a:r>
              <a:rPr lang="en-US" sz="1600" i="1" dirty="0" smtClean="0">
                <a:solidFill>
                  <a:schemeClr val="tx2"/>
                </a:solidFill>
              </a:rPr>
              <a:t>May 1</a:t>
            </a:r>
            <a:endParaRPr lang="en-US" sz="1600" i="1" dirty="0">
              <a:solidFill>
                <a:schemeClr val="tx2"/>
              </a:solidFill>
            </a:endParaRPr>
          </a:p>
          <a:p>
            <a:r>
              <a:rPr lang="en-US" sz="1600" i="1" dirty="0">
                <a:solidFill>
                  <a:schemeClr val="tx2"/>
                </a:solidFill>
              </a:rPr>
              <a:t>May </a:t>
            </a:r>
            <a:r>
              <a:rPr lang="en-US" sz="1600" i="1" dirty="0" smtClean="0">
                <a:solidFill>
                  <a:schemeClr val="tx2"/>
                </a:solidFill>
              </a:rPr>
              <a:t>21</a:t>
            </a:r>
            <a:endParaRPr lang="en-US" sz="1600" i="1" dirty="0">
              <a:solidFill>
                <a:schemeClr val="tx2"/>
              </a:solidFill>
            </a:endParaRPr>
          </a:p>
          <a:p>
            <a:r>
              <a:rPr lang="en-US" sz="1600" i="1" dirty="0">
                <a:solidFill>
                  <a:schemeClr val="tx2"/>
                </a:solidFill>
              </a:rPr>
              <a:t>June </a:t>
            </a:r>
            <a:r>
              <a:rPr lang="en-US" sz="1600" i="1" dirty="0" smtClean="0">
                <a:solidFill>
                  <a:schemeClr val="tx2"/>
                </a:solidFill>
              </a:rPr>
              <a:t>12</a:t>
            </a:r>
            <a:endParaRPr lang="en-US" sz="1600" i="1" dirty="0">
              <a:solidFill>
                <a:schemeClr val="tx2"/>
              </a:solidFill>
            </a:endParaRPr>
          </a:p>
          <a:p>
            <a:r>
              <a:rPr lang="en-US" sz="1600" i="1" dirty="0">
                <a:solidFill>
                  <a:schemeClr val="tx2"/>
                </a:solidFill>
              </a:rPr>
              <a:t>June </a:t>
            </a:r>
            <a:r>
              <a:rPr lang="en-US" sz="1600" i="1" dirty="0" smtClean="0">
                <a:solidFill>
                  <a:schemeClr val="tx2"/>
                </a:solidFill>
              </a:rPr>
              <a:t>30</a:t>
            </a:r>
            <a:endParaRPr lang="en-US" sz="1600" i="1" dirty="0">
              <a:solidFill>
                <a:schemeClr val="tx2"/>
              </a:solidFill>
            </a:endParaRPr>
          </a:p>
          <a:p>
            <a:r>
              <a:rPr lang="en-US" sz="1600" i="1" dirty="0">
                <a:solidFill>
                  <a:schemeClr val="tx2"/>
                </a:solidFill>
              </a:rPr>
              <a:t>July </a:t>
            </a:r>
            <a:r>
              <a:rPr lang="en-US" sz="1600" i="1" dirty="0" smtClean="0">
                <a:solidFill>
                  <a:schemeClr val="tx2"/>
                </a:solidFill>
              </a:rPr>
              <a:t>23</a:t>
            </a:r>
            <a:endParaRPr lang="en-US" sz="1600" i="1" dirty="0">
              <a:solidFill>
                <a:schemeClr val="tx2"/>
              </a:solidFill>
            </a:endParaRPr>
          </a:p>
          <a:p>
            <a:r>
              <a:rPr lang="en-US" sz="1600" i="1" dirty="0">
                <a:solidFill>
                  <a:schemeClr val="tx2"/>
                </a:solidFill>
              </a:rPr>
              <a:t>August </a:t>
            </a:r>
            <a:r>
              <a:rPr lang="en-US" sz="1600" i="1" dirty="0" smtClean="0">
                <a:solidFill>
                  <a:schemeClr val="tx2"/>
                </a:solidFill>
              </a:rPr>
              <a:t>14</a:t>
            </a:r>
            <a:endParaRPr lang="en-US" sz="1600" i="1" dirty="0">
              <a:solidFill>
                <a:schemeClr val="tx2"/>
              </a:solidFill>
            </a:endParaRPr>
          </a:p>
          <a:p>
            <a:r>
              <a:rPr lang="en-US" sz="1600" i="1" dirty="0">
                <a:solidFill>
                  <a:schemeClr val="tx2"/>
                </a:solidFill>
              </a:rPr>
              <a:t>September </a:t>
            </a:r>
            <a:r>
              <a:rPr lang="en-US" sz="1600" i="1" dirty="0" smtClean="0">
                <a:solidFill>
                  <a:schemeClr val="tx2"/>
                </a:solidFill>
              </a:rPr>
              <a:t>11</a:t>
            </a:r>
            <a:endParaRPr lang="en-US" sz="1600" i="1" dirty="0">
              <a:solidFill>
                <a:schemeClr val="tx2"/>
              </a:solidFill>
            </a:endParaRPr>
          </a:p>
          <a:p>
            <a:r>
              <a:rPr lang="en-US" sz="1600" i="1" dirty="0">
                <a:solidFill>
                  <a:schemeClr val="tx2"/>
                </a:solidFill>
              </a:rPr>
              <a:t>September </a:t>
            </a:r>
            <a:r>
              <a:rPr lang="en-US" sz="1600" i="1" dirty="0" smtClean="0">
                <a:solidFill>
                  <a:schemeClr val="tx2"/>
                </a:solidFill>
              </a:rPr>
              <a:t>29</a:t>
            </a:r>
            <a:endParaRPr lang="en-US" sz="1600" i="1" dirty="0">
              <a:solidFill>
                <a:schemeClr val="tx2"/>
              </a:solidFill>
            </a:endParaRPr>
          </a:p>
          <a:p>
            <a:r>
              <a:rPr lang="en-US" sz="1600" i="1" dirty="0">
                <a:solidFill>
                  <a:schemeClr val="tx2"/>
                </a:solidFill>
              </a:rPr>
              <a:t>October </a:t>
            </a:r>
            <a:r>
              <a:rPr lang="en-US" sz="1600" i="1" dirty="0" smtClean="0">
                <a:solidFill>
                  <a:schemeClr val="tx2"/>
                </a:solidFill>
              </a:rPr>
              <a:t>22</a:t>
            </a:r>
            <a:endParaRPr lang="en-US" sz="1600" i="1" dirty="0">
              <a:solidFill>
                <a:schemeClr val="tx2"/>
              </a:solidFill>
            </a:endParaRPr>
          </a:p>
          <a:p>
            <a:r>
              <a:rPr lang="en-US" sz="1600" i="1" dirty="0" smtClean="0">
                <a:solidFill>
                  <a:schemeClr val="tx2"/>
                </a:solidFill>
              </a:rPr>
              <a:t>November 13 (if needed)</a:t>
            </a:r>
            <a:endParaRPr lang="en-US" sz="1600" i="1" dirty="0">
              <a:solidFill>
                <a:schemeClr val="tx2"/>
              </a:solidFill>
            </a:endParaRPr>
          </a:p>
        </p:txBody>
      </p:sp>
      <p:sp>
        <p:nvSpPr>
          <p:cNvPr id="8" name="TextBox 7"/>
          <p:cNvSpPr txBox="1"/>
          <p:nvPr/>
        </p:nvSpPr>
        <p:spPr>
          <a:xfrm>
            <a:off x="1066800" y="5198209"/>
            <a:ext cx="5257800" cy="1077218"/>
          </a:xfrm>
          <a:prstGeom prst="rect">
            <a:avLst/>
          </a:prstGeom>
          <a:noFill/>
          <a:ln>
            <a:solidFill>
              <a:schemeClr val="tx2"/>
            </a:solidFill>
          </a:ln>
        </p:spPr>
        <p:txBody>
          <a:bodyPr wrap="square" rtlCol="0">
            <a:spAutoFit/>
          </a:bodyPr>
          <a:lstStyle/>
          <a:p>
            <a:r>
              <a:rPr lang="en-US" sz="1600" dirty="0">
                <a:solidFill>
                  <a:schemeClr val="tx2"/>
                </a:solidFill>
              </a:rPr>
              <a:t>November 5 (ROS)</a:t>
            </a:r>
          </a:p>
          <a:p>
            <a:r>
              <a:rPr lang="en-US" sz="1600" dirty="0" smtClean="0">
                <a:solidFill>
                  <a:srgbClr val="FF0000"/>
                </a:solidFill>
              </a:rPr>
              <a:t>November 11 (PRS)</a:t>
            </a:r>
          </a:p>
          <a:p>
            <a:r>
              <a:rPr lang="en-US" sz="1600" dirty="0" smtClean="0">
                <a:solidFill>
                  <a:schemeClr val="tx2"/>
                </a:solidFill>
              </a:rPr>
              <a:t>November 18 (TAC)</a:t>
            </a:r>
          </a:p>
          <a:p>
            <a:r>
              <a:rPr lang="en-US" sz="1600" dirty="0" smtClean="0">
                <a:solidFill>
                  <a:schemeClr val="tx2"/>
                </a:solidFill>
              </a:rPr>
              <a:t>December 8 (Board of Directors)</a:t>
            </a:r>
          </a:p>
        </p:txBody>
      </p:sp>
      <p:sp>
        <p:nvSpPr>
          <p:cNvPr id="9" name="Rectangle 8"/>
          <p:cNvSpPr/>
          <p:nvPr/>
        </p:nvSpPr>
        <p:spPr>
          <a:xfrm>
            <a:off x="4381500" y="5241518"/>
            <a:ext cx="4419600" cy="9906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Requesting Urgency and PRS Vote for NPRRs at November 11, 2020 </a:t>
            </a:r>
            <a:r>
              <a:rPr lang="en-US" dirty="0" smtClean="0"/>
              <a:t>meeting (to meet 2024 Passport schedule)</a:t>
            </a:r>
            <a:endParaRPr lang="en-US" dirty="0"/>
          </a:p>
        </p:txBody>
      </p:sp>
    </p:spTree>
    <p:extLst>
      <p:ext uri="{BB962C8B-B14F-4D97-AF65-F5344CB8AC3E}">
        <p14:creationId xmlns:p14="http://schemas.microsoft.com/office/powerpoint/2010/main" val="41738405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Harmonizing RTC </a:t>
            </a:r>
            <a:r>
              <a:rPr lang="en-US" sz="2400" dirty="0" smtClean="0"/>
              <a:t>&amp; Battery </a:t>
            </a:r>
            <a:r>
              <a:rPr lang="en-US" sz="2400" dirty="0"/>
              <a:t>Energy Storage</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
        <p:nvSpPr>
          <p:cNvPr id="36" name="Rectangle 35"/>
          <p:cNvSpPr/>
          <p:nvPr/>
        </p:nvSpPr>
        <p:spPr>
          <a:xfrm>
            <a:off x="447675" y="128944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KPs</a:t>
            </a:r>
          </a:p>
        </p:txBody>
      </p:sp>
      <p:cxnSp>
        <p:nvCxnSpPr>
          <p:cNvPr id="37" name="Straight Arrow Connector 36"/>
          <p:cNvCxnSpPr/>
          <p:nvPr/>
        </p:nvCxnSpPr>
        <p:spPr>
          <a:xfrm flipV="1">
            <a:off x="1457325" y="1654374"/>
            <a:ext cx="619125" cy="1"/>
          </a:xfrm>
          <a:prstGeom prst="straightConnector1">
            <a:avLst/>
          </a:prstGeom>
          <a:noFill/>
          <a:ln w="6350" cap="flat" cmpd="sng" algn="ctr">
            <a:solidFill>
              <a:srgbClr val="5B9BD5"/>
            </a:solidFill>
            <a:prstDash val="solid"/>
            <a:miter lim="800000"/>
            <a:tailEnd type="triangle"/>
          </a:ln>
          <a:effectLst/>
        </p:spPr>
      </p:cxnSp>
      <p:sp>
        <p:nvSpPr>
          <p:cNvPr id="38" name="Rectangle 37"/>
          <p:cNvSpPr/>
          <p:nvPr/>
        </p:nvSpPr>
        <p:spPr>
          <a:xfrm>
            <a:off x="2076450" y="15370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39" name="Rectangle 38"/>
          <p:cNvSpPr/>
          <p:nvPr/>
        </p:nvSpPr>
        <p:spPr>
          <a:xfrm>
            <a:off x="2190750" y="16513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0" name="Rectangle 39"/>
          <p:cNvSpPr/>
          <p:nvPr/>
        </p:nvSpPr>
        <p:spPr>
          <a:xfrm>
            <a:off x="2305050" y="17656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1" name="Rectangle 40"/>
          <p:cNvSpPr/>
          <p:nvPr/>
        </p:nvSpPr>
        <p:spPr>
          <a:xfrm>
            <a:off x="2419350" y="18799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RRs</a:t>
            </a:r>
          </a:p>
        </p:txBody>
      </p:sp>
      <p:cxnSp>
        <p:nvCxnSpPr>
          <p:cNvPr id="42" name="Straight Arrow Connector 41"/>
          <p:cNvCxnSpPr/>
          <p:nvPr/>
        </p:nvCxnSpPr>
        <p:spPr>
          <a:xfrm flipV="1">
            <a:off x="1457325" y="1354635"/>
            <a:ext cx="619125" cy="1"/>
          </a:xfrm>
          <a:prstGeom prst="straightConnector1">
            <a:avLst/>
          </a:prstGeom>
          <a:noFill/>
          <a:ln w="6350" cap="flat" cmpd="sng" algn="ctr">
            <a:solidFill>
              <a:srgbClr val="5B9BD5"/>
            </a:solidFill>
            <a:prstDash val="solid"/>
            <a:miter lim="800000"/>
            <a:tailEnd type="triangle"/>
          </a:ln>
          <a:effectLst/>
        </p:spPr>
      </p:cxnSp>
      <p:sp>
        <p:nvSpPr>
          <p:cNvPr id="43" name="Rectangle 42"/>
          <p:cNvSpPr/>
          <p:nvPr/>
        </p:nvSpPr>
        <p:spPr>
          <a:xfrm>
            <a:off x="2076450" y="1166219"/>
            <a:ext cx="1352550" cy="2726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IA</a:t>
            </a:r>
          </a:p>
        </p:txBody>
      </p:sp>
      <p:sp>
        <p:nvSpPr>
          <p:cNvPr id="44" name="Rectangle 43"/>
          <p:cNvSpPr/>
          <p:nvPr/>
        </p:nvSpPr>
        <p:spPr>
          <a:xfrm>
            <a:off x="447675" y="3670698"/>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BESTF KTCs</a:t>
            </a:r>
          </a:p>
        </p:txBody>
      </p:sp>
      <p:cxnSp>
        <p:nvCxnSpPr>
          <p:cNvPr id="45" name="Straight Arrow Connector 44"/>
          <p:cNvCxnSpPr/>
          <p:nvPr/>
        </p:nvCxnSpPr>
        <p:spPr>
          <a:xfrm flipV="1">
            <a:off x="1457325" y="4035624"/>
            <a:ext cx="619125" cy="1"/>
          </a:xfrm>
          <a:prstGeom prst="straightConnector1">
            <a:avLst/>
          </a:prstGeom>
          <a:noFill/>
          <a:ln w="6350" cap="flat" cmpd="sng" algn="ctr">
            <a:solidFill>
              <a:srgbClr val="5B9BD5"/>
            </a:solidFill>
            <a:prstDash val="solid"/>
            <a:miter lim="800000"/>
            <a:tailEnd type="triangle"/>
          </a:ln>
          <a:effectLst/>
        </p:spPr>
      </p:cxnSp>
      <p:sp>
        <p:nvSpPr>
          <p:cNvPr id="46" name="Rectangle 45"/>
          <p:cNvSpPr/>
          <p:nvPr/>
        </p:nvSpPr>
        <p:spPr>
          <a:xfrm>
            <a:off x="447675" y="46237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7" name="Rectangle 46"/>
          <p:cNvSpPr/>
          <p:nvPr/>
        </p:nvSpPr>
        <p:spPr>
          <a:xfrm>
            <a:off x="561975" y="47380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8" name="Rectangle 47"/>
          <p:cNvSpPr/>
          <p:nvPr/>
        </p:nvSpPr>
        <p:spPr>
          <a:xfrm>
            <a:off x="676275" y="48523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9" name="Rectangle 48"/>
          <p:cNvSpPr/>
          <p:nvPr/>
        </p:nvSpPr>
        <p:spPr>
          <a:xfrm>
            <a:off x="790575" y="49666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Other BES RRs</a:t>
            </a:r>
          </a:p>
        </p:txBody>
      </p:sp>
      <p:cxnSp>
        <p:nvCxnSpPr>
          <p:cNvPr id="50" name="Straight Arrow Connector 49"/>
          <p:cNvCxnSpPr/>
          <p:nvPr/>
        </p:nvCxnSpPr>
        <p:spPr>
          <a:xfrm flipV="1">
            <a:off x="1457325" y="3735885"/>
            <a:ext cx="619125" cy="1"/>
          </a:xfrm>
          <a:prstGeom prst="straightConnector1">
            <a:avLst/>
          </a:prstGeom>
          <a:noFill/>
          <a:ln w="6350" cap="flat" cmpd="sng" algn="ctr">
            <a:solidFill>
              <a:srgbClr val="5B9BD5"/>
            </a:solidFill>
            <a:prstDash val="solid"/>
            <a:miter lim="800000"/>
            <a:tailEnd type="triangle"/>
          </a:ln>
          <a:effectLst/>
        </p:spPr>
      </p:cxnSp>
      <p:sp>
        <p:nvSpPr>
          <p:cNvPr id="51" name="Rectangle 50"/>
          <p:cNvSpPr/>
          <p:nvPr/>
        </p:nvSpPr>
        <p:spPr>
          <a:xfrm>
            <a:off x="2076450" y="3547469"/>
            <a:ext cx="1352550" cy="2726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Single Model IA</a:t>
            </a:r>
          </a:p>
        </p:txBody>
      </p:sp>
      <p:sp>
        <p:nvSpPr>
          <p:cNvPr id="52" name="Rectangle 51"/>
          <p:cNvSpPr/>
          <p:nvPr/>
        </p:nvSpPr>
        <p:spPr>
          <a:xfrm>
            <a:off x="2076450" y="3915669"/>
            <a:ext cx="1352550" cy="2332731"/>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Single Model NPRR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_____________</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For overlapping sections, authors use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ESR Redlines</a:t>
            </a:r>
          </a:p>
        </p:txBody>
      </p:sp>
      <p:cxnSp>
        <p:nvCxnSpPr>
          <p:cNvPr id="53" name="Straight Arrow Connector 52"/>
          <p:cNvCxnSpPr>
            <a:stCxn id="44" idx="2"/>
            <a:endCxn id="46" idx="0"/>
          </p:cNvCxnSpPr>
          <p:nvPr/>
        </p:nvCxnSpPr>
        <p:spPr>
          <a:xfrm>
            <a:off x="952500" y="4171951"/>
            <a:ext cx="0" cy="451844"/>
          </a:xfrm>
          <a:prstGeom prst="straightConnector1">
            <a:avLst/>
          </a:prstGeom>
          <a:noFill/>
          <a:ln w="6350" cap="flat" cmpd="sng" algn="ctr">
            <a:solidFill>
              <a:srgbClr val="5B9BD5"/>
            </a:solidFill>
            <a:prstDash val="solid"/>
            <a:miter lim="800000"/>
            <a:tailEnd type="triangle"/>
          </a:ln>
          <a:effectLst/>
        </p:spPr>
      </p:cxnSp>
      <p:sp>
        <p:nvSpPr>
          <p:cNvPr id="55" name="Right Arrow 54"/>
          <p:cNvSpPr/>
          <p:nvPr/>
        </p:nvSpPr>
        <p:spPr>
          <a:xfrm>
            <a:off x="6648450" y="1879998"/>
            <a:ext cx="762000" cy="501253"/>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PRS</a:t>
            </a:r>
          </a:p>
        </p:txBody>
      </p:sp>
      <p:sp>
        <p:nvSpPr>
          <p:cNvPr id="56" name="Right Arrow 55"/>
          <p:cNvSpPr/>
          <p:nvPr/>
        </p:nvSpPr>
        <p:spPr>
          <a:xfrm>
            <a:off x="7410450" y="1879998"/>
            <a:ext cx="762000" cy="501253"/>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TAC</a:t>
            </a:r>
          </a:p>
        </p:txBody>
      </p:sp>
      <p:sp>
        <p:nvSpPr>
          <p:cNvPr id="57" name="Right Arrow 56"/>
          <p:cNvSpPr/>
          <p:nvPr/>
        </p:nvSpPr>
        <p:spPr>
          <a:xfrm>
            <a:off x="8172450" y="1892499"/>
            <a:ext cx="762000" cy="501253"/>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BOD</a:t>
            </a:r>
          </a:p>
        </p:txBody>
      </p:sp>
      <p:sp>
        <p:nvSpPr>
          <p:cNvPr id="58" name="Right Arrow 57"/>
          <p:cNvSpPr/>
          <p:nvPr/>
        </p:nvSpPr>
        <p:spPr>
          <a:xfrm>
            <a:off x="3429000" y="4089502"/>
            <a:ext cx="3219450" cy="554234"/>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1" i="0" u="none" strike="noStrike" kern="0" cap="none" spc="0" normalizeH="0" baseline="0" noProof="0" dirty="0" smtClean="0">
                <a:ln>
                  <a:noFill/>
                </a:ln>
                <a:solidFill>
                  <a:schemeClr val="tx1">
                    <a:lumMod val="75000"/>
                    <a:lumOff val="25000"/>
                  </a:schemeClr>
                </a:solidFill>
                <a:effectLst/>
                <a:uLnTx/>
                <a:uFillTx/>
                <a:latin typeface="Calibri" panose="020F0502020204030204"/>
                <a:ea typeface="+mn-ea"/>
                <a:cs typeface="+mn-cs"/>
              </a:rPr>
              <a:t>BESTF Meetings</a:t>
            </a:r>
          </a:p>
        </p:txBody>
      </p:sp>
      <p:sp>
        <p:nvSpPr>
          <p:cNvPr id="59" name="Right Arrow 58"/>
          <p:cNvSpPr/>
          <p:nvPr/>
        </p:nvSpPr>
        <p:spPr>
          <a:xfrm>
            <a:off x="6648450" y="4108848"/>
            <a:ext cx="762000" cy="501253"/>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PRS</a:t>
            </a:r>
          </a:p>
        </p:txBody>
      </p:sp>
      <p:sp>
        <p:nvSpPr>
          <p:cNvPr id="60" name="Right Arrow 59"/>
          <p:cNvSpPr/>
          <p:nvPr/>
        </p:nvSpPr>
        <p:spPr>
          <a:xfrm>
            <a:off x="7410450" y="4108848"/>
            <a:ext cx="762000" cy="501253"/>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TAC</a:t>
            </a:r>
          </a:p>
        </p:txBody>
      </p:sp>
      <p:sp>
        <p:nvSpPr>
          <p:cNvPr id="61" name="Right Arrow 60"/>
          <p:cNvSpPr/>
          <p:nvPr/>
        </p:nvSpPr>
        <p:spPr>
          <a:xfrm>
            <a:off x="8172450" y="4121349"/>
            <a:ext cx="762000" cy="501253"/>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BOD</a:t>
            </a:r>
          </a:p>
        </p:txBody>
      </p:sp>
      <p:sp>
        <p:nvSpPr>
          <p:cNvPr id="62" name="Right Arrow 61"/>
          <p:cNvSpPr/>
          <p:nvPr/>
        </p:nvSpPr>
        <p:spPr>
          <a:xfrm rot="5400000">
            <a:off x="3160215" y="3086103"/>
            <a:ext cx="2023472" cy="342900"/>
          </a:xfrm>
          <a:prstGeom prst="rightArrow">
            <a:avLst/>
          </a:prstGeom>
          <a:solidFill>
            <a:schemeClr val="tx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 Changes</a:t>
            </a:r>
          </a:p>
        </p:txBody>
      </p:sp>
      <p:sp>
        <p:nvSpPr>
          <p:cNvPr id="63" name="Right Arrow 62"/>
          <p:cNvSpPr/>
          <p:nvPr/>
        </p:nvSpPr>
        <p:spPr>
          <a:xfrm rot="5400000">
            <a:off x="4060328" y="3086102"/>
            <a:ext cx="2023469" cy="342900"/>
          </a:xfrm>
          <a:prstGeom prst="rightArrow">
            <a:avLst/>
          </a:prstGeom>
          <a:solidFill>
            <a:schemeClr val="tx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 Changes</a:t>
            </a:r>
          </a:p>
        </p:txBody>
      </p:sp>
      <p:sp>
        <p:nvSpPr>
          <p:cNvPr id="64" name="Right Arrow 63"/>
          <p:cNvSpPr/>
          <p:nvPr/>
        </p:nvSpPr>
        <p:spPr>
          <a:xfrm rot="5400000">
            <a:off x="4960441" y="3094733"/>
            <a:ext cx="2023469" cy="342900"/>
          </a:xfrm>
          <a:prstGeom prst="rightArrow">
            <a:avLst/>
          </a:prstGeom>
          <a:solidFill>
            <a:schemeClr val="tx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 Changes</a:t>
            </a:r>
          </a:p>
        </p:txBody>
      </p:sp>
      <p:sp>
        <p:nvSpPr>
          <p:cNvPr id="65" name="Rectangle 64"/>
          <p:cNvSpPr/>
          <p:nvPr/>
        </p:nvSpPr>
        <p:spPr>
          <a:xfrm>
            <a:off x="6724650" y="2400301"/>
            <a:ext cx="2076450" cy="613172"/>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1" i="0" u="none" strike="noStrike" kern="0" cap="none" spc="0" normalizeH="0" baseline="0" noProof="0" dirty="0" smtClean="0">
                <a:ln>
                  <a:noFill/>
                </a:ln>
                <a:solidFill>
                  <a:srgbClr val="C00000"/>
                </a:solidFill>
                <a:effectLst/>
                <a:uLnTx/>
                <a:uFillTx/>
                <a:latin typeface="Calibri" panose="020F0502020204030204"/>
                <a:ea typeface="+mn-ea"/>
                <a:cs typeface="+mn-cs"/>
              </a:rPr>
              <a:t>Approval of RTC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1" i="0" u="none" strike="noStrike" kern="0" cap="none" spc="0" normalizeH="0" baseline="0" noProof="0" dirty="0" smtClean="0">
                <a:ln>
                  <a:noFill/>
                </a:ln>
                <a:solidFill>
                  <a:srgbClr val="C00000"/>
                </a:solidFill>
                <a:effectLst/>
                <a:uLnTx/>
                <a:uFillTx/>
                <a:latin typeface="Calibri" panose="020F0502020204030204"/>
                <a:ea typeface="+mn-ea"/>
                <a:cs typeface="+mn-cs"/>
              </a:rPr>
              <a:t>RRs and IA</a:t>
            </a:r>
          </a:p>
        </p:txBody>
      </p:sp>
      <p:sp>
        <p:nvSpPr>
          <p:cNvPr id="66" name="Rectangle 65"/>
          <p:cNvSpPr/>
          <p:nvPr/>
        </p:nvSpPr>
        <p:spPr>
          <a:xfrm>
            <a:off x="6724650" y="4629447"/>
            <a:ext cx="2076450" cy="1171278"/>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1" i="0" u="none" strike="noStrike" kern="0" cap="none" spc="0" normalizeH="0" baseline="0" noProof="0" dirty="0" smtClean="0">
                <a:ln>
                  <a:noFill/>
                </a:ln>
                <a:solidFill>
                  <a:srgbClr val="C00000"/>
                </a:solidFill>
                <a:effectLst/>
                <a:uLnTx/>
                <a:uFillTx/>
                <a:latin typeface="Calibri" panose="020F0502020204030204"/>
                <a:ea typeface="+mn-ea"/>
                <a:cs typeface="+mn-cs"/>
              </a:rPr>
              <a:t>Approval of Single Model NPRR &amp; IA</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(acknowledging subset of identical RTC redlines to support ESR redlines).</a:t>
            </a:r>
          </a:p>
        </p:txBody>
      </p:sp>
      <p:sp>
        <p:nvSpPr>
          <p:cNvPr id="54" name="Right Arrow 53"/>
          <p:cNvSpPr/>
          <p:nvPr/>
        </p:nvSpPr>
        <p:spPr>
          <a:xfrm>
            <a:off x="3429000" y="1843092"/>
            <a:ext cx="3219450" cy="557210"/>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1" i="0" u="none" strike="noStrike" kern="0" cap="none" spc="0" normalizeH="0" baseline="0" noProof="0" dirty="0" smtClean="0">
                <a:ln>
                  <a:noFill/>
                </a:ln>
                <a:solidFill>
                  <a:schemeClr val="tx1">
                    <a:lumMod val="75000"/>
                    <a:lumOff val="25000"/>
                  </a:schemeClr>
                </a:solidFill>
                <a:effectLst/>
                <a:uLnTx/>
                <a:uFillTx/>
                <a:latin typeface="Calibri" panose="020F0502020204030204"/>
                <a:ea typeface="+mn-ea"/>
                <a:cs typeface="+mn-cs"/>
              </a:rPr>
              <a:t>RTCTF Meetings</a:t>
            </a:r>
          </a:p>
        </p:txBody>
      </p:sp>
      <p:sp>
        <p:nvSpPr>
          <p:cNvPr id="3" name="TextBox 2"/>
          <p:cNvSpPr txBox="1"/>
          <p:nvPr/>
        </p:nvSpPr>
        <p:spPr>
          <a:xfrm>
            <a:off x="6648450" y="3005975"/>
            <a:ext cx="2076450" cy="923330"/>
          </a:xfrm>
          <a:prstGeom prst="rect">
            <a:avLst/>
          </a:prstGeom>
          <a:noFill/>
        </p:spPr>
        <p:txBody>
          <a:bodyPr wrap="square" rtlCol="0">
            <a:spAutoFit/>
          </a:bodyPr>
          <a:lstStyle/>
          <a:p>
            <a:r>
              <a:rPr lang="en-US" dirty="0" smtClean="0">
                <a:solidFill>
                  <a:srgbClr val="C00000"/>
                </a:solidFill>
              </a:rPr>
              <a:t>PRS:</a:t>
            </a:r>
          </a:p>
          <a:p>
            <a:r>
              <a:rPr lang="en-US" dirty="0" smtClean="0">
                <a:solidFill>
                  <a:srgbClr val="C00000"/>
                </a:solidFill>
              </a:rPr>
              <a:t>NPRR1007-1013</a:t>
            </a:r>
          </a:p>
          <a:p>
            <a:endParaRPr lang="en-US" dirty="0"/>
          </a:p>
        </p:txBody>
      </p:sp>
      <p:sp>
        <p:nvSpPr>
          <p:cNvPr id="67" name="TextBox 66"/>
          <p:cNvSpPr txBox="1"/>
          <p:nvPr/>
        </p:nvSpPr>
        <p:spPr>
          <a:xfrm>
            <a:off x="6654164" y="5814274"/>
            <a:ext cx="2280285" cy="646331"/>
          </a:xfrm>
          <a:prstGeom prst="rect">
            <a:avLst/>
          </a:prstGeom>
          <a:noFill/>
        </p:spPr>
        <p:txBody>
          <a:bodyPr wrap="square" rtlCol="0">
            <a:spAutoFit/>
          </a:bodyPr>
          <a:lstStyle/>
          <a:p>
            <a:r>
              <a:rPr lang="en-US" dirty="0" smtClean="0">
                <a:solidFill>
                  <a:srgbClr val="C00000"/>
                </a:solidFill>
              </a:rPr>
              <a:t>PRS:</a:t>
            </a:r>
          </a:p>
          <a:p>
            <a:r>
              <a:rPr lang="en-US" dirty="0" smtClean="0">
                <a:solidFill>
                  <a:srgbClr val="C00000"/>
                </a:solidFill>
              </a:rPr>
              <a:t>NPRR1014 &amp; 1029</a:t>
            </a:r>
            <a:endParaRPr lang="en-US" dirty="0"/>
          </a:p>
        </p:txBody>
      </p:sp>
    </p:spTree>
    <p:extLst>
      <p:ext uri="{BB962C8B-B14F-4D97-AF65-F5344CB8AC3E}">
        <p14:creationId xmlns:p14="http://schemas.microsoft.com/office/powerpoint/2010/main" val="4104651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Next Steps for PRS Consideration today</a:t>
            </a:r>
            <a:endParaRPr lang="en-US" sz="2400" dirty="0"/>
          </a:p>
        </p:txBody>
      </p:sp>
      <p:sp>
        <p:nvSpPr>
          <p:cNvPr id="3" name="Content Placeholder 2"/>
          <p:cNvSpPr>
            <a:spLocks noGrp="1"/>
          </p:cNvSpPr>
          <p:nvPr>
            <p:ph idx="1"/>
          </p:nvPr>
        </p:nvSpPr>
        <p:spPr>
          <a:xfrm>
            <a:off x="304800" y="914400"/>
            <a:ext cx="8534400" cy="5410200"/>
          </a:xfrm>
        </p:spPr>
        <p:txBody>
          <a:bodyPr/>
          <a:lstStyle/>
          <a:p>
            <a:r>
              <a:rPr lang="en-US" sz="1800" dirty="0" smtClean="0"/>
              <a:t>Requesting Urgency and Approval of the listed NPRRs recognizing:</a:t>
            </a:r>
          </a:p>
          <a:p>
            <a:pPr lvl="1"/>
            <a:r>
              <a:rPr lang="en-US" sz="1600" dirty="0" smtClean="0"/>
              <a:t>The RTCTF and BESTF work is complete on these items</a:t>
            </a:r>
          </a:p>
          <a:p>
            <a:pPr lvl="1"/>
            <a:r>
              <a:rPr lang="en-US" sz="1600" dirty="0" smtClean="0"/>
              <a:t>The Impact Analyses have not </a:t>
            </a:r>
            <a:r>
              <a:rPr lang="en-US" sz="1600" dirty="0" smtClean="0"/>
              <a:t>changed</a:t>
            </a:r>
          </a:p>
          <a:p>
            <a:pPr lvl="1"/>
            <a:r>
              <a:rPr lang="en-US" sz="1600" dirty="0" smtClean="0"/>
              <a:t>ERCOT is prepared to develop and deliver as part of its 2024 delivery of the Passport Program</a:t>
            </a:r>
          </a:p>
          <a:p>
            <a:endParaRPr lang="en-US" sz="1100" dirty="0" smtClean="0"/>
          </a:p>
          <a:p>
            <a:r>
              <a:rPr lang="en-US" sz="1800" dirty="0" smtClean="0">
                <a:solidFill>
                  <a:srgbClr val="C00000"/>
                </a:solidFill>
              </a:rPr>
              <a:t>Items for PRS consideration today:</a:t>
            </a:r>
            <a:endParaRPr lang="en-US" sz="1800" dirty="0" smtClean="0">
              <a:solidFill>
                <a:srgbClr val="C00000"/>
              </a:solidFill>
            </a:endParaRPr>
          </a:p>
          <a:p>
            <a:pPr lvl="1"/>
            <a:r>
              <a:rPr lang="en-US" sz="1600" dirty="0" smtClean="0">
                <a:solidFill>
                  <a:srgbClr val="C00000"/>
                </a:solidFill>
              </a:rPr>
              <a:t>NPRR1007: </a:t>
            </a:r>
            <a:r>
              <a:rPr lang="en-US" sz="1600" dirty="0">
                <a:solidFill>
                  <a:srgbClr val="C00000"/>
                </a:solidFill>
              </a:rPr>
              <a:t>RTC NP3- Management Activities for the ERCOT System</a:t>
            </a:r>
          </a:p>
          <a:p>
            <a:pPr lvl="1"/>
            <a:r>
              <a:rPr lang="en-US" sz="1600" dirty="0" smtClean="0">
                <a:solidFill>
                  <a:srgbClr val="C00000"/>
                </a:solidFill>
              </a:rPr>
              <a:t>NPRR1008: </a:t>
            </a:r>
            <a:r>
              <a:rPr lang="da-DK" sz="1600" dirty="0">
                <a:solidFill>
                  <a:srgbClr val="C00000"/>
                </a:solidFill>
              </a:rPr>
              <a:t>RTC NP4- Day-Ahead Operations</a:t>
            </a:r>
          </a:p>
          <a:p>
            <a:pPr lvl="1"/>
            <a:r>
              <a:rPr lang="en-US" sz="1600" dirty="0" smtClean="0">
                <a:solidFill>
                  <a:srgbClr val="C00000"/>
                </a:solidFill>
              </a:rPr>
              <a:t>NPRR1009</a:t>
            </a:r>
            <a:r>
              <a:rPr lang="en-US" sz="1600" dirty="0">
                <a:solidFill>
                  <a:srgbClr val="C00000"/>
                </a:solidFill>
              </a:rPr>
              <a:t>: RTC NP5- Transmission Security Analysis </a:t>
            </a:r>
            <a:r>
              <a:rPr lang="en-US" sz="1600" dirty="0" smtClean="0">
                <a:solidFill>
                  <a:srgbClr val="C00000"/>
                </a:solidFill>
              </a:rPr>
              <a:t>and RUC</a:t>
            </a:r>
            <a:endParaRPr lang="da-DK" sz="1600" dirty="0">
              <a:solidFill>
                <a:srgbClr val="C00000"/>
              </a:solidFill>
            </a:endParaRPr>
          </a:p>
          <a:p>
            <a:pPr lvl="1"/>
            <a:r>
              <a:rPr lang="en-US" sz="1600" dirty="0" smtClean="0">
                <a:solidFill>
                  <a:srgbClr val="C00000"/>
                </a:solidFill>
              </a:rPr>
              <a:t>NPRR1010</a:t>
            </a:r>
            <a:r>
              <a:rPr lang="en-US" sz="1600" dirty="0">
                <a:solidFill>
                  <a:srgbClr val="C00000"/>
                </a:solidFill>
              </a:rPr>
              <a:t>: RTC NP6- Adjustment Period and Real-Time Operations</a:t>
            </a:r>
            <a:endParaRPr lang="da-DK" sz="1600" dirty="0">
              <a:solidFill>
                <a:srgbClr val="C00000"/>
              </a:solidFill>
            </a:endParaRPr>
          </a:p>
          <a:p>
            <a:pPr lvl="1"/>
            <a:r>
              <a:rPr lang="en-US" sz="1600" dirty="0" smtClean="0">
                <a:solidFill>
                  <a:srgbClr val="C00000"/>
                </a:solidFill>
              </a:rPr>
              <a:t>NPRR1011: </a:t>
            </a:r>
            <a:r>
              <a:rPr lang="da-DK" sz="1600" dirty="0">
                <a:solidFill>
                  <a:srgbClr val="C00000"/>
                </a:solidFill>
              </a:rPr>
              <a:t>RTC NP8- Performance Monitoring</a:t>
            </a:r>
          </a:p>
          <a:p>
            <a:pPr lvl="1"/>
            <a:r>
              <a:rPr lang="en-US" sz="1600" dirty="0" smtClean="0">
                <a:solidFill>
                  <a:srgbClr val="C00000"/>
                </a:solidFill>
              </a:rPr>
              <a:t>NPRR1012</a:t>
            </a:r>
            <a:r>
              <a:rPr lang="en-US" sz="1600" dirty="0">
                <a:solidFill>
                  <a:srgbClr val="C00000"/>
                </a:solidFill>
              </a:rPr>
              <a:t>: RTC NP9-  Settlement and </a:t>
            </a:r>
            <a:r>
              <a:rPr lang="en-US" sz="1600" dirty="0" smtClean="0">
                <a:solidFill>
                  <a:srgbClr val="C00000"/>
                </a:solidFill>
              </a:rPr>
              <a:t>Billing</a:t>
            </a:r>
            <a:endParaRPr lang="da-DK" sz="1600" dirty="0">
              <a:solidFill>
                <a:srgbClr val="C00000"/>
              </a:solidFill>
            </a:endParaRPr>
          </a:p>
          <a:p>
            <a:pPr lvl="1"/>
            <a:r>
              <a:rPr lang="en-US" sz="1600" dirty="0" smtClean="0">
                <a:solidFill>
                  <a:srgbClr val="C00000"/>
                </a:solidFill>
              </a:rPr>
              <a:t>NPRR1013</a:t>
            </a:r>
            <a:r>
              <a:rPr lang="en-US" sz="1600" dirty="0">
                <a:solidFill>
                  <a:srgbClr val="C00000"/>
                </a:solidFill>
              </a:rPr>
              <a:t>: RTC NP 1, 2, 16, 25- Overview, Definitions/Acronyms, Registration and Qualification of MPs, and Market Suspension and Restart</a:t>
            </a:r>
          </a:p>
          <a:p>
            <a:pPr lvl="1"/>
            <a:r>
              <a:rPr lang="en-US" sz="1600" dirty="0" smtClean="0">
                <a:solidFill>
                  <a:srgbClr val="C00000"/>
                </a:solidFill>
              </a:rPr>
              <a:t>NPRR1014</a:t>
            </a:r>
            <a:r>
              <a:rPr lang="en-US" sz="1600" dirty="0" smtClean="0">
                <a:solidFill>
                  <a:srgbClr val="C00000"/>
                </a:solidFill>
              </a:rPr>
              <a:t>: </a:t>
            </a:r>
            <a:r>
              <a:rPr lang="da-DK" sz="1600" dirty="0">
                <a:solidFill>
                  <a:srgbClr val="C00000"/>
                </a:solidFill>
              </a:rPr>
              <a:t>BESTF-4 Energy Storage Resource Single </a:t>
            </a:r>
            <a:r>
              <a:rPr lang="da-DK" sz="1600" dirty="0" smtClean="0">
                <a:solidFill>
                  <a:srgbClr val="C00000"/>
                </a:solidFill>
              </a:rPr>
              <a:t>Model</a:t>
            </a:r>
          </a:p>
          <a:p>
            <a:pPr lvl="1"/>
            <a:r>
              <a:rPr lang="da-DK" sz="1600" dirty="0" smtClean="0">
                <a:solidFill>
                  <a:srgbClr val="C00000"/>
                </a:solidFill>
              </a:rPr>
              <a:t>NPRR1029: </a:t>
            </a:r>
            <a:r>
              <a:rPr lang="en-US" sz="1600" dirty="0">
                <a:solidFill>
                  <a:srgbClr val="C00000"/>
                </a:solidFill>
              </a:rPr>
              <a:t>BESTF-6 DC-Coupled </a:t>
            </a:r>
            <a:r>
              <a:rPr lang="en-US" sz="1600" dirty="0" smtClean="0">
                <a:solidFill>
                  <a:srgbClr val="C00000"/>
                </a:solidFill>
              </a:rPr>
              <a:t>Resources</a:t>
            </a:r>
            <a:endParaRPr lang="en-US" sz="1600" dirty="0" smtClean="0">
              <a:solidFill>
                <a:srgbClr val="C0000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1439003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a:t>
            </a:r>
            <a:endParaRPr lang="en-US" dirty="0"/>
          </a:p>
        </p:txBody>
      </p:sp>
      <p:sp>
        <p:nvSpPr>
          <p:cNvPr id="3" name="Content Placeholder 2"/>
          <p:cNvSpPr>
            <a:spLocks noGrp="1"/>
          </p:cNvSpPr>
          <p:nvPr>
            <p:ph idx="1"/>
          </p:nvPr>
        </p:nvSpPr>
        <p:spPr/>
        <p:txBody>
          <a:bodyPr/>
          <a:lstStyle/>
          <a:p>
            <a:pPr>
              <a:spcBef>
                <a:spcPts val="1000"/>
              </a:spcBef>
            </a:pPr>
            <a:r>
              <a:rPr lang="en-US" sz="2000" dirty="0"/>
              <a:t>RTC Scope </a:t>
            </a:r>
          </a:p>
          <a:p>
            <a:pPr>
              <a:spcBef>
                <a:spcPts val="1000"/>
              </a:spcBef>
            </a:pPr>
            <a:r>
              <a:rPr lang="en-US" sz="2000" dirty="0"/>
              <a:t>RTCRR Review Process </a:t>
            </a:r>
          </a:p>
          <a:p>
            <a:pPr>
              <a:spcBef>
                <a:spcPts val="1000"/>
              </a:spcBef>
            </a:pPr>
            <a:r>
              <a:rPr lang="en-US" sz="2000" dirty="0"/>
              <a:t>Updates to Telemetry From/To QSE in RTC</a:t>
            </a:r>
          </a:p>
          <a:p>
            <a:pPr>
              <a:spcBef>
                <a:spcPts val="1000"/>
              </a:spcBef>
            </a:pPr>
            <a:r>
              <a:rPr lang="en-US" sz="2000" dirty="0"/>
              <a:t>TAC Direction on RR changes different from Key Principles </a:t>
            </a:r>
          </a:p>
          <a:p>
            <a:pPr>
              <a:spcBef>
                <a:spcPts val="1000"/>
              </a:spcBef>
            </a:pPr>
            <a:r>
              <a:rPr lang="en-US" sz="2000" dirty="0"/>
              <a:t>Overall </a:t>
            </a:r>
            <a:r>
              <a:rPr lang="en-US" sz="2000" dirty="0" smtClean="0"/>
              <a:t>RTC/Passport </a:t>
            </a:r>
            <a:r>
              <a:rPr lang="en-US" sz="2000" dirty="0"/>
              <a:t>Delivery </a:t>
            </a:r>
            <a:r>
              <a:rPr lang="en-US" sz="2000" dirty="0" smtClean="0"/>
              <a:t>Schedule</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2621284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RTC Scope</a:t>
            </a:r>
            <a:endParaRPr lang="en-US" sz="2400" dirty="0"/>
          </a:p>
        </p:txBody>
      </p:sp>
      <p:sp>
        <p:nvSpPr>
          <p:cNvPr id="3" name="Content Placeholder 2"/>
          <p:cNvSpPr>
            <a:spLocks noGrp="1"/>
          </p:cNvSpPr>
          <p:nvPr>
            <p:ph idx="1"/>
          </p:nvPr>
        </p:nvSpPr>
        <p:spPr>
          <a:xfrm>
            <a:off x="304800" y="762000"/>
            <a:ext cx="8534400" cy="5410200"/>
          </a:xfrm>
        </p:spPr>
        <p:txBody>
          <a:bodyPr/>
          <a:lstStyle/>
          <a:p>
            <a:r>
              <a:rPr lang="en-US" sz="1800" dirty="0" smtClean="0"/>
              <a:t>SCED will be expanded to clear Energy &amp; AS every five minutes</a:t>
            </a:r>
          </a:p>
          <a:p>
            <a:pPr lvl="1"/>
            <a:r>
              <a:rPr lang="en-US" sz="1600" dirty="0" smtClean="0"/>
              <a:t>Hence real-time “co-optimization”, similar to Day-Ahead Market</a:t>
            </a:r>
          </a:p>
          <a:p>
            <a:r>
              <a:rPr lang="en-US" sz="1800" dirty="0" smtClean="0"/>
              <a:t>SCED will clear full capability of Resources</a:t>
            </a:r>
          </a:p>
          <a:p>
            <a:pPr lvl="1"/>
            <a:r>
              <a:rPr lang="en-US" sz="1600" dirty="0" smtClean="0"/>
              <a:t>QSEs no longer reserve AS Capacity from DAM awards (discontinue HASL/LASL)</a:t>
            </a:r>
          </a:p>
          <a:p>
            <a:r>
              <a:rPr lang="en-US" sz="1800" dirty="0" smtClean="0"/>
              <a:t>SCED essentially re-clears all AS in Real-Time </a:t>
            </a:r>
          </a:p>
          <a:p>
            <a:pPr lvl="1"/>
            <a:r>
              <a:rPr lang="en-US" sz="1600" dirty="0" smtClean="0"/>
              <a:t>Note there are some exceptions for Load Resources</a:t>
            </a:r>
          </a:p>
          <a:p>
            <a:pPr lvl="1"/>
            <a:r>
              <a:rPr lang="en-US" sz="1600" dirty="0" smtClean="0"/>
              <a:t>Therefore Supplemental AS Market no longer needed (SASM  retired)</a:t>
            </a:r>
          </a:p>
          <a:p>
            <a:pPr lvl="1"/>
            <a:r>
              <a:rPr lang="en-US" sz="1600" dirty="0" smtClean="0"/>
              <a:t>RUC (like SCED) will co-optimize the full capability of Resources (no HASL/LASL)</a:t>
            </a:r>
          </a:p>
          <a:p>
            <a:pPr lvl="1"/>
            <a:r>
              <a:rPr lang="en-US" sz="1600" dirty="0" smtClean="0"/>
              <a:t>DAM will allow virtual AS Offers (offers only, no bids to buy)</a:t>
            </a:r>
          </a:p>
          <a:p>
            <a:r>
              <a:rPr lang="en-US" sz="1800" dirty="0" smtClean="0"/>
              <a:t>If a Resource that is qualified to provide A</a:t>
            </a:r>
            <a:r>
              <a:rPr lang="en-US" sz="1800" dirty="0"/>
              <a:t>S</a:t>
            </a:r>
            <a:r>
              <a:rPr lang="en-US" sz="1800" dirty="0" smtClean="0"/>
              <a:t> does not offer AS in real-time, ERCOT systems will create Proxy Offers for services</a:t>
            </a:r>
          </a:p>
          <a:p>
            <a:pPr lvl="1"/>
            <a:r>
              <a:rPr lang="en-US" sz="1600" dirty="0" smtClean="0"/>
              <a:t>Open issue to consider Proxy AS Offer Prices (needed prior to go-live)</a:t>
            </a:r>
          </a:p>
          <a:p>
            <a:r>
              <a:rPr lang="en-US" sz="1800" dirty="0" smtClean="0"/>
              <a:t>Operating Reserve Demand Curve (ORDC) price adders will be discontinued in RTC, and reflected as RTC AS Demand Curves for each AS in SCED.  </a:t>
            </a:r>
          </a:p>
          <a:p>
            <a:r>
              <a:rPr lang="en-US" sz="1800" dirty="0" smtClean="0"/>
              <a:t>Telemetry changes required from Resources</a:t>
            </a:r>
          </a:p>
          <a:p>
            <a:pPr lvl="1"/>
            <a:r>
              <a:rPr lang="en-US" sz="1600" dirty="0" smtClean="0"/>
              <a:t>Additional Ramp Rates </a:t>
            </a:r>
          </a:p>
          <a:p>
            <a:pPr lvl="1"/>
            <a:r>
              <a:rPr lang="en-US" sz="1600" dirty="0" smtClean="0"/>
              <a:t>Merging UDBP and Regulation into single UDSP</a:t>
            </a: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spTree>
    <p:extLst>
      <p:ext uri="{BB962C8B-B14F-4D97-AF65-F5344CB8AC3E}">
        <p14:creationId xmlns:p14="http://schemas.microsoft.com/office/powerpoint/2010/main" val="30061688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traight Arrow Connector 15"/>
          <p:cNvCxnSpPr/>
          <p:nvPr/>
        </p:nvCxnSpPr>
        <p:spPr>
          <a:xfrm flipV="1">
            <a:off x="9143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7" name="Straight Arrow Connector 16"/>
          <p:cNvCxnSpPr/>
          <p:nvPr/>
        </p:nvCxnSpPr>
        <p:spPr>
          <a:xfrm flipV="1">
            <a:off x="28193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1" name="Straight Arrow Connector 20"/>
          <p:cNvCxnSpPr/>
          <p:nvPr/>
        </p:nvCxnSpPr>
        <p:spPr>
          <a:xfrm flipV="1">
            <a:off x="6094068" y="3657377"/>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flipV="1">
            <a:off x="70865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5" name="Straight Arrow Connector 14"/>
          <p:cNvCxnSpPr/>
          <p:nvPr/>
        </p:nvCxnSpPr>
        <p:spPr>
          <a:xfrm>
            <a:off x="228597"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0" name="Straight Arrow Connector 19"/>
          <p:cNvCxnSpPr/>
          <p:nvPr/>
        </p:nvCxnSpPr>
        <p:spPr>
          <a:xfrm>
            <a:off x="3124197" y="277285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2" name="Straight Arrow Connector 21"/>
          <p:cNvCxnSpPr/>
          <p:nvPr/>
        </p:nvCxnSpPr>
        <p:spPr>
          <a:xfrm>
            <a:off x="7084668"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4" name="Straight Arrow Connector 23"/>
          <p:cNvCxnSpPr/>
          <p:nvPr/>
        </p:nvCxnSpPr>
        <p:spPr>
          <a:xfrm>
            <a:off x="6094068"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 name="Title 1"/>
          <p:cNvSpPr>
            <a:spLocks noGrp="1"/>
          </p:cNvSpPr>
          <p:nvPr>
            <p:ph type="title"/>
          </p:nvPr>
        </p:nvSpPr>
        <p:spPr>
          <a:xfrm>
            <a:off x="381003" y="243682"/>
            <a:ext cx="8610597" cy="518318"/>
          </a:xfrm>
        </p:spPr>
        <p:txBody>
          <a:bodyPr/>
          <a:lstStyle/>
          <a:p>
            <a:r>
              <a:rPr lang="en-US" sz="2400" dirty="0" smtClean="0"/>
              <a:t>RTCRR Review </a:t>
            </a:r>
            <a:br>
              <a:rPr lang="en-US" sz="2400" dirty="0" smtClean="0"/>
            </a:br>
            <a:r>
              <a:rPr lang="en-US" sz="2400" dirty="0" smtClean="0"/>
              <a:t>Schedule and Process</a:t>
            </a:r>
            <a:endParaRPr lang="en-US" sz="2400" dirty="0"/>
          </a:p>
        </p:txBody>
      </p:sp>
      <p:sp>
        <p:nvSpPr>
          <p:cNvPr id="8" name="Rectangle 7"/>
          <p:cNvSpPr/>
          <p:nvPr/>
        </p:nvSpPr>
        <p:spPr>
          <a:xfrm>
            <a:off x="152397" y="1676176"/>
            <a:ext cx="1524000" cy="1447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#1</a:t>
            </a:r>
          </a:p>
          <a:p>
            <a:pPr algn="ctr"/>
            <a:r>
              <a:rPr lang="en-US" sz="1400" dirty="0" smtClean="0"/>
              <a:t>ERCOT posts agenda and RTCRRs sections to be reviewed</a:t>
            </a:r>
            <a:endParaRPr lang="en-US" sz="1400" dirty="0"/>
          </a:p>
        </p:txBody>
      </p:sp>
      <p:sp>
        <p:nvSpPr>
          <p:cNvPr id="10" name="Rectangle 9"/>
          <p:cNvSpPr/>
          <p:nvPr/>
        </p:nvSpPr>
        <p:spPr>
          <a:xfrm>
            <a:off x="2741473" y="3962177"/>
            <a:ext cx="1417851" cy="191854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#2</a:t>
            </a:r>
          </a:p>
          <a:p>
            <a:pPr algn="ctr"/>
            <a:r>
              <a:rPr lang="en-US" sz="1400" dirty="0" smtClean="0"/>
              <a:t>MP redlines due and posted to address concerns or alternatives</a:t>
            </a:r>
          </a:p>
        </p:txBody>
      </p:sp>
      <p:sp>
        <p:nvSpPr>
          <p:cNvPr id="11" name="Rectangle 10"/>
          <p:cNvSpPr/>
          <p:nvPr/>
        </p:nvSpPr>
        <p:spPr>
          <a:xfrm>
            <a:off x="152397" y="3962177"/>
            <a:ext cx="1530481" cy="13335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During meeting, MPs discuss any concerns or alternatives</a:t>
            </a:r>
          </a:p>
        </p:txBody>
      </p:sp>
      <p:sp>
        <p:nvSpPr>
          <p:cNvPr id="12" name="Rectangle 11"/>
          <p:cNvSpPr/>
          <p:nvPr/>
        </p:nvSpPr>
        <p:spPr>
          <a:xfrm>
            <a:off x="5890490" y="3962177"/>
            <a:ext cx="2095973" cy="143424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#3</a:t>
            </a:r>
          </a:p>
          <a:p>
            <a:pPr algn="ctr"/>
            <a:r>
              <a:rPr lang="en-US" sz="1400" dirty="0" smtClean="0"/>
              <a:t>MPs must document concerns and alternative language prior to meeting, and be prepared to discuss.</a:t>
            </a:r>
          </a:p>
        </p:txBody>
      </p:sp>
      <p:sp>
        <p:nvSpPr>
          <p:cNvPr id="13" name="Rectangle 12"/>
          <p:cNvSpPr/>
          <p:nvPr/>
        </p:nvSpPr>
        <p:spPr>
          <a:xfrm>
            <a:off x="5890489" y="1676176"/>
            <a:ext cx="2074650" cy="14477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#3</a:t>
            </a:r>
          </a:p>
          <a:p>
            <a:pPr algn="ctr"/>
            <a:r>
              <a:rPr lang="en-US" sz="1400" dirty="0" smtClean="0"/>
              <a:t>Non-consensus materials posted for options on language to be considered.</a:t>
            </a:r>
            <a:endParaRPr lang="en-US" sz="1400" dirty="0"/>
          </a:p>
        </p:txBody>
      </p:sp>
      <p:sp>
        <p:nvSpPr>
          <p:cNvPr id="14" name="Right Arrow 13"/>
          <p:cNvSpPr/>
          <p:nvPr/>
        </p:nvSpPr>
        <p:spPr>
          <a:xfrm>
            <a:off x="76197" y="3200177"/>
            <a:ext cx="8686800" cy="609600"/>
          </a:xfrm>
          <a:prstGeom prst="right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Meeting #1                              Meeting #2                                Meeting #3</a:t>
            </a:r>
            <a:endParaRPr lang="en-US" dirty="0"/>
          </a:p>
        </p:txBody>
      </p:sp>
      <p:sp>
        <p:nvSpPr>
          <p:cNvPr id="25" name="TextBox 24"/>
          <p:cNvSpPr txBox="1"/>
          <p:nvPr/>
        </p:nvSpPr>
        <p:spPr>
          <a:xfrm>
            <a:off x="5738090" y="5446693"/>
            <a:ext cx="3024907" cy="954107"/>
          </a:xfrm>
          <a:prstGeom prst="rect">
            <a:avLst/>
          </a:prstGeom>
          <a:solidFill>
            <a:schemeClr val="bg1"/>
          </a:solidFill>
          <a:ln>
            <a:solidFill>
              <a:srgbClr val="FF0000"/>
            </a:solidFill>
          </a:ln>
        </p:spPr>
        <p:txBody>
          <a:bodyPr wrap="square" rtlCol="0">
            <a:spAutoFit/>
          </a:bodyPr>
          <a:lstStyle/>
          <a:p>
            <a:r>
              <a:rPr lang="en-US" sz="1400" dirty="0" smtClean="0">
                <a:solidFill>
                  <a:srgbClr val="FF0000"/>
                </a:solidFill>
              </a:rPr>
              <a:t>TAC will be updated monthly.  If irresolvable issues occur at RTCTF, the RTCTF Chair can request TAC endorsement to resolve.</a:t>
            </a:r>
            <a:endParaRPr lang="en-US" sz="1400" dirty="0">
              <a:solidFill>
                <a:srgbClr val="FF0000"/>
              </a:solidFill>
            </a:endParaRPr>
          </a:p>
        </p:txBody>
      </p:sp>
      <p:sp>
        <p:nvSpPr>
          <p:cNvPr id="26" name="Rectangle 25"/>
          <p:cNvSpPr/>
          <p:nvPr/>
        </p:nvSpPr>
        <p:spPr>
          <a:xfrm>
            <a:off x="2741474" y="1679974"/>
            <a:ext cx="1417851" cy="14535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2-days prior #2</a:t>
            </a:r>
          </a:p>
          <a:p>
            <a:pPr algn="ctr"/>
            <a:r>
              <a:rPr lang="en-US" sz="1400" dirty="0" smtClean="0"/>
              <a:t>ERCOT  responds to MP questions and redlines</a:t>
            </a:r>
            <a:endParaRPr lang="en-US" sz="1400" dirty="0"/>
          </a:p>
        </p:txBody>
      </p:sp>
      <p:sp>
        <p:nvSpPr>
          <p:cNvPr id="7" name="Right Arrow 6"/>
          <p:cNvSpPr/>
          <p:nvPr/>
        </p:nvSpPr>
        <p:spPr>
          <a:xfrm rot="16200000">
            <a:off x="3470091" y="1394664"/>
            <a:ext cx="2506156" cy="137406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Consensus Items Tracked in Spreadsheet as Complete</a:t>
            </a:r>
            <a:endParaRPr lang="en-US" sz="1400" dirty="0"/>
          </a:p>
        </p:txBody>
      </p:sp>
      <p:sp>
        <p:nvSpPr>
          <p:cNvPr id="27" name="Slide Number Placeholder 3"/>
          <p:cNvSpPr>
            <a:spLocks noGrp="1"/>
          </p:cNvSpPr>
          <p:nvPr>
            <p:ph type="sldNum" sz="quarter" idx="4"/>
          </p:nvPr>
        </p:nvSpPr>
        <p:spPr>
          <a:xfrm>
            <a:off x="8534400" y="6561138"/>
            <a:ext cx="533400" cy="220662"/>
          </a:xfrm>
        </p:spPr>
        <p:txBody>
          <a:bodyPr/>
          <a:lstStyle/>
          <a:p>
            <a:r>
              <a:rPr lang="en-US" dirty="0" smtClean="0"/>
              <a:t>8</a:t>
            </a:r>
            <a:endParaRPr lang="en-US" dirty="0"/>
          </a:p>
        </p:txBody>
      </p:sp>
      <p:sp>
        <p:nvSpPr>
          <p:cNvPr id="28" name="Right Arrow 27"/>
          <p:cNvSpPr/>
          <p:nvPr/>
        </p:nvSpPr>
        <p:spPr>
          <a:xfrm rot="16200000">
            <a:off x="7171530" y="1456307"/>
            <a:ext cx="2506156" cy="12863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Resolved Items Tracked in Spreadsheet as Complete</a:t>
            </a:r>
            <a:endParaRPr lang="en-US" sz="1400" dirty="0"/>
          </a:p>
        </p:txBody>
      </p:sp>
      <p:cxnSp>
        <p:nvCxnSpPr>
          <p:cNvPr id="29" name="Straight Arrow Connector 28"/>
          <p:cNvCxnSpPr/>
          <p:nvPr/>
        </p:nvCxnSpPr>
        <p:spPr>
          <a:xfrm flipV="1">
            <a:off x="8305800" y="3288141"/>
            <a:ext cx="0" cy="215855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0" name="Rectangle 29"/>
          <p:cNvSpPr/>
          <p:nvPr/>
        </p:nvSpPr>
        <p:spPr>
          <a:xfrm>
            <a:off x="4571997" y="95677"/>
            <a:ext cx="4038600" cy="944958"/>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i="1" dirty="0" smtClean="0"/>
              <a:t>ERCOT will file cumulative RTCRR comments reflecting when consensus on sections achieved. (Also tracked in summary spreadsheet)</a:t>
            </a:r>
          </a:p>
        </p:txBody>
      </p:sp>
    </p:spTree>
    <p:extLst>
      <p:ext uri="{BB962C8B-B14F-4D97-AF65-F5344CB8AC3E}">
        <p14:creationId xmlns:p14="http://schemas.microsoft.com/office/powerpoint/2010/main" val="275897624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A658A-C103-45C1-832E-B28E7F58B3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schemas.microsoft.com/office/2006/documentManagement/types"/>
    <ds:schemaRef ds:uri="http://schemas.openxmlformats.org/package/2006/metadata/core-properties"/>
    <ds:schemaRef ds:uri="http://purl.org/dc/dcmitype/"/>
    <ds:schemaRef ds:uri="c34af464-7aa1-4edd-9be4-83dffc1cb926"/>
    <ds:schemaRef ds:uri="http://schemas.microsoft.com/office/2006/metadata/properties"/>
    <ds:schemaRef ds:uri="http://purl.org/dc/terms/"/>
    <ds:schemaRef ds:uri="http://schemas.microsoft.com/office/infopath/2007/PartnerControl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5719</TotalTime>
  <Words>1653</Words>
  <Application>Microsoft Office PowerPoint</Application>
  <PresentationFormat>On-screen Show (4:3)</PresentationFormat>
  <Paragraphs>267</Paragraphs>
  <Slides>13</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13</vt:i4>
      </vt:variant>
    </vt:vector>
  </HeadingPairs>
  <TitlesOfParts>
    <vt:vector size="20" baseType="lpstr">
      <vt:lpstr>Arial</vt:lpstr>
      <vt:lpstr>Calibri</vt:lpstr>
      <vt:lpstr>Courier New</vt:lpstr>
      <vt:lpstr>Wingdings</vt:lpstr>
      <vt:lpstr>1_Custom Design</vt:lpstr>
      <vt:lpstr>Office Theme</vt:lpstr>
      <vt:lpstr>1_Office Theme</vt:lpstr>
      <vt:lpstr>PowerPoint Presentation</vt:lpstr>
      <vt:lpstr>Agenda</vt:lpstr>
      <vt:lpstr>Real-Time Co-optimization Revision Requests</vt:lpstr>
      <vt:lpstr>Harmonizing RTC &amp; Battery Energy Storage (BES)</vt:lpstr>
      <vt:lpstr>Harmonizing RTC &amp; Battery Energy Storage</vt:lpstr>
      <vt:lpstr>Next Steps for PRS Consideration today</vt:lpstr>
      <vt:lpstr>Appendix</vt:lpstr>
      <vt:lpstr>RTC Scope</vt:lpstr>
      <vt:lpstr>RTCRR Review  Schedule and Process</vt:lpstr>
      <vt:lpstr>Updates to Telemetry From/To QSE in RTC  (Updated 5/7/2020)</vt:lpstr>
      <vt:lpstr>TAC Direction on RR changes different from Key Principles  (TAC Discussion May 27, 2020)</vt:lpstr>
      <vt:lpstr>TAC Direction on RR changes different from Key Principles (TAC Discussion May 27, 2020)</vt:lpstr>
      <vt:lpstr>Overall RTC/Passport Delivery Schedule</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354</cp:revision>
  <cp:lastPrinted>2016-01-21T20:53:15Z</cp:lastPrinted>
  <dcterms:created xsi:type="dcterms:W3CDTF">2016-01-21T15:20:31Z</dcterms:created>
  <dcterms:modified xsi:type="dcterms:W3CDTF">2020-11-10T13:57:42Z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