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7" r:id="rId6"/>
    <p:sldId id="268" r:id="rId7"/>
    <p:sldId id="269" r:id="rId8"/>
    <p:sldId id="270"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11/10/2020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533088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717500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smtClean="0"/>
              <a:t>PRS – </a:t>
            </a:r>
            <a:r>
              <a:rPr lang="en-US" dirty="0" smtClean="0"/>
              <a:t>November 11, </a:t>
            </a:r>
            <a:r>
              <a:rPr lang="en-US" dirty="0" smtClean="0"/>
              <a:t>2020 - 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r>
              <a:rPr lang="en-US" sz="2000" dirty="0" smtClean="0">
                <a:solidFill>
                  <a:schemeClr val="tx1"/>
                </a:solidFill>
              </a:rPr>
              <a:t>Votes on NPRRs related to the Battery Energy Storage Task Force (BESTF) or Real-Time Co-optimization Task Force (RTCTF), which should be tabled at PRS to allow for continued review/discussions at those Task Forces</a:t>
            </a: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November 11, </a:t>
            </a:r>
            <a:r>
              <a:rPr lang="en-US" dirty="0" smtClean="0"/>
              <a:t>2020 – Combined Ballot</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000" dirty="0" smtClean="0">
                <a:solidFill>
                  <a:schemeClr val="tx1"/>
                </a:solidFill>
              </a:rPr>
              <a:t>To approve the </a:t>
            </a:r>
            <a:r>
              <a:rPr lang="en-US" sz="2000" dirty="0" smtClean="0">
                <a:solidFill>
                  <a:schemeClr val="tx1"/>
                </a:solidFill>
              </a:rPr>
              <a:t>October 15, </a:t>
            </a:r>
            <a:r>
              <a:rPr lang="en-US" sz="2000" dirty="0" smtClean="0">
                <a:solidFill>
                  <a:schemeClr val="tx1"/>
                </a:solidFill>
              </a:rPr>
              <a:t>2020 Meeting Minutes as </a:t>
            </a:r>
            <a:r>
              <a:rPr lang="en-US" sz="2000" dirty="0" smtClean="0">
                <a:solidFill>
                  <a:schemeClr val="tx1"/>
                </a:solidFill>
              </a:rPr>
              <a:t>presented</a:t>
            </a:r>
          </a:p>
          <a:p>
            <a:pPr lvl="0"/>
            <a:r>
              <a:rPr lang="en-US" sz="2000" dirty="0">
                <a:solidFill>
                  <a:schemeClr val="tx1"/>
                </a:solidFill>
              </a:rPr>
              <a:t>To endorse and forward to TAC the 10/15/20 PRS Report and Impact Analysis for </a:t>
            </a:r>
            <a:r>
              <a:rPr lang="en-US" sz="2000" b="1" dirty="0">
                <a:solidFill>
                  <a:schemeClr val="tx1"/>
                </a:solidFill>
              </a:rPr>
              <a:t>NPRR1001</a:t>
            </a:r>
          </a:p>
          <a:p>
            <a:pPr lvl="0"/>
            <a:r>
              <a:rPr lang="en-US" sz="2000" dirty="0">
                <a:solidFill>
                  <a:schemeClr val="tx1"/>
                </a:solidFill>
              </a:rPr>
              <a:t>To endorse and forward to TAC the 10/15/20 PRS Report and Impact Analysis for </a:t>
            </a:r>
            <a:r>
              <a:rPr lang="en-US" sz="2000" b="1" dirty="0">
                <a:solidFill>
                  <a:schemeClr val="tx1"/>
                </a:solidFill>
              </a:rPr>
              <a:t>NPRR1026</a:t>
            </a:r>
            <a:r>
              <a:rPr lang="en-US" sz="2000" dirty="0">
                <a:solidFill>
                  <a:schemeClr val="tx1"/>
                </a:solidFill>
              </a:rPr>
              <a:t> with a recommended priority of 2020 and rank of 3010</a:t>
            </a:r>
          </a:p>
          <a:p>
            <a:pPr lvl="0"/>
            <a:r>
              <a:rPr lang="en-US" sz="2000" dirty="0">
                <a:solidFill>
                  <a:schemeClr val="tx1"/>
                </a:solidFill>
              </a:rPr>
              <a:t>To endorse and forward to TAC the 10/15/20 PRS Report and Impact Analysis for </a:t>
            </a:r>
            <a:r>
              <a:rPr lang="en-US" sz="2000" b="1" dirty="0">
                <a:solidFill>
                  <a:schemeClr val="tx1"/>
                </a:solidFill>
              </a:rPr>
              <a:t>NPRR1039</a:t>
            </a:r>
          </a:p>
          <a:p>
            <a:pPr lvl="0"/>
            <a:r>
              <a:rPr lang="en-US" sz="2000" dirty="0">
                <a:solidFill>
                  <a:schemeClr val="tx1"/>
                </a:solidFill>
              </a:rPr>
              <a:t>To endorse and forward to TAC the 10/15/20 PRS Report and Impact Analysis for </a:t>
            </a:r>
            <a:r>
              <a:rPr lang="en-US" sz="2000" b="1" dirty="0">
                <a:solidFill>
                  <a:schemeClr val="tx1"/>
                </a:solidFill>
              </a:rPr>
              <a:t>NPRR1042</a:t>
            </a:r>
          </a:p>
          <a:p>
            <a:pPr lvl="0"/>
            <a:r>
              <a:rPr lang="en-US" sz="2000" dirty="0">
                <a:solidFill>
                  <a:schemeClr val="tx1"/>
                </a:solidFill>
              </a:rPr>
              <a:t>To endorse and forward to TAC the 10/15/20 PRS Report and Impact Analysis for </a:t>
            </a:r>
            <a:r>
              <a:rPr lang="en-US" sz="2000" b="1" dirty="0">
                <a:solidFill>
                  <a:schemeClr val="tx1"/>
                </a:solidFill>
              </a:rPr>
              <a:t>NPRR1043</a:t>
            </a:r>
          </a:p>
          <a:p>
            <a:pPr lvl="0"/>
            <a:r>
              <a:rPr lang="en-US" sz="2000" dirty="0">
                <a:solidFill>
                  <a:schemeClr val="tx1"/>
                </a:solidFill>
              </a:rPr>
              <a:t>To endorse and forward to TAC the 10/15/20 PRS Report and Impact Analysis for </a:t>
            </a:r>
            <a:r>
              <a:rPr lang="en-US" sz="2000" b="1" dirty="0">
                <a:solidFill>
                  <a:schemeClr val="tx1"/>
                </a:solidFill>
              </a:rPr>
              <a:t>NPRR1046</a:t>
            </a:r>
          </a:p>
          <a:p>
            <a:pPr lvl="0"/>
            <a:r>
              <a:rPr lang="en-US" sz="2000" dirty="0">
                <a:solidFill>
                  <a:schemeClr val="tx1"/>
                </a:solidFill>
              </a:rPr>
              <a:t>To endorse and forward to TAC the 10/15/20 PRS Report and Impact Analysis for </a:t>
            </a:r>
            <a:r>
              <a:rPr lang="en-US" sz="2000" b="1" dirty="0">
                <a:solidFill>
                  <a:schemeClr val="tx1"/>
                </a:solidFill>
              </a:rPr>
              <a:t>NPRR1047</a:t>
            </a:r>
          </a:p>
          <a:p>
            <a:pPr lvl="0"/>
            <a:r>
              <a:rPr lang="en-US" sz="2000" dirty="0">
                <a:solidFill>
                  <a:schemeClr val="tx1"/>
                </a:solidFill>
              </a:rPr>
              <a:t>To waive notice for </a:t>
            </a:r>
            <a:r>
              <a:rPr lang="en-US" sz="2000" b="1" dirty="0">
                <a:solidFill>
                  <a:schemeClr val="tx1"/>
                </a:solidFill>
              </a:rPr>
              <a:t>PGRR082</a:t>
            </a:r>
            <a:r>
              <a:rPr lang="en-US" sz="2000" dirty="0">
                <a:solidFill>
                  <a:schemeClr val="tx1"/>
                </a:solidFill>
              </a:rPr>
              <a:t>; to endorse the ROS-recommended priority of 2020 and rank of 3070 for </a:t>
            </a:r>
            <a:r>
              <a:rPr lang="en-US" sz="2000" dirty="0" smtClean="0">
                <a:solidFill>
                  <a:schemeClr val="tx1"/>
                </a:solidFill>
              </a:rPr>
              <a:t>PGRR082</a:t>
            </a:r>
          </a:p>
          <a:p>
            <a:pPr lvl="0"/>
            <a:r>
              <a:rPr lang="en-US" sz="2000" dirty="0">
                <a:solidFill>
                  <a:schemeClr val="tx1"/>
                </a:solidFill>
              </a:rPr>
              <a:t>To recommend approval of </a:t>
            </a:r>
            <a:r>
              <a:rPr lang="en-US" sz="2000" b="1" dirty="0">
                <a:solidFill>
                  <a:schemeClr val="tx1"/>
                </a:solidFill>
              </a:rPr>
              <a:t>NPRR994</a:t>
            </a:r>
            <a:r>
              <a:rPr lang="en-US" sz="2000" dirty="0">
                <a:solidFill>
                  <a:schemeClr val="tx1"/>
                </a:solidFill>
              </a:rPr>
              <a:t> as amended by the 4/15/20 ERCOT comments</a:t>
            </a:r>
          </a:p>
          <a:p>
            <a:pPr lvl="0"/>
            <a:r>
              <a:rPr lang="en-US" sz="2000" dirty="0">
                <a:solidFill>
                  <a:schemeClr val="tx1"/>
                </a:solidFill>
              </a:rPr>
              <a:t>To recommend approval of </a:t>
            </a:r>
            <a:r>
              <a:rPr lang="en-US" sz="2000" b="1" dirty="0">
                <a:solidFill>
                  <a:schemeClr val="tx1"/>
                </a:solidFill>
              </a:rPr>
              <a:t>NPRR995</a:t>
            </a:r>
            <a:r>
              <a:rPr lang="en-US" sz="2000" dirty="0">
                <a:solidFill>
                  <a:schemeClr val="tx1"/>
                </a:solidFill>
              </a:rPr>
              <a:t> as amended by the 10/28/20 ERCOT comments</a:t>
            </a:r>
          </a:p>
          <a:p>
            <a:pPr lvl="0"/>
            <a:endParaRPr lang="en-US" sz="2000" dirty="0">
              <a:solidFill>
                <a:schemeClr val="tx1"/>
              </a:solidFill>
            </a:endParaRPr>
          </a:p>
          <a:p>
            <a:pPr lvl="0"/>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itle 4"/>
          <p:cNvSpPr>
            <a:spLocks noGrp="1"/>
          </p:cNvSpPr>
          <p:nvPr>
            <p:ph type="title"/>
          </p:nvPr>
        </p:nvSpPr>
        <p:spPr/>
        <p:txBody>
          <a:bodyPr/>
          <a:lstStyle/>
          <a:p>
            <a:r>
              <a:rPr lang="en-US" dirty="0" smtClean="0"/>
              <a:t>PRS – </a:t>
            </a:r>
            <a:r>
              <a:rPr lang="en-US" dirty="0" smtClean="0"/>
              <a:t>November 11, </a:t>
            </a:r>
            <a:r>
              <a:rPr lang="en-US" dirty="0" smtClean="0"/>
              <a:t>2020 – Combined </a:t>
            </a:r>
            <a:r>
              <a:rPr lang="en-US" dirty="0" smtClean="0"/>
              <a:t>Ballot (continued)</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000" dirty="0">
                <a:solidFill>
                  <a:schemeClr val="tx1"/>
                </a:solidFill>
              </a:rPr>
              <a:t>To grant </a:t>
            </a:r>
            <a:r>
              <a:rPr lang="en-US" sz="2000" b="1" dirty="0">
                <a:solidFill>
                  <a:schemeClr val="tx1"/>
                </a:solidFill>
              </a:rPr>
              <a:t>NPRR1007</a:t>
            </a:r>
            <a:r>
              <a:rPr lang="en-US" sz="2000" dirty="0">
                <a:solidFill>
                  <a:schemeClr val="tx1"/>
                </a:solidFill>
              </a:rPr>
              <a:t> Urgent status; to recommend approval of NPRR1007 as amended by the 10/23/20 ERCOT comments; and to forward to TAC NPRR1007 and the Impact Analysis with a recommended priority of 2020 and rank of 235</a:t>
            </a:r>
          </a:p>
          <a:p>
            <a:pPr lvl="0"/>
            <a:r>
              <a:rPr lang="en-US" sz="2000" dirty="0">
                <a:solidFill>
                  <a:schemeClr val="tx1"/>
                </a:solidFill>
              </a:rPr>
              <a:t>To grant </a:t>
            </a:r>
            <a:r>
              <a:rPr lang="en-US" sz="2000" b="1" dirty="0">
                <a:solidFill>
                  <a:schemeClr val="tx1"/>
                </a:solidFill>
              </a:rPr>
              <a:t>NPRR1008</a:t>
            </a:r>
            <a:r>
              <a:rPr lang="en-US" sz="2000" dirty="0">
                <a:solidFill>
                  <a:schemeClr val="tx1"/>
                </a:solidFill>
              </a:rPr>
              <a:t> Urgent status; to recommend approval of NPRR1008 as amended by the 10/23/20 ERCOT comments; and to forward to TAC NPRR1008 and the Impact Analysis</a:t>
            </a:r>
          </a:p>
          <a:p>
            <a:pPr lvl="0"/>
            <a:r>
              <a:rPr lang="en-US" sz="2000" dirty="0">
                <a:solidFill>
                  <a:schemeClr val="tx1"/>
                </a:solidFill>
              </a:rPr>
              <a:t>To grant </a:t>
            </a:r>
            <a:r>
              <a:rPr lang="en-US" sz="2000" b="1" dirty="0">
                <a:solidFill>
                  <a:schemeClr val="tx1"/>
                </a:solidFill>
              </a:rPr>
              <a:t>NPRR1009</a:t>
            </a:r>
            <a:r>
              <a:rPr lang="en-US" sz="2000" dirty="0">
                <a:solidFill>
                  <a:schemeClr val="tx1"/>
                </a:solidFill>
              </a:rPr>
              <a:t> Urgent status; to recommend approval of NPRR1009 as amended by the 10/23/20 ERCOT comments; and to forward to TAC NPRR1009 and the Impact Analysis</a:t>
            </a:r>
          </a:p>
          <a:p>
            <a:pPr lvl="0"/>
            <a:r>
              <a:rPr lang="en-US" sz="2000" dirty="0">
                <a:solidFill>
                  <a:schemeClr val="tx1"/>
                </a:solidFill>
              </a:rPr>
              <a:t>To grant </a:t>
            </a:r>
            <a:r>
              <a:rPr lang="en-US" sz="2000" b="1" dirty="0">
                <a:solidFill>
                  <a:schemeClr val="tx1"/>
                </a:solidFill>
              </a:rPr>
              <a:t>NPRR1010</a:t>
            </a:r>
            <a:r>
              <a:rPr lang="en-US" sz="2000" dirty="0">
                <a:solidFill>
                  <a:schemeClr val="tx1"/>
                </a:solidFill>
              </a:rPr>
              <a:t> Urgent status; to recommend approval of NPRR1010 as amended by the 10/23/20 ERCOT comments; and to forward to TAC NPRR1010 and the Impact Analysis</a:t>
            </a:r>
          </a:p>
          <a:p>
            <a:pPr lvl="0"/>
            <a:r>
              <a:rPr lang="en-US" sz="2000" dirty="0">
                <a:solidFill>
                  <a:schemeClr val="tx1"/>
                </a:solidFill>
              </a:rPr>
              <a:t>To grant </a:t>
            </a:r>
            <a:r>
              <a:rPr lang="en-US" sz="2000" b="1" dirty="0">
                <a:solidFill>
                  <a:schemeClr val="tx1"/>
                </a:solidFill>
              </a:rPr>
              <a:t>NPRR1011</a:t>
            </a:r>
            <a:r>
              <a:rPr lang="en-US" sz="2000" dirty="0">
                <a:solidFill>
                  <a:schemeClr val="tx1"/>
                </a:solidFill>
              </a:rPr>
              <a:t> Urgent status; to recommend approval of NPRR1011 as amended by the 10/23/20 ERCOT comments; and to forward to TAC NPRR1011 and the Impact Analysis</a:t>
            </a:r>
          </a:p>
          <a:p>
            <a:pPr lvl="0"/>
            <a:r>
              <a:rPr lang="en-US" sz="2000" dirty="0">
                <a:solidFill>
                  <a:schemeClr val="tx1"/>
                </a:solidFill>
              </a:rPr>
              <a:t>To grant </a:t>
            </a:r>
            <a:r>
              <a:rPr lang="en-US" sz="2000" b="1" dirty="0">
                <a:solidFill>
                  <a:schemeClr val="tx1"/>
                </a:solidFill>
              </a:rPr>
              <a:t>NPRR1012</a:t>
            </a:r>
            <a:r>
              <a:rPr lang="en-US" sz="2000" dirty="0">
                <a:solidFill>
                  <a:schemeClr val="tx1"/>
                </a:solidFill>
              </a:rPr>
              <a:t> Urgent status; to recommend approval of NPRR1012 as amended by the 8/18/20 ERCOT comments; and to forward to TAC NPRR1012 and the Impact Analysis</a:t>
            </a:r>
          </a:p>
          <a:p>
            <a:pPr lvl="0"/>
            <a:r>
              <a:rPr lang="en-US" sz="2000" dirty="0">
                <a:solidFill>
                  <a:schemeClr val="tx1"/>
                </a:solidFill>
              </a:rPr>
              <a:t>To grant </a:t>
            </a:r>
            <a:r>
              <a:rPr lang="en-US" sz="2000" b="1" dirty="0">
                <a:solidFill>
                  <a:schemeClr val="tx1"/>
                </a:solidFill>
              </a:rPr>
              <a:t>NPRR1013</a:t>
            </a:r>
            <a:r>
              <a:rPr lang="en-US" sz="2000" dirty="0">
                <a:solidFill>
                  <a:schemeClr val="tx1"/>
                </a:solidFill>
              </a:rPr>
              <a:t> Urgent status; to recommend approval of NPRR1013 as amended by the 10/23/20 ERCOT comments; and to forward to TAC NPRR1013 and the Impact </a:t>
            </a:r>
            <a:r>
              <a:rPr lang="en-US" sz="2000" dirty="0" smtClean="0">
                <a:solidFill>
                  <a:schemeClr val="tx1"/>
                </a:solidFill>
              </a:rPr>
              <a:t>Analysis</a:t>
            </a:r>
          </a:p>
          <a:p>
            <a:pPr lvl="0"/>
            <a:endParaRPr lang="en-US" sz="2000" dirty="0" smtClean="0">
              <a:solidFill>
                <a:schemeClr val="tx1"/>
              </a:solidFill>
            </a:endParaRPr>
          </a:p>
          <a:p>
            <a:pPr lvl="0"/>
            <a:endParaRPr lang="en-US" sz="2000" dirty="0">
              <a:solidFill>
                <a:schemeClr val="tx1"/>
              </a:solidFill>
            </a:endParaRPr>
          </a:p>
          <a:p>
            <a:pPr lvl="0"/>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1591043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itle 4"/>
          <p:cNvSpPr>
            <a:spLocks noGrp="1"/>
          </p:cNvSpPr>
          <p:nvPr>
            <p:ph type="title"/>
          </p:nvPr>
        </p:nvSpPr>
        <p:spPr/>
        <p:txBody>
          <a:bodyPr/>
          <a:lstStyle/>
          <a:p>
            <a:r>
              <a:rPr lang="en-US" dirty="0" smtClean="0"/>
              <a:t>PRS – </a:t>
            </a:r>
            <a:r>
              <a:rPr lang="en-US" dirty="0" smtClean="0"/>
              <a:t>November 11, </a:t>
            </a:r>
            <a:r>
              <a:rPr lang="en-US" dirty="0" smtClean="0"/>
              <a:t>2020 – Combined </a:t>
            </a:r>
            <a:r>
              <a:rPr lang="en-US" dirty="0" smtClean="0"/>
              <a:t>Ballot (continued)</a:t>
            </a:r>
            <a:endParaRPr lang="en-US" dirty="0"/>
          </a:p>
        </p:txBody>
      </p:sp>
      <p:sp>
        <p:nvSpPr>
          <p:cNvPr id="6" name="Content Placeholder 5"/>
          <p:cNvSpPr>
            <a:spLocks noGrp="1"/>
          </p:cNvSpPr>
          <p:nvPr>
            <p:ph idx="1"/>
          </p:nvPr>
        </p:nvSpPr>
        <p:spPr>
          <a:xfrm>
            <a:off x="76200" y="815178"/>
            <a:ext cx="12115800" cy="4976022"/>
          </a:xfrm>
        </p:spPr>
        <p:txBody>
          <a:bodyPr/>
          <a:lstStyle/>
          <a:p>
            <a:pPr lvl="0"/>
            <a:r>
              <a:rPr lang="en-US" sz="2000" dirty="0">
                <a:solidFill>
                  <a:schemeClr val="tx1"/>
                </a:solidFill>
              </a:rPr>
              <a:t>To grant </a:t>
            </a:r>
            <a:r>
              <a:rPr lang="en-US" sz="2000" b="1" dirty="0">
                <a:solidFill>
                  <a:schemeClr val="tx1"/>
                </a:solidFill>
              </a:rPr>
              <a:t>NPRR1029</a:t>
            </a:r>
            <a:r>
              <a:rPr lang="en-US" sz="2000" dirty="0">
                <a:solidFill>
                  <a:schemeClr val="tx1"/>
                </a:solidFill>
              </a:rPr>
              <a:t> Urgent status; to recommend approval of NPRR1029 as amended by the 10/30/20 ERCOT comments; and forward to TAC NPRR1029 and the Impact Analysis with a recommended priority of 2020 and rank of 3015</a:t>
            </a:r>
          </a:p>
          <a:p>
            <a:pPr lvl="0"/>
            <a:r>
              <a:rPr lang="en-US" sz="2000" dirty="0">
                <a:solidFill>
                  <a:schemeClr val="tx1"/>
                </a:solidFill>
              </a:rPr>
              <a:t>To recommend approval of </a:t>
            </a:r>
            <a:r>
              <a:rPr lang="en-US" sz="2000" b="1" dirty="0">
                <a:solidFill>
                  <a:schemeClr val="tx1"/>
                </a:solidFill>
              </a:rPr>
              <a:t>NPRR1034</a:t>
            </a:r>
            <a:r>
              <a:rPr lang="en-US" sz="2000" dirty="0">
                <a:solidFill>
                  <a:schemeClr val="tx1"/>
                </a:solidFill>
              </a:rPr>
              <a:t> as amended by the 10/22/20 SCT comments</a:t>
            </a:r>
          </a:p>
          <a:p>
            <a:pPr lvl="0"/>
            <a:endParaRPr lang="en-US" sz="2000" dirty="0">
              <a:solidFill>
                <a:schemeClr val="tx1"/>
              </a:solidFill>
            </a:endParaRPr>
          </a:p>
          <a:p>
            <a:pPr lvl="0"/>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4080268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elements/1.1/"/>
    <ds:schemaRef ds:uri="http://purl.org/dc/dcmitype/"/>
    <ds:schemaRef ds:uri="c34af464-7aa1-4edd-9be4-83dffc1cb926"/>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681</TotalTime>
  <Words>701</Words>
  <Application>Microsoft Office PowerPoint</Application>
  <PresentationFormat>Widescreen</PresentationFormat>
  <Paragraphs>42</Paragraphs>
  <Slides>4</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PRS – November 11, 2020 - Proposed Combined Ballot Methodology</vt:lpstr>
      <vt:lpstr>PRS – November 11, 2020 – Combined Ballot</vt:lpstr>
      <vt:lpstr>PRS – November 11, 2020 – Combined Ballot (continued)</vt:lpstr>
      <vt:lpstr>PRS – November 11, 2020 – Combined Ballot (continued)</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86</cp:revision>
  <cp:lastPrinted>2016-01-21T20:53:15Z</cp:lastPrinted>
  <dcterms:created xsi:type="dcterms:W3CDTF">2016-01-21T15:20:31Z</dcterms:created>
  <dcterms:modified xsi:type="dcterms:W3CDTF">2020-11-10T17:31:22Z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