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58" r:id="rId8"/>
    <p:sldId id="318" r:id="rId9"/>
    <p:sldId id="344" r:id="rId10"/>
    <p:sldId id="345" r:id="rId11"/>
    <p:sldId id="346" r:id="rId12"/>
    <p:sldId id="342" r:id="rId13"/>
    <p:sldId id="294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67" autoAdjust="0"/>
    <p:restoredTop sz="98752" autoAdjust="0"/>
  </p:normalViewPr>
  <p:slideViewPr>
    <p:cSldViewPr showGuides="1">
      <p:cViewPr varScale="1">
        <p:scale>
          <a:sx n="123" d="100"/>
          <a:sy n="123" d="100"/>
        </p:scale>
        <p:origin x="120" y="49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65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36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78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 smtClean="0"/>
              <a:t>November 2020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Update and Summary of </a:t>
            </a:r>
          </a:p>
          <a:p>
            <a:r>
              <a:rPr lang="en-US" sz="2400" b="1" dirty="0" smtClean="0"/>
              <a:t>Project Priority List (PPL) Activity 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November 11,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6934200" cy="4724400"/>
          </a:xfrm>
        </p:spPr>
        <p:txBody>
          <a:bodyPr/>
          <a:lstStyle/>
          <a:p>
            <a:r>
              <a:rPr lang="en-US" sz="2400" dirty="0" smtClean="0"/>
              <a:t>Project Portfolio Update</a:t>
            </a:r>
          </a:p>
          <a:p>
            <a:pPr lvl="1"/>
            <a:r>
              <a:rPr lang="en-US" sz="1800" dirty="0" smtClean="0"/>
              <a:t>Recent / Upcoming Project Implementations</a:t>
            </a:r>
          </a:p>
          <a:p>
            <a:pPr lvl="1"/>
            <a:r>
              <a:rPr lang="en-US" sz="1800" dirty="0" smtClean="0"/>
              <a:t>2020 Release Targets</a:t>
            </a:r>
          </a:p>
          <a:p>
            <a:pPr lvl="1"/>
            <a:r>
              <a:rPr lang="en-US" sz="1800" dirty="0" smtClean="0"/>
              <a:t>2021 </a:t>
            </a:r>
            <a:r>
              <a:rPr lang="en-US" sz="1800" dirty="0"/>
              <a:t>Release </a:t>
            </a:r>
            <a:r>
              <a:rPr lang="en-US" sz="1800" dirty="0" smtClean="0"/>
              <a:t>Targets</a:t>
            </a:r>
          </a:p>
          <a:p>
            <a:pPr lvl="1"/>
            <a:r>
              <a:rPr lang="en-US" sz="1800" dirty="0" smtClean="0"/>
              <a:t>ESR and DGR Pre-Passport Projects</a:t>
            </a:r>
          </a:p>
          <a:p>
            <a:pPr lvl="1"/>
            <a:r>
              <a:rPr lang="en-US" sz="1800" dirty="0" smtClean="0"/>
              <a:t>2020 </a:t>
            </a:r>
            <a:r>
              <a:rPr lang="en-US" sz="1800" dirty="0"/>
              <a:t>Project Spending Forecast</a:t>
            </a:r>
          </a:p>
          <a:p>
            <a:pPr lvl="1"/>
            <a:r>
              <a:rPr lang="en-US" sz="1800" dirty="0" smtClean="0"/>
              <a:t>Priority/Rank </a:t>
            </a:r>
            <a:r>
              <a:rPr lang="en-US" sz="1800" dirty="0"/>
              <a:t>Options for Revision Requests with </a:t>
            </a:r>
            <a:r>
              <a:rPr lang="en-US" sz="1800" dirty="0" smtClean="0"/>
              <a:t>Impacts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93470" y="6096000"/>
            <a:ext cx="7795260" cy="560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 dirty="0"/>
              <a:t>Location of Project Priority List (PPL):   </a:t>
            </a:r>
            <a:r>
              <a:rPr lang="en-US" b="0" dirty="0">
                <a:hlinkClick r:id="rId3"/>
              </a:rPr>
              <a:t>http://www.ercot.com/services/projects/index</a:t>
            </a:r>
            <a:endParaRPr lang="en-US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43682"/>
            <a:ext cx="5105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accent1"/>
                </a:solidFill>
              </a:rPr>
              <a:t>Project Update Agenda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934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Recent / Upcoming Project Implementations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0" y="990600"/>
            <a:ext cx="8949560" cy="4980216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2020 </a:t>
            </a:r>
            <a:r>
              <a:rPr lang="en-US" sz="1800" dirty="0"/>
              <a:t>November Release – Off-Cycle	</a:t>
            </a:r>
            <a:r>
              <a:rPr lang="en-US" sz="1800" i="1" dirty="0">
                <a:solidFill>
                  <a:srgbClr val="00B050"/>
                </a:solidFill>
              </a:rPr>
              <a:t> In Flight</a:t>
            </a:r>
            <a:endParaRPr lang="en-US" sz="1800" dirty="0"/>
          </a:p>
          <a:p>
            <a:pPr lvl="1">
              <a:tabLst>
                <a:tab pos="2176463" algn="l"/>
                <a:tab pos="7197725" algn="l"/>
                <a:tab pos="7542213" algn="l"/>
              </a:tabLst>
            </a:pPr>
            <a:r>
              <a:rPr lang="en-US" sz="1400" dirty="0"/>
              <a:t>SCR804 – ERCOT </a:t>
            </a:r>
            <a:r>
              <a:rPr lang="en-US" sz="1400" dirty="0" err="1"/>
              <a:t>GridGeo</a:t>
            </a:r>
            <a:r>
              <a:rPr lang="en-US" sz="1400" dirty="0"/>
              <a:t> Access for Transmission </a:t>
            </a:r>
            <a:r>
              <a:rPr lang="en-US" sz="1400" dirty="0" smtClean="0"/>
              <a:t>Operators – 11/12/2020</a:t>
            </a:r>
          </a:p>
          <a:p>
            <a:pPr lvl="1">
              <a:tabLst>
                <a:tab pos="2176463" algn="l"/>
                <a:tab pos="7197725" algn="l"/>
                <a:tab pos="7542213" algn="l"/>
              </a:tabLst>
            </a:pPr>
            <a:r>
              <a:rPr lang="en-US" sz="1400" dirty="0"/>
              <a:t>RIOO – RARF Replacement – View/Update – Follow-Up </a:t>
            </a:r>
            <a:r>
              <a:rPr lang="en-US" sz="1400" dirty="0" smtClean="0"/>
              <a:t>Release – 11/12/2020</a:t>
            </a:r>
          </a:p>
          <a:p>
            <a:pPr lvl="1">
              <a:tabLst>
                <a:tab pos="2176463" algn="l"/>
                <a:tab pos="7197725" algn="l"/>
                <a:tab pos="7542213" algn="l"/>
              </a:tabLst>
            </a:pPr>
            <a:r>
              <a:rPr lang="en-US" sz="1400" dirty="0" smtClean="0"/>
              <a:t>Enterprise Content Management System (ECMS) Phase 2 – 11/16/2020</a:t>
            </a:r>
            <a:endParaRPr lang="en-US" sz="1400" dirty="0"/>
          </a:p>
          <a:p>
            <a:pPr>
              <a:tabLst>
                <a:tab pos="2176463" algn="l"/>
                <a:tab pos="7199313" algn="l"/>
              </a:tabLst>
            </a:pPr>
            <a:endParaRPr lang="en-US" sz="1000" dirty="0" smtClean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/>
              <a:t>2020 </a:t>
            </a:r>
            <a:r>
              <a:rPr lang="en-US" sz="1800" dirty="0" smtClean="0"/>
              <a:t>December </a:t>
            </a:r>
            <a:r>
              <a:rPr lang="en-US" sz="1800" dirty="0"/>
              <a:t>Release – Off-Cycle	</a:t>
            </a:r>
            <a:r>
              <a:rPr lang="en-US" sz="1800" i="1" dirty="0">
                <a:solidFill>
                  <a:srgbClr val="00B050"/>
                </a:solidFill>
              </a:rPr>
              <a:t> In Flight</a:t>
            </a:r>
            <a:endParaRPr lang="en-US" sz="1800" dirty="0"/>
          </a:p>
          <a:p>
            <a:pPr lvl="1">
              <a:tabLst>
                <a:tab pos="2176463" algn="l"/>
                <a:tab pos="7197725" algn="l"/>
                <a:tab pos="7542213" algn="l"/>
              </a:tabLst>
            </a:pPr>
            <a:r>
              <a:rPr lang="en-US" sz="1400" dirty="0" smtClean="0"/>
              <a:t>MMS/OS Tech Refresh – </a:t>
            </a:r>
            <a:r>
              <a:rPr lang="en-US" sz="1400" dirty="0" smtClean="0">
                <a:solidFill>
                  <a:srgbClr val="FF0000"/>
                </a:solidFill>
              </a:rPr>
              <a:t>12/16/2020</a:t>
            </a:r>
          </a:p>
          <a:p>
            <a:pPr lvl="1">
              <a:tabLst>
                <a:tab pos="2176463" algn="l"/>
                <a:tab pos="7197725" algn="l"/>
                <a:tab pos="7542213" algn="l"/>
              </a:tabLst>
            </a:pPr>
            <a:endParaRPr lang="en-US" sz="10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/>
              <a:t>2020 </a:t>
            </a:r>
            <a:r>
              <a:rPr lang="en-US" sz="1800" dirty="0" smtClean="0"/>
              <a:t>December </a:t>
            </a:r>
            <a:r>
              <a:rPr lang="en-US" sz="1800" dirty="0"/>
              <a:t>Release – </a:t>
            </a:r>
            <a:r>
              <a:rPr lang="en-US" sz="1800" dirty="0" smtClean="0"/>
              <a:t>R6 </a:t>
            </a:r>
            <a:r>
              <a:rPr lang="en-US" sz="1800" dirty="0"/>
              <a:t>– </a:t>
            </a:r>
            <a:r>
              <a:rPr lang="en-US" sz="1800" dirty="0" smtClean="0"/>
              <a:t>12/8/2020 </a:t>
            </a:r>
            <a:r>
              <a:rPr lang="en-US" sz="1800" dirty="0"/>
              <a:t>– </a:t>
            </a:r>
            <a:r>
              <a:rPr lang="en-US" sz="1800" dirty="0" smtClean="0"/>
              <a:t>12/10/2020</a:t>
            </a:r>
            <a:r>
              <a:rPr lang="en-US" sz="1800" i="1" dirty="0">
                <a:solidFill>
                  <a:srgbClr val="00B050"/>
                </a:solidFill>
              </a:rPr>
              <a:t>	 In Flight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SCR806 </a:t>
            </a:r>
            <a:r>
              <a:rPr lang="en-US" sz="1400" dirty="0"/>
              <a:t>– Adding QSE and DME Information to Disclosure </a:t>
            </a:r>
            <a:r>
              <a:rPr lang="en-US" sz="1400" dirty="0" smtClean="0"/>
              <a:t>Reports</a:t>
            </a:r>
          </a:p>
          <a:p>
            <a:pPr lvl="1">
              <a:tabLst>
                <a:tab pos="2176463" algn="l"/>
                <a:tab pos="7199313" algn="l"/>
              </a:tabLst>
            </a:pPr>
            <a:endParaRPr lang="en-US" sz="10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2021 February Release </a:t>
            </a:r>
            <a:r>
              <a:rPr lang="en-US" sz="1800" dirty="0"/>
              <a:t>– </a:t>
            </a:r>
            <a:r>
              <a:rPr lang="en-US" sz="1800" dirty="0" smtClean="0"/>
              <a:t>R1 </a:t>
            </a:r>
            <a:r>
              <a:rPr lang="en-US" sz="1800" dirty="0"/>
              <a:t>– </a:t>
            </a:r>
            <a:r>
              <a:rPr lang="en-US" sz="1800" dirty="0" smtClean="0"/>
              <a:t>2/6/2020 </a:t>
            </a:r>
            <a:r>
              <a:rPr lang="en-US" sz="1800" dirty="0"/>
              <a:t>– </a:t>
            </a:r>
            <a:r>
              <a:rPr lang="en-US" sz="1800" dirty="0" smtClean="0"/>
              <a:t>2/8/2020</a:t>
            </a:r>
            <a:r>
              <a:rPr lang="en-US" sz="1800" i="1" dirty="0">
                <a:solidFill>
                  <a:srgbClr val="00B050"/>
                </a:solidFill>
              </a:rPr>
              <a:t>	 In Flight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NPRR902 </a:t>
            </a:r>
            <a:r>
              <a:rPr lang="en-US" sz="1400" dirty="0"/>
              <a:t>– ERCOT Critical Energy Infrastructure Information</a:t>
            </a:r>
            <a:endParaRPr lang="en-US" sz="14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NPRR974 </a:t>
            </a:r>
            <a:r>
              <a:rPr lang="en-US" sz="1400" dirty="0"/>
              <a:t>– Capacity Insufficiency Operating Condition Notice (OCN) Transparency</a:t>
            </a:r>
            <a:endParaRPr lang="en-US" sz="14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NPRR978 </a:t>
            </a:r>
            <a:r>
              <a:rPr lang="en-US" sz="1400" dirty="0"/>
              <a:t>– Alignment with Amendments to PUCT Substantive Rule 25.505</a:t>
            </a:r>
          </a:p>
          <a:p>
            <a:pPr lvl="1">
              <a:tabLst>
                <a:tab pos="2176463" algn="l"/>
                <a:tab pos="7199313" algn="l"/>
              </a:tabLst>
            </a:pPr>
            <a:endParaRPr lang="en-US" sz="12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438400" y="6125021"/>
            <a:ext cx="5257800" cy="436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2020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34938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580658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91321" y="534938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4641960"/>
              </p:ext>
            </p:extLst>
          </p:nvPr>
        </p:nvGraphicFramePr>
        <p:xfrm>
          <a:off x="160280" y="798446"/>
          <a:ext cx="8839200" cy="4262008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447800"/>
                <a:gridCol w="1447800"/>
                <a:gridCol w="1447800"/>
                <a:gridCol w="1531880"/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2/4 – 2/6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3/31 – 4/2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5/26 – 5/29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8/4 – 8/6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10/13 – 10/15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12/8 – 12/10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SCR797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NPRR877 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NPRR968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EMIL Web Interface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NPRR863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FFR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NOGRR187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OBDRR011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SCR802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NPRR978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RMGRR163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NPRR837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NPRR930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NPRR935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NPRR977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NOGRR183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RRGRR019</a:t>
                      </a: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MIS Go-Live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RIOO R2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MMS/OS Refresh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NPRR978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242489" y="5334000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164760" y="1356091"/>
            <a:ext cx="320134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noProof="0" dirty="0" smtClean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R6</a:t>
            </a:r>
            <a:endParaRPr lang="en-US" sz="1400" b="1" dirty="0"/>
          </a:p>
        </p:txBody>
      </p: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160278" y="3904960"/>
            <a:ext cx="142646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</a:t>
            </a:r>
            <a:r>
              <a:rPr lang="en-US" sz="1200" dirty="0" smtClean="0"/>
              <a:t>/1</a:t>
            </a:r>
            <a:endParaRPr lang="en-US" sz="1200" kern="0" dirty="0"/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6501462" y="5277254"/>
            <a:ext cx="2485392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NPRR930(a) – O&amp;M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NPRR935(a) – Sections 4.2.2 (1) (6), 4.2.5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NPRR935(b) – Sections 2.1, 2.2, 4.2.3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NPRR978(a) – Initial report </a:t>
            </a:r>
            <a:r>
              <a:rPr lang="en-US" sz="800" b="0" kern="0" dirty="0" smtClean="0"/>
              <a:t>decommissions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>
                <a:solidFill>
                  <a:srgbClr val="FF0000"/>
                </a:solidFill>
              </a:rPr>
              <a:t>NPRR978(b) </a:t>
            </a:r>
            <a:r>
              <a:rPr lang="en-US" sz="800" b="0" kern="0" dirty="0">
                <a:solidFill>
                  <a:srgbClr val="FF0000"/>
                </a:solidFill>
              </a:rPr>
              <a:t>– </a:t>
            </a:r>
            <a:r>
              <a:rPr lang="en-US" sz="800" b="0" kern="0" dirty="0" smtClean="0">
                <a:solidFill>
                  <a:srgbClr val="FF0000"/>
                </a:solidFill>
              </a:rPr>
              <a:t>Additional report changes</a:t>
            </a:r>
            <a:endParaRPr lang="en-US" sz="800" b="0" kern="0" dirty="0" smtClean="0">
              <a:solidFill>
                <a:srgbClr val="FF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PGRR070(b) – Remaining PGRR language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SCR781(a</a:t>
            </a:r>
            <a:r>
              <a:rPr lang="en-US" sz="800" b="0" kern="0" dirty="0"/>
              <a:t>) – View / Edit </a:t>
            </a:r>
            <a:r>
              <a:rPr lang="en-US" sz="800" b="0" kern="0" dirty="0" smtClean="0"/>
              <a:t>capability</a:t>
            </a:r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1586742" y="4797042"/>
            <a:ext cx="2977306" cy="249625"/>
          </a:xfrm>
          <a:prstGeom prst="rect">
            <a:avLst/>
          </a:prstGeom>
          <a:solidFill>
            <a:srgbClr val="A1D8FD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0" dirty="0" smtClean="0">
                <a:solidFill>
                  <a:srgbClr val="000000"/>
                </a:solidFill>
              </a:rPr>
              <a:t>M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MS/OS Upgrade “Chill”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" name="TextBox 13"/>
          <p:cNvSpPr txBox="1">
            <a:spLocks noChangeArrowheads="1"/>
          </p:cNvSpPr>
          <p:nvPr/>
        </p:nvSpPr>
        <p:spPr bwMode="auto">
          <a:xfrm>
            <a:off x="4564048" y="4800446"/>
            <a:ext cx="4422805" cy="24622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0" dirty="0" smtClean="0">
                <a:solidFill>
                  <a:schemeClr val="bg1"/>
                </a:solidFill>
              </a:rPr>
              <a:t>M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MS/OS Upgrade “Freeze”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93429" y="1366501"/>
            <a:ext cx="37054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 smtClean="0">
                <a:solidFill>
                  <a:srgbClr val="000000"/>
                </a:solidFill>
              </a:rPr>
              <a:t> </a:t>
            </a:r>
            <a:endParaRPr lang="en-US" sz="600" b="1" i="1" kern="0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latin typeface="Wingdings" panose="05000000000000000000" pitchFamily="2" charset="2"/>
              </a:rPr>
              <a:t>ü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6021174" y="3067331"/>
            <a:ext cx="1435608" cy="40011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/>
              <a:t>December</a:t>
            </a:r>
            <a:endParaRPr lang="en-US" sz="900" dirty="0" smtClean="0"/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/>
              <a:t>Off-Cycle</a:t>
            </a:r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146686" y="1902106"/>
            <a:ext cx="14536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1/1</a:t>
            </a:r>
            <a:endParaRPr lang="en-US" sz="1200" kern="0" dirty="0"/>
          </a:p>
        </p:txBody>
      </p:sp>
      <p:sp>
        <p:nvSpPr>
          <p:cNvPr id="35" name="TextBox 34"/>
          <p:cNvSpPr txBox="1"/>
          <p:nvPr/>
        </p:nvSpPr>
        <p:spPr>
          <a:xfrm>
            <a:off x="8638633" y="1342647"/>
            <a:ext cx="3705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1" i="1" kern="0" dirty="0" smtClean="0">
                <a:solidFill>
                  <a:srgbClr val="000000"/>
                </a:solidFill>
              </a:rPr>
              <a:t> </a:t>
            </a:r>
            <a:r>
              <a:rPr lang="en-US" sz="900" b="1" i="1" kern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 smtClean="0">
                <a:solidFill>
                  <a:srgbClr val="000000"/>
                </a:solidFill>
              </a:rPr>
              <a:t>E</a:t>
            </a:r>
            <a:endParaRPr lang="en-US" sz="9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690887" y="1357972"/>
            <a:ext cx="370549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3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3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i="1" kern="0" noProof="0" dirty="0" smtClean="0">
                <a:solidFill>
                  <a:srgbClr val="000000"/>
                </a:solidFill>
              </a:rPr>
              <a:t> 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9" name="TextBox 12"/>
          <p:cNvSpPr txBox="1">
            <a:spLocks noChangeArrowheads="1"/>
          </p:cNvSpPr>
          <p:nvPr/>
        </p:nvSpPr>
        <p:spPr bwMode="auto">
          <a:xfrm>
            <a:off x="147302" y="2720906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1/19</a:t>
            </a:r>
            <a:endParaRPr lang="en-US" sz="1200" kern="0" dirty="0"/>
          </a:p>
        </p:txBody>
      </p:sp>
      <p:sp>
        <p:nvSpPr>
          <p:cNvPr id="41" name="TextBox 40"/>
          <p:cNvSpPr txBox="1"/>
          <p:nvPr/>
        </p:nvSpPr>
        <p:spPr>
          <a:xfrm>
            <a:off x="7192934" y="3454097"/>
            <a:ext cx="3705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290090" y="2229464"/>
            <a:ext cx="370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286994" y="3028336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 rot="16200000">
            <a:off x="2680588" y="2475144"/>
            <a:ext cx="1172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CMM Release 2a</a:t>
            </a:r>
            <a:endParaRPr lang="en-US" sz="1000" i="1" dirty="0"/>
          </a:p>
        </p:txBody>
      </p:sp>
      <p:sp>
        <p:nvSpPr>
          <p:cNvPr id="45" name="Left Brace 44"/>
          <p:cNvSpPr/>
          <p:nvPr/>
        </p:nvSpPr>
        <p:spPr>
          <a:xfrm>
            <a:off x="3337858" y="2235909"/>
            <a:ext cx="153463" cy="67861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12"/>
          <p:cNvSpPr txBox="1">
            <a:spLocks noChangeArrowheads="1"/>
          </p:cNvSpPr>
          <p:nvPr/>
        </p:nvSpPr>
        <p:spPr bwMode="auto">
          <a:xfrm>
            <a:off x="152400" y="3304401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1/30</a:t>
            </a:r>
            <a:endParaRPr lang="en-US" sz="1200" kern="0" dirty="0"/>
          </a:p>
        </p:txBody>
      </p:sp>
      <p:sp>
        <p:nvSpPr>
          <p:cNvPr id="49" name="TextBox 12"/>
          <p:cNvSpPr txBox="1">
            <a:spLocks noChangeArrowheads="1"/>
          </p:cNvSpPr>
          <p:nvPr/>
        </p:nvSpPr>
        <p:spPr bwMode="auto">
          <a:xfrm>
            <a:off x="3125537" y="4053815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8/1</a:t>
            </a:r>
            <a:endParaRPr lang="en-US" sz="1200" kern="0" dirty="0"/>
          </a:p>
        </p:txBody>
      </p:sp>
      <p:sp>
        <p:nvSpPr>
          <p:cNvPr id="50" name="TextBox 12"/>
          <p:cNvSpPr txBox="1">
            <a:spLocks noChangeArrowheads="1"/>
          </p:cNvSpPr>
          <p:nvPr/>
        </p:nvSpPr>
        <p:spPr bwMode="auto">
          <a:xfrm>
            <a:off x="6022848" y="1981200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November</a:t>
            </a:r>
            <a:endParaRPr lang="en-US" sz="1200" kern="0" dirty="0"/>
          </a:p>
        </p:txBody>
      </p:sp>
      <p:sp>
        <p:nvSpPr>
          <p:cNvPr id="56" name="TextBox 12"/>
          <p:cNvSpPr txBox="1">
            <a:spLocks noChangeArrowheads="1"/>
          </p:cNvSpPr>
          <p:nvPr/>
        </p:nvSpPr>
        <p:spPr bwMode="auto">
          <a:xfrm>
            <a:off x="4488291" y="3717679"/>
            <a:ext cx="1683909" cy="41549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RIOO – 9/3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0" kern="0" dirty="0" smtClean="0"/>
              <a:t>RARF Go-Live - View/Update</a:t>
            </a:r>
            <a:endParaRPr lang="en-US" sz="900" b="0" kern="0" dirty="0"/>
          </a:p>
        </p:txBody>
      </p:sp>
      <p:sp>
        <p:nvSpPr>
          <p:cNvPr id="58" name="TextBox 57"/>
          <p:cNvSpPr txBox="1"/>
          <p:nvPr/>
        </p:nvSpPr>
        <p:spPr>
          <a:xfrm>
            <a:off x="1293429" y="4206145"/>
            <a:ext cx="370549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latin typeface="Wingdings" panose="05000000000000000000" pitchFamily="2" charset="2"/>
              </a:rPr>
              <a:t>ü</a:t>
            </a:r>
            <a:endParaRPr lang="en-US" sz="1200" dirty="0" smtClean="0"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778095" y="1357405"/>
            <a:ext cx="37054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latin typeface="Wingdings" panose="05000000000000000000" pitchFamily="2" charset="2"/>
              </a:rPr>
              <a:t>ü</a:t>
            </a:r>
            <a:endParaRPr lang="en-US" sz="1200" dirty="0" smtClean="0"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dirty="0" smtClean="0"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700" b="1" i="1" kern="0" dirty="0">
              <a:solidFill>
                <a:srgbClr val="000000"/>
              </a:solidFill>
            </a:endParaRPr>
          </a:p>
        </p:txBody>
      </p:sp>
      <p:sp>
        <p:nvSpPr>
          <p:cNvPr id="61" name="TextBox 12"/>
          <p:cNvSpPr txBox="1">
            <a:spLocks noChangeArrowheads="1"/>
          </p:cNvSpPr>
          <p:nvPr/>
        </p:nvSpPr>
        <p:spPr bwMode="auto">
          <a:xfrm>
            <a:off x="1590676" y="3906683"/>
            <a:ext cx="151790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5</a:t>
            </a:r>
            <a:r>
              <a:rPr lang="en-US" sz="1200" dirty="0" smtClean="0"/>
              <a:t>/1</a:t>
            </a:r>
            <a:endParaRPr lang="en-US" sz="1200" kern="0" dirty="0"/>
          </a:p>
        </p:txBody>
      </p:sp>
      <p:sp>
        <p:nvSpPr>
          <p:cNvPr id="62" name="TextBox 61"/>
          <p:cNvSpPr txBox="1"/>
          <p:nvPr/>
        </p:nvSpPr>
        <p:spPr>
          <a:xfrm>
            <a:off x="2807981" y="4206145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3" name="TextBox 12"/>
          <p:cNvSpPr txBox="1">
            <a:spLocks noChangeArrowheads="1"/>
          </p:cNvSpPr>
          <p:nvPr/>
        </p:nvSpPr>
        <p:spPr bwMode="auto">
          <a:xfrm>
            <a:off x="3120074" y="3238212"/>
            <a:ext cx="145192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7/1</a:t>
            </a:r>
            <a:endParaRPr lang="en-US" sz="1200" kern="0" dirty="0"/>
          </a:p>
        </p:txBody>
      </p:sp>
      <p:sp>
        <p:nvSpPr>
          <p:cNvPr id="66" name="TextBox 65"/>
          <p:cNvSpPr txBox="1"/>
          <p:nvPr/>
        </p:nvSpPr>
        <p:spPr>
          <a:xfrm>
            <a:off x="4272610" y="1346426"/>
            <a:ext cx="37054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latin typeface="Wingdings" panose="05000000000000000000" pitchFamily="2" charset="2"/>
              </a:rPr>
              <a:t>ü</a:t>
            </a:r>
            <a:endParaRPr lang="en-US" sz="1200" dirty="0" smtClean="0"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dirty="0" smtClean="0"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700" b="1" i="1" kern="0" dirty="0">
              <a:solidFill>
                <a:srgbClr val="00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278454" y="2462630"/>
            <a:ext cx="37054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200" dirty="0" smtClean="0">
              <a:latin typeface="Wingdings" panose="05000000000000000000" pitchFamily="2" charset="2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224084" y="3566683"/>
            <a:ext cx="370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704481" y="1381119"/>
            <a:ext cx="370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200" dirty="0" smtClean="0">
              <a:latin typeface="Wingdings" panose="05000000000000000000" pitchFamily="2" charset="2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221480" y="4323695"/>
            <a:ext cx="370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670464" y="4124992"/>
            <a:ext cx="370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200" dirty="0" smtClean="0">
              <a:latin typeface="Wingdings" panose="05000000000000000000" pitchFamily="2" charset="2"/>
            </a:endParaRPr>
          </a:p>
        </p:txBody>
      </p:sp>
      <p:sp>
        <p:nvSpPr>
          <p:cNvPr id="46" name="TextBox 12"/>
          <p:cNvSpPr txBox="1">
            <a:spLocks noChangeArrowheads="1"/>
          </p:cNvSpPr>
          <p:nvPr/>
        </p:nvSpPr>
        <p:spPr bwMode="auto">
          <a:xfrm>
            <a:off x="4567272" y="2354516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10/1</a:t>
            </a:r>
            <a:endParaRPr lang="en-US" sz="1200" kern="0" dirty="0"/>
          </a:p>
        </p:txBody>
      </p:sp>
      <p:sp>
        <p:nvSpPr>
          <p:cNvPr id="59" name="TextBox 58"/>
          <p:cNvSpPr txBox="1"/>
          <p:nvPr/>
        </p:nvSpPr>
        <p:spPr>
          <a:xfrm>
            <a:off x="5698767" y="2624308"/>
            <a:ext cx="370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 </a:t>
            </a:r>
            <a:endParaRPr lang="en-US" sz="1200" dirty="0" smtClean="0">
              <a:latin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7630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2021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91321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0752050"/>
              </p:ext>
            </p:extLst>
          </p:nvPr>
        </p:nvGraphicFramePr>
        <p:xfrm>
          <a:off x="160280" y="798446"/>
          <a:ext cx="8839200" cy="4190999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447800"/>
                <a:gridCol w="1447800"/>
                <a:gridCol w="1447800"/>
                <a:gridCol w="1531880"/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2/6 – 2/8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4/3 – 4/5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5/29 – 5/31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8/7 – 8/9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10/15 – 10/17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12/11 – 12/14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NPRR974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NPRR978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(c)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FFR Advancement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 FFR)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NPRR863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ECRS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242489" y="5529940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R6</a:t>
            </a:r>
            <a:endParaRPr lang="en-US" sz="1400" b="1" dirty="0"/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6494178" y="5606014"/>
            <a:ext cx="2485392" cy="33855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NPRR978(c)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Final </a:t>
            </a:r>
            <a:r>
              <a:rPr lang="en-US" sz="800" b="0" kern="0" dirty="0"/>
              <a:t>report </a:t>
            </a:r>
            <a:r>
              <a:rPr lang="en-US" sz="800" b="0" kern="0" dirty="0" smtClean="0"/>
              <a:t>changes</a:t>
            </a:r>
            <a:endParaRPr lang="en-US" sz="800" b="0" kern="0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SCR781(b</a:t>
            </a:r>
            <a:r>
              <a:rPr lang="en-US" sz="800" b="0" kern="0" dirty="0" smtClean="0"/>
              <a:t>)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“Add” capability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436744"/>
              </p:ext>
            </p:extLst>
          </p:nvPr>
        </p:nvGraphicFramePr>
        <p:xfrm>
          <a:off x="176358" y="5047856"/>
          <a:ext cx="8803212" cy="464820"/>
        </p:xfrm>
        <a:graphic>
          <a:graphicData uri="http://schemas.openxmlformats.org/drawingml/2006/table">
            <a:tbl>
              <a:tblPr firstRow="1" bandRow="1"/>
              <a:tblGrid>
                <a:gridCol w="1002739"/>
                <a:gridCol w="1993803"/>
                <a:gridCol w="5806670"/>
              </a:tblGrid>
              <a:tr h="19662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TBD Items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2019 / 2020 / 2021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</a:tr>
              <a:tr h="203547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NPRR825(b), NPRR867, NPRR841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RRs: 826, 857, 879, 885, 918, 935(b), 936, 939, 941, 965, 1020, 1030, PGRR066, SCR799, SCR800, SCR805</a:t>
                      </a:r>
                      <a:endParaRPr lang="en-US" sz="8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271547" y="1356405"/>
            <a:ext cx="370549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1" i="1" kern="0" dirty="0" smtClean="0">
                <a:solidFill>
                  <a:srgbClr val="000000"/>
                </a:solidFill>
              </a:rPr>
              <a:t> 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61749" y="1355698"/>
            <a:ext cx="37054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98047" y="1355698"/>
            <a:ext cx="37054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 smtClean="0">
                <a:solidFill>
                  <a:srgbClr val="000000"/>
                </a:solidFill>
              </a:rPr>
              <a:t>E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37594" y="2703742"/>
            <a:ext cx="5139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On Hold</a:t>
            </a: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7467095" y="4122332"/>
            <a:ext cx="151662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2024 Go-Lives</a:t>
            </a:r>
            <a:endParaRPr lang="en-US" sz="1200" b="0" kern="0" dirty="0"/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5779911" y="3541910"/>
            <a:ext cx="1964247" cy="41549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RIOO – Q4 2021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0" kern="0" dirty="0" smtClean="0"/>
              <a:t>RARF Add Functionality Go-Live</a:t>
            </a:r>
            <a:endParaRPr lang="en-US" sz="900" b="0" kern="0" dirty="0"/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7467095" y="2771001"/>
            <a:ext cx="151247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TBD Go-Live</a:t>
            </a:r>
            <a:endParaRPr lang="en-US" sz="1200" b="0" kern="0" dirty="0"/>
          </a:p>
        </p:txBody>
      </p:sp>
      <p:sp>
        <p:nvSpPr>
          <p:cNvPr id="26" name="TextBox 25"/>
          <p:cNvSpPr txBox="1"/>
          <p:nvPr/>
        </p:nvSpPr>
        <p:spPr>
          <a:xfrm>
            <a:off x="7162800" y="3988713"/>
            <a:ext cx="37054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886799" y="2222772"/>
            <a:ext cx="363539" cy="1005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1"/>
          <p:cNvSpPr txBox="1">
            <a:spLocks noChangeArrowheads="1"/>
          </p:cNvSpPr>
          <p:nvPr/>
        </p:nvSpPr>
        <p:spPr bwMode="auto">
          <a:xfrm>
            <a:off x="1642096" y="2453989"/>
            <a:ext cx="1294626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Pending Board approval</a:t>
            </a:r>
          </a:p>
        </p:txBody>
      </p:sp>
      <p:cxnSp>
        <p:nvCxnSpPr>
          <p:cNvPr id="31" name="Straight Arrow Connector 30"/>
          <p:cNvCxnSpPr>
            <a:stCxn id="28" idx="0"/>
          </p:cNvCxnSpPr>
          <p:nvPr/>
        </p:nvCxnSpPr>
        <p:spPr>
          <a:xfrm flipV="1">
            <a:off x="2289409" y="2231405"/>
            <a:ext cx="88660" cy="222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1250338" y="2625584"/>
            <a:ext cx="2137594" cy="59973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13"/>
          <p:cNvSpPr txBox="1">
            <a:spLocks noChangeArrowheads="1"/>
          </p:cNvSpPr>
          <p:nvPr/>
        </p:nvSpPr>
        <p:spPr bwMode="auto">
          <a:xfrm>
            <a:off x="493936" y="4245329"/>
            <a:ext cx="3821030" cy="246221"/>
          </a:xfrm>
          <a:prstGeom prst="rect">
            <a:avLst/>
          </a:prstGeom>
          <a:solidFill>
            <a:srgbClr val="A1D8F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0" dirty="0" smtClean="0">
                <a:solidFill>
                  <a:srgbClr val="000000"/>
                </a:solidFill>
              </a:rPr>
              <a:t>2021 Release Dates are still being finalized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10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934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ESR and DGR Pre-Passport Projects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50" y="802803"/>
            <a:ext cx="8949560" cy="5485025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On 10/16/2020, ERCOT initiated two projects to deliver several Revision Requests relating to ESR and DGR</a:t>
            </a:r>
            <a:endParaRPr lang="en-US" sz="18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 smtClean="0"/>
              <a:t>PR353-01  BES Combo Model Implementation Strategy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NPRR963 	– </a:t>
            </a:r>
            <a:r>
              <a:rPr lang="en-US" sz="1200" dirty="0"/>
              <a:t>Base Point Deviation Settlement </a:t>
            </a:r>
            <a:r>
              <a:rPr lang="en-US" sz="1200" dirty="0" smtClean="0"/>
              <a:t>&amp; Deployment Performance </a:t>
            </a:r>
            <a:r>
              <a:rPr lang="en-US" sz="1200" dirty="0"/>
              <a:t>Metrics for </a:t>
            </a:r>
            <a:r>
              <a:rPr lang="en-US" sz="1200" dirty="0" smtClean="0"/>
              <a:t>ESRs </a:t>
            </a:r>
            <a:r>
              <a:rPr lang="en-US" sz="1200" dirty="0"/>
              <a:t>(Combo Model)</a:t>
            </a:r>
            <a:endParaRPr lang="en-US" sz="12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NPRR987	– </a:t>
            </a:r>
            <a:r>
              <a:rPr lang="en-US" sz="1100" dirty="0"/>
              <a:t>BESTF-3 </a:t>
            </a:r>
            <a:r>
              <a:rPr lang="en-US" sz="1100" dirty="0" smtClean="0"/>
              <a:t>ESR </a:t>
            </a:r>
            <a:r>
              <a:rPr lang="en-US" sz="1100" dirty="0"/>
              <a:t>Contribution to Physical Responsive Capability and </a:t>
            </a:r>
            <a:r>
              <a:rPr lang="en-US" sz="1100" dirty="0" smtClean="0"/>
              <a:t>RT </a:t>
            </a:r>
            <a:r>
              <a:rPr lang="en-US" sz="1100" dirty="0"/>
              <a:t>On-Line Reserve Capacity </a:t>
            </a:r>
            <a:r>
              <a:rPr lang="en-US" sz="1100" dirty="0" err="1" smtClean="0"/>
              <a:t>Calcs</a:t>
            </a:r>
            <a:endParaRPr lang="en-US" sz="13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NPRR989</a:t>
            </a:r>
            <a:r>
              <a:rPr lang="en-US" sz="1200" dirty="0" smtClean="0"/>
              <a:t>	– </a:t>
            </a:r>
            <a:r>
              <a:rPr lang="en-US" sz="1200" dirty="0"/>
              <a:t>BESTF-1 </a:t>
            </a:r>
            <a:r>
              <a:rPr lang="en-US" sz="1200" dirty="0" smtClean="0"/>
              <a:t>ESR </a:t>
            </a:r>
            <a:r>
              <a:rPr lang="en-US" sz="1200" dirty="0"/>
              <a:t>Technical Requirements</a:t>
            </a:r>
            <a:endParaRPr lang="en-US" sz="12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NPRR1002</a:t>
            </a:r>
            <a:r>
              <a:rPr lang="en-US" sz="1200" dirty="0" smtClean="0"/>
              <a:t>	– </a:t>
            </a:r>
            <a:r>
              <a:rPr lang="en-US" sz="1200" dirty="0"/>
              <a:t>BESTF-5 </a:t>
            </a:r>
            <a:r>
              <a:rPr lang="en-US" sz="1200" dirty="0" smtClean="0"/>
              <a:t>ESR </a:t>
            </a:r>
            <a:r>
              <a:rPr lang="en-US" sz="1200" dirty="0"/>
              <a:t>Single Model Registration and Charging Restrictions in Emergency Conditions</a:t>
            </a:r>
            <a:endParaRPr lang="en-US" sz="12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/>
              <a:t>NPRR1026</a:t>
            </a:r>
            <a:r>
              <a:rPr lang="en-US" sz="1200" dirty="0" smtClean="0"/>
              <a:t>	– BESTF-7 </a:t>
            </a:r>
            <a:r>
              <a:rPr lang="en-US" sz="1200" dirty="0"/>
              <a:t>Self-Limiting Facilities and Self-Limiting </a:t>
            </a:r>
            <a:r>
              <a:rPr lang="en-US" sz="1200" dirty="0" smtClean="0"/>
              <a:t>Resources *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>
                <a:solidFill>
                  <a:srgbClr val="FF0000"/>
                </a:solidFill>
              </a:rPr>
              <a:t>NPRR1038</a:t>
            </a:r>
            <a:r>
              <a:rPr lang="en-US" sz="1200" dirty="0" smtClean="0">
                <a:solidFill>
                  <a:srgbClr val="FF0000"/>
                </a:solidFill>
              </a:rPr>
              <a:t>	– </a:t>
            </a:r>
            <a:r>
              <a:rPr lang="en-US" sz="1200" dirty="0">
                <a:solidFill>
                  <a:srgbClr val="FF0000"/>
                </a:solidFill>
              </a:rPr>
              <a:t>BESTF-8 Limited Exemption from Reactive Power Requirements for Certain </a:t>
            </a:r>
            <a:r>
              <a:rPr lang="en-US" sz="1200" dirty="0" smtClean="0">
                <a:solidFill>
                  <a:srgbClr val="FF0000"/>
                </a:solidFill>
              </a:rPr>
              <a:t>ESRs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/>
              <a:t>NOGRR204</a:t>
            </a:r>
            <a:r>
              <a:rPr lang="en-US" sz="1200" dirty="0" smtClean="0"/>
              <a:t>	– </a:t>
            </a:r>
            <a:r>
              <a:rPr lang="en-US" sz="1200" dirty="0"/>
              <a:t>Related to NPRR989, </a:t>
            </a:r>
            <a:r>
              <a:rPr lang="en-US" sz="1200" dirty="0" smtClean="0"/>
              <a:t>BESTF-1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/>
              <a:t>NOGRR208</a:t>
            </a:r>
            <a:r>
              <a:rPr lang="en-US" sz="1200" dirty="0" smtClean="0"/>
              <a:t>	– </a:t>
            </a:r>
            <a:r>
              <a:rPr lang="en-US" sz="1200" dirty="0"/>
              <a:t>Related to NPRR1002, </a:t>
            </a:r>
            <a:r>
              <a:rPr lang="en-US" sz="1200" dirty="0" smtClean="0"/>
              <a:t>BESTF-5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/>
              <a:t>OBDRR017</a:t>
            </a:r>
            <a:r>
              <a:rPr lang="en-US" sz="1200" dirty="0" smtClean="0"/>
              <a:t>	– </a:t>
            </a:r>
            <a:r>
              <a:rPr lang="en-US" sz="1200" dirty="0"/>
              <a:t>Related to NPRR987, </a:t>
            </a:r>
            <a:r>
              <a:rPr lang="en-US" sz="1200" dirty="0" smtClean="0"/>
              <a:t>BESTF-3</a:t>
            </a:r>
            <a:endParaRPr lang="en-US" sz="1200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>
                <a:solidFill>
                  <a:srgbClr val="FF0000"/>
                </a:solidFill>
              </a:rPr>
              <a:t>PGRR081</a:t>
            </a:r>
            <a:r>
              <a:rPr lang="en-US" sz="1200" dirty="0">
                <a:solidFill>
                  <a:srgbClr val="FF0000"/>
                </a:solidFill>
              </a:rPr>
              <a:t>	</a:t>
            </a:r>
            <a:r>
              <a:rPr lang="en-US" sz="1200" dirty="0" smtClean="0">
                <a:solidFill>
                  <a:srgbClr val="FF0000"/>
                </a:solidFill>
              </a:rPr>
              <a:t>– </a:t>
            </a:r>
            <a:r>
              <a:rPr lang="en-US" sz="1200" dirty="0">
                <a:solidFill>
                  <a:srgbClr val="FF0000"/>
                </a:solidFill>
              </a:rPr>
              <a:t>Related </a:t>
            </a:r>
            <a:r>
              <a:rPr lang="en-US" sz="1200" dirty="0" smtClean="0">
                <a:solidFill>
                  <a:srgbClr val="FF0000"/>
                </a:solidFill>
              </a:rPr>
              <a:t>to NPRR1026, BESTF-7 *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/>
              <a:t>RRGRR023</a:t>
            </a:r>
            <a:r>
              <a:rPr lang="en-US" sz="1200" dirty="0" smtClean="0"/>
              <a:t>	– Related </a:t>
            </a:r>
            <a:r>
              <a:rPr lang="en-US" sz="1200" dirty="0"/>
              <a:t>to NPRR1002, </a:t>
            </a:r>
            <a:r>
              <a:rPr lang="en-US" sz="1200" dirty="0" smtClean="0"/>
              <a:t>BESTF-5 *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4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 smtClean="0"/>
              <a:t>PR354-01  DGR/DESR </a:t>
            </a:r>
            <a:r>
              <a:rPr lang="en-US" sz="1600" dirty="0"/>
              <a:t>Implementation </a:t>
            </a:r>
            <a:r>
              <a:rPr lang="en-US" sz="1600" dirty="0" smtClean="0"/>
              <a:t>Strategy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NPRR917	– </a:t>
            </a:r>
            <a:r>
              <a:rPr lang="en-US" sz="1200" dirty="0" smtClean="0"/>
              <a:t>Nodal </a:t>
            </a:r>
            <a:r>
              <a:rPr lang="en-US" sz="1200" dirty="0"/>
              <a:t>Pricing for </a:t>
            </a:r>
            <a:r>
              <a:rPr lang="en-US" sz="1200" dirty="0" smtClean="0"/>
              <a:t>SODGs and SOTGs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NPRR1016	– </a:t>
            </a:r>
            <a:r>
              <a:rPr lang="en-US" sz="1200" dirty="0"/>
              <a:t>Clarify Requirements for </a:t>
            </a:r>
            <a:r>
              <a:rPr lang="en-US" sz="1200" dirty="0" smtClean="0"/>
              <a:t>DGRs </a:t>
            </a:r>
            <a:r>
              <a:rPr lang="en-US" sz="1200" dirty="0"/>
              <a:t>and Distribution Energy Storage Resources (DESRs)</a:t>
            </a:r>
            <a:endParaRPr lang="en-US" sz="12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PGRR082	– </a:t>
            </a:r>
            <a:r>
              <a:rPr lang="en-US" sz="1200" dirty="0"/>
              <a:t>Revise Section 5 and Establish Small Generation Interconnection </a:t>
            </a:r>
            <a:r>
              <a:rPr lang="en-US" sz="1200" dirty="0" smtClean="0"/>
              <a:t>Process *</a:t>
            </a:r>
            <a:endParaRPr lang="en-US" sz="13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RRGRR026	– </a:t>
            </a:r>
            <a:r>
              <a:rPr lang="en-US" sz="1200" dirty="0"/>
              <a:t>Related to NPRR1016, Clarify Requirements for </a:t>
            </a:r>
            <a:r>
              <a:rPr lang="en-US" sz="1200" dirty="0" smtClean="0"/>
              <a:t>DGRs and DESRs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400" dirty="0" smtClean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600" dirty="0" smtClean="0"/>
              <a:t>Since these projects are merging multiple RRs, it will take a few months before we can set target go-live dates for these two projects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1200" dirty="0"/>
          </a:p>
          <a:p>
            <a:pPr>
              <a:tabLst>
                <a:tab pos="2176463" algn="l"/>
                <a:tab pos="7199313" algn="l"/>
              </a:tabLst>
            </a:pPr>
            <a:endParaRPr lang="en-US" sz="1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6172200" y="155053"/>
            <a:ext cx="2819400" cy="6093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 smtClean="0"/>
              <a:t>BES: Battery Energy Storage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 smtClean="0"/>
              <a:t>DGR: Distributed Generation Resource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 smtClean="0"/>
              <a:t>ESR: Energy Storage Resource</a:t>
            </a:r>
            <a:endParaRPr lang="en-US" sz="1200" b="0" dirty="0"/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590800" y="6322363"/>
            <a:ext cx="4572000" cy="2400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 smtClean="0"/>
              <a:t>* Expected to be added to scope upon Board approval</a:t>
            </a:r>
            <a:endParaRPr 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327010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4114800" cy="518318"/>
          </a:xfrm>
        </p:spPr>
        <p:txBody>
          <a:bodyPr/>
          <a:lstStyle/>
          <a:p>
            <a:r>
              <a:rPr lang="en-US" sz="2400" dirty="0" smtClean="0"/>
              <a:t>2020 Project Spending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5952" y="6533145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2327176" y="6043404"/>
            <a:ext cx="5867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dirty="0" smtClean="0">
                <a:solidFill>
                  <a:prstClr val="black"/>
                </a:solidFill>
              </a:rPr>
              <a:t>2020 PPL Budget  =  $29.0M</a:t>
            </a:r>
            <a:endParaRPr lang="en-US" sz="800" b="0" dirty="0">
              <a:solidFill>
                <a:prstClr val="black"/>
              </a:solidFill>
            </a:endParaRPr>
          </a:p>
        </p:txBody>
      </p:sp>
      <p:sp>
        <p:nvSpPr>
          <p:cNvPr id="6" name="TextBox 22"/>
          <p:cNvSpPr txBox="1">
            <a:spLocks noChangeArrowheads="1"/>
          </p:cNvSpPr>
          <p:nvPr/>
        </p:nvSpPr>
        <p:spPr bwMode="auto">
          <a:xfrm>
            <a:off x="2327176" y="6316252"/>
            <a:ext cx="5867400" cy="2462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dirty="0" smtClean="0">
                <a:solidFill>
                  <a:srgbClr val="FF0000"/>
                </a:solidFill>
              </a:rPr>
              <a:t>“Potential Demand” represents internal ERCOT projects that have not been fully approved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10" y="800908"/>
            <a:ext cx="8993152" cy="509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38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sz="2200" dirty="0" smtClean="0"/>
              <a:t>Priority / Rank Options for Revision Requests with Impacts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567604"/>
              </p:ext>
            </p:extLst>
          </p:nvPr>
        </p:nvGraphicFramePr>
        <p:xfrm>
          <a:off x="141139" y="870576"/>
          <a:ext cx="8850460" cy="5472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0461"/>
                <a:gridCol w="2971800"/>
                <a:gridCol w="762000"/>
                <a:gridCol w="685800"/>
                <a:gridCol w="3200399"/>
              </a:tblGrid>
              <a:tr h="5010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Revision Request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 anchor="ctr"/>
                </a:tc>
              </a:tr>
              <a:tr h="9734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NPRR1026</a:t>
                      </a:r>
                      <a:endParaRPr 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BESTF-7 Self-Limiting Facilities</a:t>
                      </a:r>
                      <a:endParaRPr lang="en-US" sz="6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3010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$200k-$250k, 7-10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 Areas: RIOO, EMS, OTS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Plan to 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add to PR353-01 </a:t>
                      </a:r>
                      <a:r>
                        <a:rPr lang="en-US" sz="1050" dirty="0" smtClean="0"/>
                        <a:t>BES Combo Model Implementation Strategy project  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(see slide 6)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17507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NPRR1007</a:t>
                      </a:r>
                    </a:p>
                    <a:p>
                      <a:pPr algn="ctr"/>
                      <a:r>
                        <a:rPr lang="en-US" sz="1600" dirty="0" smtClean="0"/>
                        <a:t>NPRR1008</a:t>
                      </a:r>
                    </a:p>
                    <a:p>
                      <a:pPr algn="ctr"/>
                      <a:r>
                        <a:rPr lang="en-US" sz="1600" dirty="0" smtClean="0"/>
                        <a:t>NPRR1009</a:t>
                      </a:r>
                    </a:p>
                    <a:p>
                      <a:pPr algn="ctr"/>
                      <a:r>
                        <a:rPr lang="en-US" sz="1600" dirty="0" smtClean="0"/>
                        <a:t>NPRR1010</a:t>
                      </a:r>
                    </a:p>
                    <a:p>
                      <a:pPr algn="ctr"/>
                      <a:r>
                        <a:rPr lang="en-US" sz="1600" dirty="0" smtClean="0"/>
                        <a:t>NPRR1011</a:t>
                      </a:r>
                    </a:p>
                    <a:p>
                      <a:pPr algn="ctr"/>
                      <a:r>
                        <a:rPr lang="en-US" sz="1600" dirty="0" smtClean="0"/>
                        <a:t>NPRR1012</a:t>
                      </a:r>
                    </a:p>
                    <a:p>
                      <a:pPr algn="ctr"/>
                      <a:r>
                        <a:rPr lang="en-US" sz="1600" dirty="0" smtClean="0"/>
                        <a:t>NPRR1013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RTC–NP 3: </a:t>
                      </a:r>
                      <a:r>
                        <a:rPr lang="en-US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Mgmt</a:t>
                      </a:r>
                      <a:r>
                        <a:rPr lang="en-US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Activities</a:t>
                      </a:r>
                      <a:r>
                        <a:rPr lang="en-US" sz="11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System</a:t>
                      </a:r>
                    </a:p>
                    <a:p>
                      <a:pPr algn="l"/>
                      <a:endParaRPr lang="en-US" sz="5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RTC–NP 4: Day-Ahead Operations</a:t>
                      </a:r>
                    </a:p>
                    <a:p>
                      <a:pPr algn="l"/>
                      <a:endParaRPr lang="en-US" sz="5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RTC–NP 5: Trans. Security Analysis &amp; RUC</a:t>
                      </a:r>
                    </a:p>
                    <a:p>
                      <a:pPr algn="l"/>
                      <a:endParaRPr lang="en-US" sz="5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RTC–NP 6: Adj. Period and Real-Time Ops</a:t>
                      </a:r>
                    </a:p>
                    <a:p>
                      <a:pPr algn="l"/>
                      <a:endParaRPr lang="en-US" sz="5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RTC–NP 8: Performance Monitoring</a:t>
                      </a:r>
                    </a:p>
                    <a:p>
                      <a:pPr algn="l"/>
                      <a:endParaRPr lang="en-US" sz="5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RTC–NP 9: Settlement and Billing</a:t>
                      </a:r>
                    </a:p>
                    <a:p>
                      <a:pPr algn="l"/>
                      <a:endParaRPr lang="en-US" sz="5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RTC–NP 1, 2, 16, and 25</a:t>
                      </a:r>
                      <a:endParaRPr lang="en-US" sz="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235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REGULATORY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$50M-$55M,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3.5-4.5 years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 Areas: MMS, EMS, S&amp;B, NMMS, CMM, OTS, Registration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Plan to add to Passport project</a:t>
                      </a:r>
                    </a:p>
                  </a:txBody>
                  <a:tcPr anchor="ctr"/>
                </a:tc>
              </a:tr>
              <a:tr h="6947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NPRR1014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BESTF-4 Energy Storage Resource Single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3015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$3.5M-$4.5M, 2-3 years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Impact Areas: EMS, MMS, S&amp;B, OS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 to add to Passport project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NPRR1029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BESTF-6 DC-Coupled Resources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3015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$800k-$1.2M, 6-8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Impact Areas: EMS, OS, S&amp;B, MMS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 to add to Passport project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PGRR082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Revise Section 5 and Establish Small Generation Interconnection Process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3070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$700k-$900k, 18-24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Impact Areas: RIOO, NMMS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Plan to 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add to PR354-01 </a:t>
                      </a:r>
                      <a:r>
                        <a:rPr lang="en-US" sz="1050" dirty="0" smtClean="0"/>
                        <a:t>DGR/DESR Implementation Strategy project  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(see slide 6)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196285"/>
              </p:ext>
            </p:extLst>
          </p:nvPr>
        </p:nvGraphicFramePr>
        <p:xfrm>
          <a:off x="4235824" y="685800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/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Options for…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718738" y="6299528"/>
            <a:ext cx="3034172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2021 </a:t>
            </a:r>
            <a:r>
              <a:rPr lang="en-US" sz="900" b="0" kern="0" dirty="0">
                <a:solidFill>
                  <a:srgbClr val="000000"/>
                </a:solidFill>
              </a:rPr>
              <a:t>Rank in Business Strategy 	= </a:t>
            </a:r>
            <a:r>
              <a:rPr lang="en-US" sz="900" b="0" kern="0" dirty="0" smtClean="0">
                <a:solidFill>
                  <a:srgbClr val="000000"/>
                </a:solidFill>
              </a:rPr>
              <a:t>3280</a:t>
            </a:r>
            <a:endParaRPr lang="en-US" sz="900" b="0" kern="0" dirty="0">
              <a:solidFill>
                <a:srgbClr val="000000"/>
              </a:solidFill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Rank </a:t>
            </a:r>
            <a:r>
              <a:rPr lang="en-US" sz="900" b="0" kern="0" dirty="0">
                <a:solidFill>
                  <a:srgbClr val="000000"/>
                </a:solidFill>
              </a:rPr>
              <a:t>in </a:t>
            </a:r>
            <a:r>
              <a:rPr lang="en-US" sz="900" b="0" kern="0" dirty="0" smtClean="0">
                <a:solidFill>
                  <a:srgbClr val="000000"/>
                </a:solidFill>
              </a:rPr>
              <a:t>Regulatory	=   320</a:t>
            </a:r>
          </a:p>
        </p:txBody>
      </p:sp>
      <p:sp>
        <p:nvSpPr>
          <p:cNvPr id="7" name="TextBox 23"/>
          <p:cNvSpPr txBox="1">
            <a:spLocks noChangeArrowheads="1"/>
          </p:cNvSpPr>
          <p:nvPr/>
        </p:nvSpPr>
        <p:spPr bwMode="auto">
          <a:xfrm>
            <a:off x="4548288" y="5588981"/>
            <a:ext cx="113480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i="1" kern="0" dirty="0" smtClean="0">
                <a:solidFill>
                  <a:srgbClr val="000000"/>
                </a:solidFill>
              </a:rPr>
              <a:t>Discussed at ROS</a:t>
            </a:r>
            <a:endParaRPr lang="en-US" sz="900" b="0" i="1" kern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dcmitype/"/>
    <ds:schemaRef ds:uri="c34af464-7aa1-4edd-9be4-83dffc1cb926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214376</TotalTime>
  <Words>987</Words>
  <Application>Microsoft Office PowerPoint</Application>
  <PresentationFormat>On-screen Show (4:3)</PresentationFormat>
  <Paragraphs>521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Implementations</vt:lpstr>
      <vt:lpstr>2020 Release Targets – Board Approved NPRRs / SCRs / xGRRs </vt:lpstr>
      <vt:lpstr>2021 Release Targets – Board Approved NPRRs / SCRs / xGRRs </vt:lpstr>
      <vt:lpstr>ESR and DGR Pre-Passport Projects</vt:lpstr>
      <vt:lpstr>2020 Project Spending</vt:lpstr>
      <vt:lpstr>Priority / Rank Options for Revision Requests with Impacts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2323</cp:revision>
  <cp:lastPrinted>2020-02-05T17:47:59Z</cp:lastPrinted>
  <dcterms:created xsi:type="dcterms:W3CDTF">2016-01-21T15:20:31Z</dcterms:created>
  <dcterms:modified xsi:type="dcterms:W3CDTF">2020-11-09T20:26:18Z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