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44" r:id="rId10"/>
    <p:sldId id="345" r:id="rId11"/>
    <p:sldId id="346" r:id="rId12"/>
    <p:sldId id="342" r:id="rId13"/>
    <p:sldId id="29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23" d="100"/>
          <a:sy n="123" d="100"/>
        </p:scale>
        <p:origin x="120" y="49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November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November 11,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ESR and DGR Pre-Passport Projects</a:t>
            </a:r>
          </a:p>
          <a:p>
            <a:pPr lvl="1"/>
            <a:r>
              <a:rPr lang="en-US" sz="1800" dirty="0" smtClean="0"/>
              <a:t>2020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Priority/Rank </a:t>
            </a:r>
            <a:r>
              <a:rPr lang="en-US" sz="1800" dirty="0"/>
              <a:t>Options for Revision Requests with </a:t>
            </a:r>
            <a:r>
              <a:rPr lang="en-US" sz="1800" dirty="0" smtClean="0"/>
              <a:t>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90600"/>
            <a:ext cx="8949560" cy="4980216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</a:t>
            </a:r>
            <a:r>
              <a:rPr lang="en-US" sz="1800" dirty="0"/>
              <a:t>November Release – Off-Cycle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/>
              <a:t>SCR804 – ERCOT </a:t>
            </a:r>
            <a:r>
              <a:rPr lang="en-US" sz="1400" dirty="0" err="1"/>
              <a:t>GridGeo</a:t>
            </a:r>
            <a:r>
              <a:rPr lang="en-US" sz="1400" dirty="0"/>
              <a:t> Access for Transmission </a:t>
            </a:r>
            <a:r>
              <a:rPr lang="en-US" sz="1400" dirty="0" smtClean="0"/>
              <a:t>Operators – 11/12/2020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/>
              <a:t>RIOO – RARF Replacement – View/Update – Follow-Up </a:t>
            </a:r>
            <a:r>
              <a:rPr lang="en-US" sz="1400" dirty="0" smtClean="0"/>
              <a:t>Release – 11/12/2020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Enterprise Content Management System (ECMS) Phase 2 – 11/16/2020</a:t>
            </a: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December </a:t>
            </a:r>
            <a:r>
              <a:rPr lang="en-US" sz="1800" dirty="0"/>
              <a:t>Release – Off-Cycle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MMS/OS Tech Refresh – </a:t>
            </a:r>
            <a:r>
              <a:rPr lang="en-US" sz="1400" dirty="0" smtClean="0">
                <a:solidFill>
                  <a:srgbClr val="FF0000"/>
                </a:solidFill>
              </a:rPr>
              <a:t>12/16/2020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December </a:t>
            </a:r>
            <a:r>
              <a:rPr lang="en-US" sz="1800" dirty="0"/>
              <a:t>Release – </a:t>
            </a:r>
            <a:r>
              <a:rPr lang="en-US" sz="1800" dirty="0" smtClean="0"/>
              <a:t>R6 </a:t>
            </a:r>
            <a:r>
              <a:rPr lang="en-US" sz="1800" dirty="0"/>
              <a:t>– </a:t>
            </a:r>
            <a:r>
              <a:rPr lang="en-US" sz="1800" dirty="0" smtClean="0"/>
              <a:t>12/8/2020 </a:t>
            </a:r>
            <a:r>
              <a:rPr lang="en-US" sz="1800" dirty="0"/>
              <a:t>– </a:t>
            </a:r>
            <a:r>
              <a:rPr lang="en-US" sz="1800" dirty="0" smtClean="0"/>
              <a:t>12/10/2020</a:t>
            </a:r>
            <a:r>
              <a:rPr lang="en-US" sz="18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SCR806 </a:t>
            </a:r>
            <a:r>
              <a:rPr lang="en-US" sz="1400" dirty="0"/>
              <a:t>– Adding QSE and DME Information to Disclosure </a:t>
            </a:r>
            <a:r>
              <a:rPr lang="en-US" sz="1400" dirty="0" smtClean="0"/>
              <a:t>Reports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2021 February Release </a:t>
            </a:r>
            <a:r>
              <a:rPr lang="en-US" sz="1800" dirty="0"/>
              <a:t>– </a:t>
            </a:r>
            <a:r>
              <a:rPr lang="en-US" sz="1800" dirty="0" smtClean="0"/>
              <a:t>R1 </a:t>
            </a:r>
            <a:r>
              <a:rPr lang="en-US" sz="1800" dirty="0"/>
              <a:t>– </a:t>
            </a:r>
            <a:r>
              <a:rPr lang="en-US" sz="1800" dirty="0" smtClean="0"/>
              <a:t>2/6/2020 </a:t>
            </a:r>
            <a:r>
              <a:rPr lang="en-US" sz="1800" dirty="0"/>
              <a:t>– </a:t>
            </a:r>
            <a:r>
              <a:rPr lang="en-US" sz="1800" dirty="0" smtClean="0"/>
              <a:t>2/8/2020</a:t>
            </a:r>
            <a:r>
              <a:rPr lang="en-US" sz="18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NPRR902 </a:t>
            </a:r>
            <a:r>
              <a:rPr lang="en-US" sz="1400" dirty="0"/>
              <a:t>– ERCOT Critical Energy Infrastructure Information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NPRR974 </a:t>
            </a:r>
            <a:r>
              <a:rPr lang="en-US" sz="1400" dirty="0"/>
              <a:t>– Capacity Insufficiency Operating Condition Notice (OCN) Transparency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NPRR978 </a:t>
            </a:r>
            <a:r>
              <a:rPr lang="en-US" sz="1400" dirty="0"/>
              <a:t>– Alignment with Amendments to PUCT Substantive Rule 25.505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34938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80658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3493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641960"/>
              </p:ext>
            </p:extLst>
          </p:nvPr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FFR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NPRR977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 R2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33400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64760" y="1356091"/>
            <a:ext cx="32013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noProof="0" dirty="0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277254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NPRR930(a) – O&amp;M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NPRR935(a) – Sections 4.2.2 (1) (6), 4.2.5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NPRR935(b) – Sections 2.1, 2.2,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NPRR978(a) – Initial report </a:t>
            </a:r>
            <a:r>
              <a:rPr lang="en-US" sz="800" b="0" kern="0" dirty="0" smtClean="0"/>
              <a:t>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NPRR978(b) </a:t>
            </a:r>
            <a:r>
              <a:rPr lang="en-US" sz="800" b="0" kern="0" dirty="0">
                <a:solidFill>
                  <a:srgbClr val="FF0000"/>
                </a:solidFill>
              </a:rPr>
              <a:t>– </a:t>
            </a:r>
            <a:r>
              <a:rPr lang="en-US" sz="800" b="0" kern="0" dirty="0" smtClean="0">
                <a:solidFill>
                  <a:srgbClr val="FF0000"/>
                </a:solidFill>
              </a:rPr>
              <a:t>Additional report changes</a:t>
            </a:r>
            <a:endParaRPr lang="en-US" sz="800" b="0" kern="0" dirty="0" smtClean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97042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8" y="4800446"/>
            <a:ext cx="4422805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067331"/>
            <a:ext cx="1435608" cy="40011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/>
              <a:t>December</a:t>
            </a:r>
            <a:endParaRPr lang="en-US" sz="90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42647"/>
            <a:ext cx="370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9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 smtClean="0">
                <a:solidFill>
                  <a:srgbClr val="000000"/>
                </a:solidFill>
              </a:rPr>
              <a:t>E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92934" y="3454097"/>
            <a:ext cx="3705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475144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2a</a:t>
            </a:r>
            <a:endParaRPr lang="en-US" sz="1000" i="1" dirty="0"/>
          </a:p>
        </p:txBody>
      </p:sp>
      <p:sp>
        <p:nvSpPr>
          <p:cNvPr id="45" name="Left Brace 44"/>
          <p:cNvSpPr/>
          <p:nvPr/>
        </p:nvSpPr>
        <p:spPr>
          <a:xfrm>
            <a:off x="3337858" y="2235909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5537" y="405381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1981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  <a:endParaRPr lang="en-US" sz="1200" kern="0" dirty="0"/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488291" y="3717679"/>
            <a:ext cx="1683909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9/3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Go-Live - View/Update</a:t>
            </a:r>
            <a:endParaRPr lang="en-US" sz="900" b="0" kern="0" dirty="0"/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1590676" y="3906683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2807981" y="42061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/>
          <p:cNvSpPr txBox="1">
            <a:spLocks noChangeArrowheads="1"/>
          </p:cNvSpPr>
          <p:nvPr/>
        </p:nvSpPr>
        <p:spPr bwMode="auto">
          <a:xfrm>
            <a:off x="3120074" y="3238212"/>
            <a:ext cx="14519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7/1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4272610" y="134642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78454" y="2462630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24084" y="3566683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04481" y="1381119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21480" y="4323695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70464" y="4124992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67272" y="235451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lang="en-US" sz="1200" kern="0" dirty="0"/>
          </a:p>
        </p:txBody>
      </p:sp>
      <p:sp>
        <p:nvSpPr>
          <p:cNvPr id="59" name="TextBox 58"/>
          <p:cNvSpPr txBox="1"/>
          <p:nvPr/>
        </p:nvSpPr>
        <p:spPr>
          <a:xfrm>
            <a:off x="5698767" y="2624308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752050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2/6 – 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4/3 – 4/5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 – 5/31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8/7 – 8/9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 – 12/14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NPRR978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(c)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94178" y="5606014"/>
            <a:ext cx="248539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Final </a:t>
            </a:r>
            <a:r>
              <a:rPr lang="en-US" sz="800" b="0" kern="0" dirty="0"/>
              <a:t>report </a:t>
            </a:r>
            <a:r>
              <a:rPr lang="en-US" sz="800" b="0" kern="0" dirty="0" smtClean="0"/>
              <a:t>changes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</a:t>
            </a:r>
            <a:r>
              <a:rPr lang="en-US" sz="800" b="0" kern="0" dirty="0" smtClean="0"/>
              <a:t>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436744"/>
              </p:ext>
            </p:extLst>
          </p:nvPr>
        </p:nvGraphicFramePr>
        <p:xfrm>
          <a:off x="176358" y="5047856"/>
          <a:ext cx="8803212" cy="464820"/>
        </p:xfrm>
        <a:graphic>
          <a:graphicData uri="http://schemas.openxmlformats.org/drawingml/2006/table">
            <a:tbl>
              <a:tblPr firstRow="1" bandRow="1"/>
              <a:tblGrid>
                <a:gridCol w="1002739"/>
                <a:gridCol w="1993803"/>
                <a:gridCol w="5806670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 / 2020 / 2021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RRs: 826, 857, 879, 885, 918, 935(b), 936, 939, 941, 965, 1020, 1030, PGRR066, SCR799, SCR800, SCR805</a:t>
                      </a:r>
                      <a:endParaRPr lang="en-US" sz="8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271547" y="1356405"/>
            <a:ext cx="37054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1749" y="1355698"/>
            <a:ext cx="3705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98047" y="1355698"/>
            <a:ext cx="37054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37594" y="2703742"/>
            <a:ext cx="5139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Hold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467095" y="4122332"/>
            <a:ext cx="15166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2024 Go-Lives</a:t>
            </a:r>
            <a:endParaRPr lang="en-US" sz="1200" b="0" kern="0" dirty="0"/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779911" y="3541910"/>
            <a:ext cx="1964247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7467095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</a:t>
            </a:r>
            <a:endParaRPr lang="en-US" sz="1200" b="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7162800" y="3988713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886799" y="2222772"/>
            <a:ext cx="363539" cy="1005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1642096" y="2453989"/>
            <a:ext cx="1294626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Pending Board approval</a:t>
            </a:r>
          </a:p>
        </p:txBody>
      </p:sp>
      <p:cxnSp>
        <p:nvCxnSpPr>
          <p:cNvPr id="31" name="Straight Arrow Connector 30"/>
          <p:cNvCxnSpPr>
            <a:stCxn id="28" idx="0"/>
          </p:cNvCxnSpPr>
          <p:nvPr/>
        </p:nvCxnSpPr>
        <p:spPr>
          <a:xfrm flipV="1">
            <a:off x="2289409" y="2231405"/>
            <a:ext cx="88660" cy="22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1250338" y="2625584"/>
            <a:ext cx="2137594" cy="59973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13"/>
          <p:cNvSpPr txBox="1">
            <a:spLocks noChangeArrowheads="1"/>
          </p:cNvSpPr>
          <p:nvPr/>
        </p:nvSpPr>
        <p:spPr bwMode="auto">
          <a:xfrm>
            <a:off x="493936" y="4245329"/>
            <a:ext cx="3821030" cy="246221"/>
          </a:xfrm>
          <a:prstGeom prst="rect">
            <a:avLst/>
          </a:prstGeom>
          <a:solidFill>
            <a:srgbClr val="A1D8F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2021 Release Dates are still being finalized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ESR and DGR Pre-Passport Projects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50" y="802803"/>
            <a:ext cx="8949560" cy="5485025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On 10/16/2020, ERCOT initiated two projects to deliver several Revision Requests relating to ESR and DGR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PR353-01  BES Combo Model Implementation Strategy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NPRR963 	– </a:t>
            </a:r>
            <a:r>
              <a:rPr lang="en-US" sz="1200" dirty="0"/>
              <a:t>Base Point Deviation Settlement </a:t>
            </a:r>
            <a:r>
              <a:rPr lang="en-US" sz="1200" dirty="0" smtClean="0"/>
              <a:t>&amp; Deployment Performance </a:t>
            </a:r>
            <a:r>
              <a:rPr lang="en-US" sz="1200" dirty="0"/>
              <a:t>Metrics for </a:t>
            </a:r>
            <a:r>
              <a:rPr lang="en-US" sz="1200" dirty="0" smtClean="0"/>
              <a:t>ESRs </a:t>
            </a:r>
            <a:r>
              <a:rPr lang="en-US" sz="1200" dirty="0"/>
              <a:t>(Combo Model)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NPRR987	– </a:t>
            </a:r>
            <a:r>
              <a:rPr lang="en-US" sz="1100" dirty="0"/>
              <a:t>BESTF-3 </a:t>
            </a:r>
            <a:r>
              <a:rPr lang="en-US" sz="1100" dirty="0" smtClean="0"/>
              <a:t>ESR </a:t>
            </a:r>
            <a:r>
              <a:rPr lang="en-US" sz="1100" dirty="0"/>
              <a:t>Contribution to Physical Responsive Capability and </a:t>
            </a:r>
            <a:r>
              <a:rPr lang="en-US" sz="1100" dirty="0" smtClean="0"/>
              <a:t>RT </a:t>
            </a:r>
            <a:r>
              <a:rPr lang="en-US" sz="1100" dirty="0"/>
              <a:t>On-Line Reserve Capacity </a:t>
            </a:r>
            <a:r>
              <a:rPr lang="en-US" sz="1100" dirty="0" err="1" smtClean="0"/>
              <a:t>Calcs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NPRR989</a:t>
            </a:r>
            <a:r>
              <a:rPr lang="en-US" sz="1200" dirty="0" smtClean="0"/>
              <a:t>	– </a:t>
            </a:r>
            <a:r>
              <a:rPr lang="en-US" sz="1200" dirty="0"/>
              <a:t>BESTF-1 </a:t>
            </a:r>
            <a:r>
              <a:rPr lang="en-US" sz="1200" dirty="0" smtClean="0"/>
              <a:t>ESR </a:t>
            </a:r>
            <a:r>
              <a:rPr lang="en-US" sz="1200" dirty="0"/>
              <a:t>Technical Requirements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NPRR1002</a:t>
            </a:r>
            <a:r>
              <a:rPr lang="en-US" sz="1200" dirty="0" smtClean="0"/>
              <a:t>	– </a:t>
            </a:r>
            <a:r>
              <a:rPr lang="en-US" sz="1200" dirty="0"/>
              <a:t>BESTF-5 </a:t>
            </a:r>
            <a:r>
              <a:rPr lang="en-US" sz="1200" dirty="0" smtClean="0"/>
              <a:t>ESR </a:t>
            </a:r>
            <a:r>
              <a:rPr lang="en-US" sz="1200" dirty="0"/>
              <a:t>Single Model Registration and Charging Restrictions in Emergency Conditions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NPRR1026</a:t>
            </a:r>
            <a:r>
              <a:rPr lang="en-US" sz="1200" dirty="0" smtClean="0"/>
              <a:t>	– BESTF-7 </a:t>
            </a:r>
            <a:r>
              <a:rPr lang="en-US" sz="1200" dirty="0"/>
              <a:t>Self-Limiting Facilities and Self-Limiting </a:t>
            </a:r>
            <a:r>
              <a:rPr lang="en-US" sz="1200" dirty="0" smtClean="0"/>
              <a:t>Resources *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>
                <a:solidFill>
                  <a:srgbClr val="FF0000"/>
                </a:solidFill>
              </a:rPr>
              <a:t>NPRR1038</a:t>
            </a:r>
            <a:r>
              <a:rPr lang="en-US" sz="1200" dirty="0" smtClean="0">
                <a:solidFill>
                  <a:srgbClr val="FF0000"/>
                </a:solidFill>
              </a:rPr>
              <a:t>	– </a:t>
            </a:r>
            <a:r>
              <a:rPr lang="en-US" sz="1200" dirty="0">
                <a:solidFill>
                  <a:srgbClr val="FF0000"/>
                </a:solidFill>
              </a:rPr>
              <a:t>BESTF-8 Limited Exemption from Reactive Power Requirements for Certain </a:t>
            </a:r>
            <a:r>
              <a:rPr lang="en-US" sz="1200" dirty="0" smtClean="0">
                <a:solidFill>
                  <a:srgbClr val="FF0000"/>
                </a:solidFill>
              </a:rPr>
              <a:t>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NOGRR204</a:t>
            </a:r>
            <a:r>
              <a:rPr lang="en-US" sz="1200" dirty="0" smtClean="0"/>
              <a:t>	– </a:t>
            </a:r>
            <a:r>
              <a:rPr lang="en-US" sz="1200" dirty="0"/>
              <a:t>Related to NPRR989, </a:t>
            </a:r>
            <a:r>
              <a:rPr lang="en-US" sz="1200" dirty="0" smtClean="0"/>
              <a:t>BESTF-1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NOGRR208</a:t>
            </a:r>
            <a:r>
              <a:rPr lang="en-US" sz="1200" dirty="0" smtClean="0"/>
              <a:t>	– </a:t>
            </a:r>
            <a:r>
              <a:rPr lang="en-US" sz="1200" dirty="0"/>
              <a:t>Related to NPRR1002, </a:t>
            </a:r>
            <a:r>
              <a:rPr lang="en-US" sz="1200" dirty="0" smtClean="0"/>
              <a:t>BESTF-5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OBDRR017</a:t>
            </a:r>
            <a:r>
              <a:rPr lang="en-US" sz="1200" dirty="0" smtClean="0"/>
              <a:t>	– </a:t>
            </a:r>
            <a:r>
              <a:rPr lang="en-US" sz="1200" dirty="0"/>
              <a:t>Related to NPRR987, </a:t>
            </a:r>
            <a:r>
              <a:rPr lang="en-US" sz="1200" dirty="0" smtClean="0"/>
              <a:t>BESTF-3</a:t>
            </a: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>
                <a:solidFill>
                  <a:srgbClr val="FF0000"/>
                </a:solidFill>
              </a:rPr>
              <a:t>PGRR081</a:t>
            </a:r>
            <a:r>
              <a:rPr lang="en-US" sz="1200" dirty="0">
                <a:solidFill>
                  <a:srgbClr val="FF0000"/>
                </a:solidFill>
              </a:rPr>
              <a:t>	</a:t>
            </a:r>
            <a:r>
              <a:rPr lang="en-US" sz="1200" dirty="0" smtClean="0">
                <a:solidFill>
                  <a:srgbClr val="FF0000"/>
                </a:solidFill>
              </a:rPr>
              <a:t>– </a:t>
            </a:r>
            <a:r>
              <a:rPr lang="en-US" sz="1200" dirty="0">
                <a:solidFill>
                  <a:srgbClr val="FF0000"/>
                </a:solidFill>
              </a:rPr>
              <a:t>Related </a:t>
            </a:r>
            <a:r>
              <a:rPr lang="en-US" sz="1200" dirty="0" smtClean="0">
                <a:solidFill>
                  <a:srgbClr val="FF0000"/>
                </a:solidFill>
              </a:rPr>
              <a:t>to NPRR1026, BESTF-7 *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RRGRR023</a:t>
            </a:r>
            <a:r>
              <a:rPr lang="en-US" sz="1200" dirty="0" smtClean="0"/>
              <a:t>	– Related </a:t>
            </a:r>
            <a:r>
              <a:rPr lang="en-US" sz="1200" dirty="0"/>
              <a:t>to NPRR1002, </a:t>
            </a:r>
            <a:r>
              <a:rPr lang="en-US" sz="1200" dirty="0" smtClean="0"/>
              <a:t>BESTF-5 *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PR354-01  DGR/DESR </a:t>
            </a:r>
            <a:r>
              <a:rPr lang="en-US" sz="1600" dirty="0"/>
              <a:t>Implementation </a:t>
            </a:r>
            <a:r>
              <a:rPr lang="en-US" sz="1600" dirty="0" smtClean="0"/>
              <a:t>Strategy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NPRR917	– </a:t>
            </a:r>
            <a:r>
              <a:rPr lang="en-US" sz="1200" dirty="0" smtClean="0"/>
              <a:t>Nodal </a:t>
            </a:r>
            <a:r>
              <a:rPr lang="en-US" sz="1200" dirty="0"/>
              <a:t>Pricing for </a:t>
            </a:r>
            <a:r>
              <a:rPr lang="en-US" sz="1200" dirty="0" smtClean="0"/>
              <a:t>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NPRR1016	– </a:t>
            </a:r>
            <a:r>
              <a:rPr lang="en-US" sz="1200" dirty="0"/>
              <a:t>Clarify Requirements for </a:t>
            </a:r>
            <a:r>
              <a:rPr lang="en-US" sz="1200" dirty="0" smtClean="0"/>
              <a:t>DGRs </a:t>
            </a:r>
            <a:r>
              <a:rPr lang="en-US" sz="1200" dirty="0"/>
              <a:t>and Distribution Energy Storage Resources (DESRs)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PGRR082	– </a:t>
            </a:r>
            <a:r>
              <a:rPr lang="en-US" sz="1200" dirty="0"/>
              <a:t>Revise Section 5 and Establish Small Generation Interconnection </a:t>
            </a:r>
            <a:r>
              <a:rPr lang="en-US" sz="1200" dirty="0" smtClean="0"/>
              <a:t>Process *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RRGRR026	– </a:t>
            </a:r>
            <a:r>
              <a:rPr lang="en-US" sz="1200" dirty="0"/>
              <a:t>Related to NPRR1016, Clarify Requirements for </a:t>
            </a:r>
            <a:r>
              <a:rPr lang="en-US" sz="1200" dirty="0" smtClean="0"/>
              <a:t>DGRs and DESRs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 smtClean="0"/>
              <a:t>Since these projects are merging multiple RRs, it will take a few months before we can set target go-live dates for these two projects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ESR: Energy Storage Resource</a:t>
            </a:r>
            <a:endParaRPr lang="en-US" sz="1200" b="0" dirty="0"/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590800" y="6322363"/>
            <a:ext cx="4572000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* Expected to be added to scope upon Board approval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701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0" y="800908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567604"/>
              </p:ext>
            </p:extLst>
          </p:nvPr>
        </p:nvGraphicFramePr>
        <p:xfrm>
          <a:off x="141139" y="870576"/>
          <a:ext cx="8850460" cy="5472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461"/>
                <a:gridCol w="2971800"/>
                <a:gridCol w="762000"/>
                <a:gridCol w="685800"/>
                <a:gridCol w="3200399"/>
              </a:tblGrid>
              <a:tr h="501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9734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NPRR1026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BESTF-7 Self-Limiting Facilities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$200k-$250k,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 RIOO, EMS, OTS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 to 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to PR353-01 </a:t>
                      </a:r>
                      <a:r>
                        <a:rPr lang="en-US" sz="1050" dirty="0" smtClean="0"/>
                        <a:t>BES Combo Model Implementation Strategy project  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(see slide 6)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17507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NPRR1007</a:t>
                      </a:r>
                    </a:p>
                    <a:p>
                      <a:pPr algn="ctr"/>
                      <a:r>
                        <a:rPr lang="en-US" sz="1600" dirty="0" smtClean="0"/>
                        <a:t>NPRR1008</a:t>
                      </a:r>
                    </a:p>
                    <a:p>
                      <a:pPr algn="ctr"/>
                      <a:r>
                        <a:rPr lang="en-US" sz="1600" dirty="0" smtClean="0"/>
                        <a:t>NPRR1009</a:t>
                      </a:r>
                    </a:p>
                    <a:p>
                      <a:pPr algn="ctr"/>
                      <a:r>
                        <a:rPr lang="en-US" sz="1600" dirty="0" smtClean="0"/>
                        <a:t>NPRR1010</a:t>
                      </a:r>
                    </a:p>
                    <a:p>
                      <a:pPr algn="ctr"/>
                      <a:r>
                        <a:rPr lang="en-US" sz="1600" dirty="0" smtClean="0"/>
                        <a:t>NPRR1011</a:t>
                      </a:r>
                    </a:p>
                    <a:p>
                      <a:pPr algn="ctr"/>
                      <a:r>
                        <a:rPr lang="en-US" sz="1600" dirty="0" smtClean="0"/>
                        <a:t>NPRR1012</a:t>
                      </a:r>
                    </a:p>
                    <a:p>
                      <a:pPr algn="ctr"/>
                      <a:r>
                        <a:rPr lang="en-US" sz="1600" dirty="0" smtClean="0"/>
                        <a:t>NPRR1013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RTC–NP 3: </a:t>
                      </a:r>
                      <a:r>
                        <a:rPr lang="en-US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Mgmt</a:t>
                      </a: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Activities</a:t>
                      </a:r>
                      <a:r>
                        <a:rPr lang="en-US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System</a:t>
                      </a:r>
                    </a:p>
                    <a:p>
                      <a:pPr algn="l"/>
                      <a:endParaRPr lang="en-US" sz="5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RTC–NP 4: Day-Ahead Operations</a:t>
                      </a:r>
                    </a:p>
                    <a:p>
                      <a:pPr algn="l"/>
                      <a:endParaRPr lang="en-US" sz="5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RTC–NP 5: Trans. Security Analysis &amp; RUC</a:t>
                      </a:r>
                    </a:p>
                    <a:p>
                      <a:pPr algn="l"/>
                      <a:endParaRPr lang="en-US" sz="5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RTC–NP 6: Adj. Period and Real-Time Ops</a:t>
                      </a:r>
                    </a:p>
                    <a:p>
                      <a:pPr algn="l"/>
                      <a:endParaRPr lang="en-US" sz="5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RTC–NP 8: Performance Monitoring</a:t>
                      </a:r>
                    </a:p>
                    <a:p>
                      <a:pPr algn="l"/>
                      <a:endParaRPr lang="en-US" sz="5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RTC–NP 9: Settlement and Billing</a:t>
                      </a:r>
                    </a:p>
                    <a:p>
                      <a:pPr algn="l"/>
                      <a:endParaRPr lang="en-US" sz="5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RTC–NP 1, 2, 16, and 25</a:t>
                      </a:r>
                      <a:endParaRPr lang="en-US" sz="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REGULATORY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$50M-$55M,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3.5-4.5 years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 MMS, EMS, S&amp;B, NMMS, CMM, OTS, Registration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 to add to Passport project</a:t>
                      </a:r>
                    </a:p>
                  </a:txBody>
                  <a:tcPr anchor="ctr"/>
                </a:tc>
              </a:tr>
              <a:tr h="6947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BESTF-4 Energy Storage Resource Single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$3.5M-$4.5M, 2-3 years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Impact Areas: EMS, MMS, S&amp;B, 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to add to Passport project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BESTF-6 DC-Coupled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$800k-$1.2M, 6-8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Impact Areas: EMS, OS, S&amp;B, MMS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to add to Passport project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PGRR082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 Section 5 and Establish Small Generation Interconnection Process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3070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$700k-$900k, 18-24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Impact Areas: RIOO, NMMS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 to 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to PR354-01 </a:t>
                      </a:r>
                      <a:r>
                        <a:rPr lang="en-US" sz="1050" dirty="0" smtClean="0"/>
                        <a:t>DGR/DESR Implementation Strategy project  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(see slide 6)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196285"/>
              </p:ext>
            </p:extLst>
          </p:nvPr>
        </p:nvGraphicFramePr>
        <p:xfrm>
          <a:off x="4235824" y="6858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718738" y="6299528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3280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4548288" y="5588981"/>
            <a:ext cx="113480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i="1" kern="0" dirty="0" smtClean="0">
                <a:solidFill>
                  <a:srgbClr val="000000"/>
                </a:solidFill>
              </a:rPr>
              <a:t>Discussed at ROS</a:t>
            </a:r>
            <a:endParaRPr lang="en-US" sz="900" b="0" i="1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214376</TotalTime>
  <Words>987</Words>
  <Application>Microsoft Office PowerPoint</Application>
  <PresentationFormat>On-screen Show (4:3)</PresentationFormat>
  <Paragraphs>521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 Targets – Board Approved NPRRs / SCRs / xGRRs </vt:lpstr>
      <vt:lpstr>2021 Release Targets – Board Approved NPRRs / SCRs / xGRRs </vt:lpstr>
      <vt:lpstr>ESR and DGR Pre-Passport Projects</vt:lpstr>
      <vt:lpstr>2020 Project Spending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2323</cp:revision>
  <cp:lastPrinted>2020-02-05T17:47:59Z</cp:lastPrinted>
  <dcterms:created xsi:type="dcterms:W3CDTF">2016-01-21T15:20:31Z</dcterms:created>
  <dcterms:modified xsi:type="dcterms:W3CDTF">2020-11-09T20:26:18Z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