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1728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11/10/2020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653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11/10/2020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emain Tabled</a:t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11/11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/20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PRS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Autofit/>
          </a:bodyPr>
          <a:lstStyle/>
          <a:p>
            <a:pPr algn="l"/>
            <a:endParaRPr lang="en-US" sz="1600" b="1" dirty="0" smtClean="0">
              <a:solidFill>
                <a:schemeClr val="tx1"/>
              </a:solidFill>
            </a:endParaRPr>
          </a:p>
          <a:p>
            <a:pPr algn="l"/>
            <a:r>
              <a:rPr lang="en-US" sz="1600" b="1" smtClean="0">
                <a:solidFill>
                  <a:schemeClr val="tx1"/>
                </a:solidFill>
              </a:rPr>
              <a:t>NPRR956</a:t>
            </a:r>
            <a:r>
              <a:rPr lang="en-US" sz="1600" dirty="0">
                <a:solidFill>
                  <a:schemeClr val="tx1"/>
                </a:solidFill>
              </a:rPr>
              <a:t>, Designation of Providers of Transmission Additions (PRS)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NPRR979</a:t>
            </a:r>
            <a:r>
              <a:rPr lang="en-US" sz="1600" dirty="0">
                <a:solidFill>
                  <a:schemeClr val="tx1"/>
                </a:solidFill>
              </a:rPr>
              <a:t>, Incorporate State Estimator Standards and Telemetry Standards into Protocols (ROS)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NPRR981</a:t>
            </a:r>
            <a:r>
              <a:rPr lang="en-US" sz="1600" dirty="0">
                <a:solidFill>
                  <a:schemeClr val="tx1"/>
                </a:solidFill>
              </a:rPr>
              <a:t>, Day-Ahead Market Price Correction Process (WMS)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NPRR1005,</a:t>
            </a:r>
            <a:r>
              <a:rPr lang="en-US" sz="1600" dirty="0">
                <a:solidFill>
                  <a:schemeClr val="tx1"/>
                </a:solidFill>
              </a:rPr>
              <a:t> Clarify Definition of Point of Interconnection (POI) and Add Definition Point of Interconnection Bus (POIB) (PRS)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NPRR1017</a:t>
            </a:r>
            <a:r>
              <a:rPr lang="en-US" sz="1600" dirty="0">
                <a:solidFill>
                  <a:schemeClr val="tx1"/>
                </a:solidFill>
              </a:rPr>
              <a:t>, Management of Congestion Revenue Rights (CRRs) and Resource Node Removals (WMS)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NPRR1023</a:t>
            </a:r>
            <a:r>
              <a:rPr lang="en-US" sz="1600" dirty="0">
                <a:solidFill>
                  <a:schemeClr val="tx1"/>
                </a:solidFill>
              </a:rPr>
              <a:t>, Change to CRR Repossession Process (WMS)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NPRR1024</a:t>
            </a:r>
            <a:r>
              <a:rPr lang="en-US" sz="1600" dirty="0">
                <a:solidFill>
                  <a:schemeClr val="tx1"/>
                </a:solidFill>
              </a:rPr>
              <a:t>, Determination of Significance with Respect to Price Correction (WMS)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NPRR1040</a:t>
            </a:r>
            <a:r>
              <a:rPr lang="en-US" sz="1600" dirty="0">
                <a:solidFill>
                  <a:schemeClr val="tx1"/>
                </a:solidFill>
              </a:rPr>
              <a:t>, Compliance Metrics for Ancillary Service Supply Responsibility (ROS and 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NPRR1044</a:t>
            </a:r>
            <a:r>
              <a:rPr lang="en-US" sz="1600" dirty="0">
                <a:solidFill>
                  <a:schemeClr val="tx1"/>
                </a:solidFill>
              </a:rPr>
              <a:t>, Enhancement of SSR Mitigation Requirement (ROS)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NPRR1045</a:t>
            </a:r>
            <a:r>
              <a:rPr lang="en-US" sz="1600" dirty="0">
                <a:solidFill>
                  <a:schemeClr val="tx1"/>
                </a:solidFill>
              </a:rPr>
              <a:t>, Transmission Operator Definition and Designation (ROS)</a:t>
            </a:r>
          </a:p>
          <a:p>
            <a:pPr algn="l"/>
            <a:endParaRPr lang="en-US" sz="11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emain Tabled</a:t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8/13/20 PRS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Autofit/>
          </a:bodyPr>
          <a:lstStyle/>
          <a:p>
            <a:pPr algn="l"/>
            <a:r>
              <a:rPr lang="en-US" sz="1600" b="1" dirty="0" smtClean="0">
                <a:solidFill>
                  <a:schemeClr val="tx1"/>
                </a:solidFill>
              </a:rPr>
              <a:t>NPRR1014</a:t>
            </a:r>
            <a:r>
              <a:rPr lang="en-US" sz="1600" dirty="0">
                <a:solidFill>
                  <a:schemeClr val="tx1"/>
                </a:solidFill>
              </a:rPr>
              <a:t>, BESTF-4 Energy Storage Resource Single Model (BESTF)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NPRR1017</a:t>
            </a:r>
            <a:r>
              <a:rPr lang="en-US" sz="1600" dirty="0">
                <a:solidFill>
                  <a:schemeClr val="tx1"/>
                </a:solidFill>
              </a:rPr>
              <a:t>, Management of Congestion Revenue Rights (CRRs) and Resource Node Removals (WMS)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NPRR1023</a:t>
            </a:r>
            <a:r>
              <a:rPr lang="en-US" sz="1600" dirty="0">
                <a:solidFill>
                  <a:schemeClr val="tx1"/>
                </a:solidFill>
              </a:rPr>
              <a:t>, Change to CRR Repossession Process (WMS)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NPRR1024</a:t>
            </a:r>
            <a:r>
              <a:rPr lang="en-US" sz="1600" dirty="0">
                <a:solidFill>
                  <a:schemeClr val="tx1"/>
                </a:solidFill>
              </a:rPr>
              <a:t>, Determination of Significance with Respect to Price Correction (WMS)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NPRR1026</a:t>
            </a:r>
            <a:r>
              <a:rPr lang="en-US" sz="1600" dirty="0">
                <a:solidFill>
                  <a:schemeClr val="tx1"/>
                </a:solidFill>
              </a:rPr>
              <a:t>, BESTF-7 Self-Limiting Facilities and Self-Limiting Resources (BESTF)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NPRR1028</a:t>
            </a:r>
            <a:r>
              <a:rPr lang="en-US" sz="1600" dirty="0">
                <a:solidFill>
                  <a:schemeClr val="tx1"/>
                </a:solidFill>
              </a:rPr>
              <a:t>, RUC Process Alignment with Resource Limits (WMS)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NPRR1029</a:t>
            </a:r>
            <a:r>
              <a:rPr lang="en-US" sz="1600" dirty="0">
                <a:solidFill>
                  <a:schemeClr val="tx1"/>
                </a:solidFill>
              </a:rPr>
              <a:t>, BESTF-6 DC-Coupled Resources (BESTF)</a:t>
            </a:r>
          </a:p>
          <a:p>
            <a:pPr algn="l"/>
            <a:endParaRPr lang="en-US" sz="16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115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</TotalTime>
  <Words>216</Words>
  <Application>Microsoft Office PowerPoint</Application>
  <PresentationFormat>On-screen Show (4:3)</PresentationFormat>
  <Paragraphs>22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 Revision Requests that may remain Tabled No action required by 11/11/20 PRS </vt:lpstr>
      <vt:lpstr> Revision Requests that may remain Tabled No action required by 8/13/20 PRS </vt:lpstr>
    </vt:vector>
  </TitlesOfParts>
  <Company>ERCOT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Clifton, Suzy</cp:lastModifiedBy>
  <cp:revision>139</cp:revision>
  <dcterms:created xsi:type="dcterms:W3CDTF">2012-06-21T12:05:52Z</dcterms:created>
  <dcterms:modified xsi:type="dcterms:W3CDTF">2020-11-10T17:48:00Z</dcterms:modified>
</cp:coreProperties>
</file>