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4"/>
  </p:notesMasterIdLst>
  <p:handoutMasterIdLst>
    <p:handoutMasterId r:id="rId15"/>
  </p:handoutMasterIdLst>
  <p:sldIdLst>
    <p:sldId id="260" r:id="rId6"/>
    <p:sldId id="267" r:id="rId7"/>
    <p:sldId id="273" r:id="rId8"/>
    <p:sldId id="271" r:id="rId9"/>
    <p:sldId id="268" r:id="rId10"/>
    <p:sldId id="269" r:id="rId11"/>
    <p:sldId id="270" r:id="rId12"/>
    <p:sldId id="272" r:id="rId1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CEDD"/>
    <a:srgbClr val="00AE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84" autoAdjust="0"/>
    <p:restoredTop sz="93515" autoAdjust="0"/>
  </p:normalViewPr>
  <p:slideViewPr>
    <p:cSldViewPr showGuides="1">
      <p:cViewPr varScale="1">
        <p:scale>
          <a:sx n="159" d="100"/>
          <a:sy n="159" d="100"/>
        </p:scale>
        <p:origin x="492" y="138"/>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10/28/20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10/28/20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6344421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40166656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40806995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10486680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40794040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562675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smtClean="0"/>
              <a:t>Footer text goes here.</a:t>
            </a:r>
            <a:endParaRPr lang="en-US"/>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RTUstatus@ercot.com"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hyperlink" Target="mailto:MPEMSstatus@ercot.com" TargetMode="External"/><Relationship Id="rId4" Type="http://schemas.openxmlformats.org/officeDocument/2006/relationships/hyperlink" Target="mailto:ICCPstatus@ercot.com"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mailto:RTUstatus@ercot.com"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mailto:ICCPstatus@ercot.com"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mailto:MPEMSstatus@ercot.com"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67400" y="2819400"/>
            <a:ext cx="4876800" cy="1200329"/>
          </a:xfrm>
          <a:prstGeom prst="rect">
            <a:avLst/>
          </a:prstGeom>
          <a:noFill/>
        </p:spPr>
        <p:txBody>
          <a:bodyPr wrap="square" rtlCol="0">
            <a:spAutoFit/>
          </a:bodyPr>
          <a:lstStyle/>
          <a:p>
            <a:r>
              <a:rPr lang="en-US" sz="3600" b="1" dirty="0" smtClean="0">
                <a:solidFill>
                  <a:srgbClr val="00AEC7"/>
                </a:solidFill>
              </a:rPr>
              <a:t>RTU/ICCP/EMS</a:t>
            </a:r>
          </a:p>
          <a:p>
            <a:r>
              <a:rPr lang="en-US" sz="3600" b="1" dirty="0" smtClean="0">
                <a:solidFill>
                  <a:srgbClr val="00AEC7"/>
                </a:solidFill>
              </a:rPr>
              <a:t>Maintenance Process</a:t>
            </a:r>
            <a:endParaRPr lang="en-US" dirty="0">
              <a:solidFill>
                <a:srgbClr val="00AEC7"/>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itle 4"/>
          <p:cNvSpPr>
            <a:spLocks noGrp="1"/>
          </p:cNvSpPr>
          <p:nvPr>
            <p:ph type="title"/>
          </p:nvPr>
        </p:nvSpPr>
        <p:spPr/>
        <p:txBody>
          <a:bodyPr/>
          <a:lstStyle/>
          <a:p>
            <a:r>
              <a:rPr lang="en-US" dirty="0" smtClean="0"/>
              <a:t>Overview</a:t>
            </a:r>
            <a:endParaRPr lang="en-US" dirty="0"/>
          </a:p>
        </p:txBody>
      </p:sp>
      <p:sp>
        <p:nvSpPr>
          <p:cNvPr id="6" name="Content Placeholder 5"/>
          <p:cNvSpPr>
            <a:spLocks noGrp="1"/>
          </p:cNvSpPr>
          <p:nvPr>
            <p:ph idx="1"/>
          </p:nvPr>
        </p:nvSpPr>
        <p:spPr>
          <a:xfrm>
            <a:off x="304800" y="990600"/>
            <a:ext cx="11252200" cy="4771584"/>
          </a:xfrm>
        </p:spPr>
        <p:txBody>
          <a:bodyPr/>
          <a:lstStyle/>
          <a:p>
            <a:r>
              <a:rPr lang="en-US" sz="2400" dirty="0" smtClean="0"/>
              <a:t>ERCOT is requesting that entities notify ERCOT when maintenance is to occur that could cause telemetry, data, or communications to become unavailable or will be coming online.  </a:t>
            </a:r>
          </a:p>
          <a:p>
            <a:r>
              <a:rPr lang="en-US" sz="2400" dirty="0" smtClean="0"/>
              <a:t>ERCOT is providing the following email addresses for different types of maintenance.</a:t>
            </a:r>
          </a:p>
          <a:p>
            <a:pPr lvl="1"/>
            <a:r>
              <a:rPr lang="en-US" sz="2000" dirty="0" smtClean="0">
                <a:hlinkClick r:id="rId3"/>
              </a:rPr>
              <a:t>RTUstatus@ercot.com</a:t>
            </a:r>
            <a:endParaRPr lang="en-US" sz="2000" dirty="0" smtClean="0"/>
          </a:p>
          <a:p>
            <a:pPr lvl="1"/>
            <a:r>
              <a:rPr lang="en-US" sz="2000" dirty="0" smtClean="0">
                <a:hlinkClick r:id="rId4"/>
              </a:rPr>
              <a:t>ICCPstatus@ercot.com</a:t>
            </a:r>
            <a:endParaRPr lang="en-US" sz="2000" dirty="0" smtClean="0"/>
          </a:p>
          <a:p>
            <a:pPr lvl="1"/>
            <a:r>
              <a:rPr lang="en-US" sz="2000" dirty="0" smtClean="0">
                <a:hlinkClick r:id="rId5"/>
              </a:rPr>
              <a:t>MPEMSstatus@ercot.com</a:t>
            </a:r>
            <a:endParaRPr lang="en-US" sz="2000" dirty="0" smtClean="0"/>
          </a:p>
          <a:p>
            <a:r>
              <a:rPr lang="en-US" sz="2400" dirty="0" smtClean="0"/>
              <a:t>ERCOT would like a minimum set of information to be provided.  </a:t>
            </a:r>
          </a:p>
          <a:p>
            <a:r>
              <a:rPr lang="en-US" sz="2400" dirty="0" smtClean="0"/>
              <a:t>ERCOT prefers for entities that have notifications that provide more than the minimum set of information to continue to provide the same information.</a:t>
            </a:r>
          </a:p>
          <a:p>
            <a:r>
              <a:rPr lang="en-US" sz="2400" dirty="0" smtClean="0"/>
              <a:t>ERCOT is going to be issuing a Market Notice TBD </a:t>
            </a:r>
            <a:r>
              <a:rPr lang="en-US" sz="2400" dirty="0" smtClean="0"/>
              <a:t>(on December </a:t>
            </a:r>
            <a:r>
              <a:rPr lang="en-US" sz="2400" dirty="0" smtClean="0"/>
              <a:t>1, 2020 for this process </a:t>
            </a:r>
            <a:r>
              <a:rPr lang="en-US" sz="2400" b="1" dirty="0" smtClean="0"/>
              <a:t>to begin on January 1, 2020).</a:t>
            </a:r>
            <a:endParaRPr lang="en-US" sz="2400" b="1" dirty="0"/>
          </a:p>
        </p:txBody>
      </p:sp>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
        <p:nvSpPr>
          <p:cNvPr id="5" name="Title 4"/>
          <p:cNvSpPr>
            <a:spLocks noGrp="1"/>
          </p:cNvSpPr>
          <p:nvPr>
            <p:ph type="title"/>
          </p:nvPr>
        </p:nvSpPr>
        <p:spPr>
          <a:xfrm>
            <a:off x="533400" y="243682"/>
            <a:ext cx="11277600" cy="518318"/>
          </a:xfrm>
        </p:spPr>
        <p:txBody>
          <a:bodyPr/>
          <a:lstStyle/>
          <a:p>
            <a:r>
              <a:rPr lang="en-US" dirty="0" smtClean="0"/>
              <a:t>Additional Clarifications</a:t>
            </a:r>
            <a:endParaRPr lang="en-US" dirty="0"/>
          </a:p>
        </p:txBody>
      </p:sp>
      <p:sp>
        <p:nvSpPr>
          <p:cNvPr id="6" name="Content Placeholder 5"/>
          <p:cNvSpPr>
            <a:spLocks noGrp="1"/>
          </p:cNvSpPr>
          <p:nvPr>
            <p:ph idx="1"/>
          </p:nvPr>
        </p:nvSpPr>
        <p:spPr>
          <a:xfrm>
            <a:off x="381000" y="762000"/>
            <a:ext cx="11252200" cy="4771584"/>
          </a:xfrm>
        </p:spPr>
        <p:txBody>
          <a:bodyPr/>
          <a:lstStyle/>
          <a:p>
            <a:r>
              <a:rPr lang="en-US" sz="1400" b="1" dirty="0" smtClean="0"/>
              <a:t>Nothing ERCOT is seeking to clarify would alter any NERC Requirements specifically including but not limited to TOP-001 R9.  Responsible Entities are responsible for meeting their compliance obligations.  TOP-001 R9 identifies “What” requires notification to the Reliability Coordinator.  ERCOT is clarifying “how” those notifications are preferred to be done.</a:t>
            </a:r>
          </a:p>
          <a:p>
            <a:pPr lvl="1"/>
            <a:r>
              <a:rPr lang="en-US" sz="1200" dirty="0" smtClean="0"/>
              <a:t>TOP-001-4 R9 Each </a:t>
            </a:r>
            <a:r>
              <a:rPr lang="en-US" sz="1200" dirty="0"/>
              <a:t>Balancing Authority and Transmission Operator shall notify its Reliability Coordinator and known impacted interconnected entities of all planned outages, and unplanned outages of 30 minutes or more, for telemetering and control equipment, monitoring and assessment capabilities, and associated communication channels between the affected entities. </a:t>
            </a:r>
            <a:endParaRPr lang="en-US" sz="1400" b="1" dirty="0"/>
          </a:p>
          <a:p>
            <a:r>
              <a:rPr lang="en-US" sz="1400" b="1" dirty="0" smtClean="0"/>
              <a:t>RTU Planned Outages and Forced Outages consistent with TOP-001 R9</a:t>
            </a:r>
          </a:p>
          <a:p>
            <a:pPr lvl="1"/>
            <a:r>
              <a:rPr lang="en-US" sz="1200" b="1" dirty="0" smtClean="0"/>
              <a:t>ERCOT is requesting that this notification be an email Notification at least 72 </a:t>
            </a:r>
            <a:r>
              <a:rPr lang="en-US" sz="1200" b="1" dirty="0" err="1" smtClean="0"/>
              <a:t>hrs</a:t>
            </a:r>
            <a:r>
              <a:rPr lang="en-US" sz="1200" b="1" dirty="0" smtClean="0"/>
              <a:t> in advance with phone call 1 </a:t>
            </a:r>
            <a:r>
              <a:rPr lang="en-US" sz="1200" b="1" dirty="0" err="1" smtClean="0"/>
              <a:t>hr</a:t>
            </a:r>
            <a:r>
              <a:rPr lang="en-US" sz="1200" b="1" dirty="0" smtClean="0"/>
              <a:t> prior for higher risk or very high impact planned outages.</a:t>
            </a:r>
          </a:p>
          <a:p>
            <a:r>
              <a:rPr lang="en-US" sz="1400" b="1" dirty="0" smtClean="0"/>
              <a:t>ICCP Planned Outages and Forced Outage consistent with TOP-001 R9</a:t>
            </a:r>
          </a:p>
          <a:p>
            <a:pPr lvl="1"/>
            <a:r>
              <a:rPr lang="en-US" sz="1200" b="1" dirty="0"/>
              <a:t>ERCOT is requesting that this notification be an email Notification at least 72 </a:t>
            </a:r>
            <a:r>
              <a:rPr lang="en-US" sz="1200" b="1" dirty="0" err="1"/>
              <a:t>hrs</a:t>
            </a:r>
            <a:r>
              <a:rPr lang="en-US" sz="1200" b="1" dirty="0"/>
              <a:t> in advance with phone call 1 </a:t>
            </a:r>
            <a:r>
              <a:rPr lang="en-US" sz="1200" b="1" dirty="0" err="1"/>
              <a:t>hr</a:t>
            </a:r>
            <a:r>
              <a:rPr lang="en-US" sz="1200" b="1" dirty="0"/>
              <a:t> </a:t>
            </a:r>
            <a:r>
              <a:rPr lang="en-US" sz="1200" b="1" dirty="0" smtClean="0"/>
              <a:t>prior</a:t>
            </a:r>
            <a:endParaRPr lang="en-US" sz="1200" b="1" dirty="0"/>
          </a:p>
          <a:p>
            <a:r>
              <a:rPr lang="en-US" sz="1400" b="1" dirty="0"/>
              <a:t>Additional clarifications:</a:t>
            </a:r>
          </a:p>
          <a:p>
            <a:pPr lvl="1"/>
            <a:r>
              <a:rPr lang="en-US" sz="1200" b="1" dirty="0"/>
              <a:t>For </a:t>
            </a:r>
            <a:r>
              <a:rPr lang="en-US" sz="1200" b="1" dirty="0"/>
              <a:t>DB </a:t>
            </a:r>
            <a:r>
              <a:rPr lang="en-US" sz="1200" b="1" dirty="0"/>
              <a:t>loads or </a:t>
            </a:r>
            <a:r>
              <a:rPr lang="en-US" sz="1200" b="1" dirty="0" smtClean="0"/>
              <a:t>EMS/TMS </a:t>
            </a:r>
            <a:r>
              <a:rPr lang="en-US" sz="1200" b="1" dirty="0"/>
              <a:t>type scheduled system changeovers for maintenance or patches applied </a:t>
            </a:r>
            <a:r>
              <a:rPr lang="en-US" sz="1200" b="1" dirty="0" smtClean="0"/>
              <a:t>where </a:t>
            </a:r>
            <a:r>
              <a:rPr lang="en-US" sz="1200" b="1" dirty="0"/>
              <a:t>there is no downtime visible to ERCOT on data or ICCP because they swap over to a redundant system apply patches, and then swap and apply to the other type thing.  </a:t>
            </a:r>
            <a:r>
              <a:rPr lang="en-US" sz="1200" b="1" dirty="0" smtClean="0"/>
              <a:t>No </a:t>
            </a:r>
            <a:r>
              <a:rPr lang="en-US" sz="1200" b="1" dirty="0"/>
              <a:t>notifications </a:t>
            </a:r>
            <a:r>
              <a:rPr lang="en-US" sz="1200" b="1" dirty="0" smtClean="0"/>
              <a:t>needed if within the 30 minute requirement.  ERCOT may request additional temporary notifications if there are </a:t>
            </a:r>
            <a:r>
              <a:rPr lang="en-US" sz="1200" b="1" dirty="0" smtClean="0"/>
              <a:t>observed </a:t>
            </a:r>
            <a:r>
              <a:rPr lang="en-US" sz="1200" b="1" dirty="0" smtClean="0"/>
              <a:t>issues.</a:t>
            </a:r>
            <a:endParaRPr lang="en-US" sz="1050" b="1" dirty="0" smtClean="0"/>
          </a:p>
          <a:p>
            <a:pPr lvl="1"/>
            <a:r>
              <a:rPr lang="en-US" sz="1200" b="1" dirty="0" smtClean="0"/>
              <a:t>For ICCP, can add the ICCP status email in addition to the ICCP support email.  Use ICCP support email  for telemetry model distribution.  </a:t>
            </a:r>
          </a:p>
          <a:p>
            <a:pPr lvl="1"/>
            <a:r>
              <a:rPr lang="en-US" sz="1200" b="1" dirty="0" smtClean="0"/>
              <a:t>For large network upgrades/fiber maintenance can go to </a:t>
            </a:r>
            <a:r>
              <a:rPr lang="en-US" sz="1200" b="1" dirty="0" err="1" smtClean="0"/>
              <a:t>ICCPstatus</a:t>
            </a:r>
            <a:r>
              <a:rPr lang="en-US" sz="1200" b="1" dirty="0" smtClean="0"/>
              <a:t> email.  For </a:t>
            </a:r>
            <a:r>
              <a:rPr lang="en-US" sz="1200" b="1" dirty="0" err="1" smtClean="0"/>
              <a:t>comm</a:t>
            </a:r>
            <a:r>
              <a:rPr lang="en-US" sz="1200" b="1" dirty="0" smtClean="0"/>
              <a:t> system maintenance that may affect group of RTUs , may be better to use RTU status email.</a:t>
            </a:r>
          </a:p>
          <a:p>
            <a:pPr lvl="1"/>
            <a:r>
              <a:rPr lang="en-US" sz="1200" b="1" dirty="0"/>
              <a:t>For EMS/TMS upgrades whether a few min or several, would expect a notification.  Even if there is a primary/secondary.</a:t>
            </a:r>
          </a:p>
          <a:p>
            <a:pPr lvl="1"/>
            <a:r>
              <a:rPr lang="en-US" sz="1200" b="1" dirty="0"/>
              <a:t>General normal maintenance (e.g. weekly) for example of </a:t>
            </a:r>
            <a:r>
              <a:rPr lang="en-US" sz="1200" b="1" dirty="0" err="1"/>
              <a:t>webscans</a:t>
            </a:r>
            <a:r>
              <a:rPr lang="en-US" sz="1200" b="1" dirty="0"/>
              <a:t> that may temporarily swap over ICCP and cause momentary downtime one at a time, notifications may not be </a:t>
            </a:r>
            <a:r>
              <a:rPr lang="en-US" sz="1200" b="1" dirty="0" smtClean="0"/>
              <a:t>necessary (i.e. less than 30 min)</a:t>
            </a:r>
            <a:endParaRPr lang="en-US" sz="1200" b="1" dirty="0"/>
          </a:p>
          <a:p>
            <a:pPr lvl="1"/>
            <a:r>
              <a:rPr lang="en-US" sz="1200" b="1" dirty="0"/>
              <a:t>If you are relocating one of the ICCP links to a tertiary site while one of the primary/secondary needs to be down for an extended period of time</a:t>
            </a:r>
            <a:r>
              <a:rPr lang="en-US" sz="1200" b="1" dirty="0" smtClean="0"/>
              <a:t>.  ERCOT </a:t>
            </a:r>
            <a:r>
              <a:rPr lang="en-US" sz="1200" b="1" dirty="0" smtClean="0"/>
              <a:t>requests notification of these activities as we often see the links go down for a minute or two.  This may be above and beyond the current requirements.</a:t>
            </a:r>
            <a:endParaRPr lang="en-US" sz="1200" b="1" dirty="0"/>
          </a:p>
          <a:p>
            <a:pPr lvl="1"/>
            <a:r>
              <a:rPr lang="en-US" sz="1200" b="1" dirty="0"/>
              <a:t>ICCP is primarily focused on the system/</a:t>
            </a:r>
            <a:r>
              <a:rPr lang="en-US" sz="1200" b="1" dirty="0" err="1"/>
              <a:t>os</a:t>
            </a:r>
            <a:r>
              <a:rPr lang="en-US" sz="1200" b="1" dirty="0"/>
              <a:t>/patches/server upgrades and not the data that resides on it when we say ICCP  maintenance/outages</a:t>
            </a:r>
            <a:r>
              <a:rPr lang="en-US" sz="1200" b="1" dirty="0" smtClean="0"/>
              <a:t>.</a:t>
            </a:r>
          </a:p>
          <a:p>
            <a:pPr lvl="1"/>
            <a:endParaRPr lang="en-US" sz="1200" b="1" dirty="0"/>
          </a:p>
          <a:p>
            <a:endParaRPr lang="en-US" sz="1400" b="1" dirty="0" smtClean="0"/>
          </a:p>
        </p:txBody>
      </p:sp>
    </p:spTree>
    <p:extLst>
      <p:ext uri="{BB962C8B-B14F-4D97-AF65-F5344CB8AC3E}">
        <p14:creationId xmlns:p14="http://schemas.microsoft.com/office/powerpoint/2010/main" val="15009033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5" name="Title 4"/>
          <p:cNvSpPr>
            <a:spLocks noGrp="1"/>
          </p:cNvSpPr>
          <p:nvPr>
            <p:ph type="title"/>
          </p:nvPr>
        </p:nvSpPr>
        <p:spPr/>
        <p:txBody>
          <a:bodyPr/>
          <a:lstStyle/>
          <a:p>
            <a:r>
              <a:rPr lang="en-US" dirty="0" smtClean="0"/>
              <a:t>Timelines</a:t>
            </a:r>
            <a:endParaRPr lang="en-US" dirty="0"/>
          </a:p>
        </p:txBody>
      </p:sp>
      <p:sp>
        <p:nvSpPr>
          <p:cNvPr id="6" name="Content Placeholder 5"/>
          <p:cNvSpPr>
            <a:spLocks noGrp="1"/>
          </p:cNvSpPr>
          <p:nvPr>
            <p:ph idx="1"/>
          </p:nvPr>
        </p:nvSpPr>
        <p:spPr>
          <a:xfrm>
            <a:off x="304800" y="990600"/>
            <a:ext cx="11252200" cy="4771584"/>
          </a:xfrm>
        </p:spPr>
        <p:txBody>
          <a:bodyPr/>
          <a:lstStyle/>
          <a:p>
            <a:r>
              <a:rPr lang="en-US" dirty="0"/>
              <a:t>Planned </a:t>
            </a:r>
            <a:r>
              <a:rPr lang="en-US" dirty="0" smtClean="0"/>
              <a:t>RTU / ICCP / EMS/TMS maintenance – Notification 72 </a:t>
            </a:r>
            <a:r>
              <a:rPr lang="en-US" dirty="0" err="1"/>
              <a:t>hrs</a:t>
            </a:r>
            <a:r>
              <a:rPr lang="en-US" dirty="0"/>
              <a:t> or greater and after returned to normal as soon as </a:t>
            </a:r>
            <a:r>
              <a:rPr lang="en-US" dirty="0" smtClean="0"/>
              <a:t>possible consistent with TOP-001 R9. </a:t>
            </a:r>
          </a:p>
          <a:p>
            <a:r>
              <a:rPr lang="en-US" dirty="0" smtClean="0"/>
              <a:t>Unplanned RTU </a:t>
            </a:r>
            <a:r>
              <a:rPr lang="en-US" dirty="0"/>
              <a:t>/ ICCP / EMS/TMS </a:t>
            </a:r>
            <a:r>
              <a:rPr lang="en-US" dirty="0" smtClean="0"/>
              <a:t>outage or maintenance -  </a:t>
            </a:r>
            <a:r>
              <a:rPr lang="en-US" dirty="0"/>
              <a:t>upon realization, as soon as </a:t>
            </a:r>
            <a:r>
              <a:rPr lang="en-US" dirty="0" smtClean="0"/>
              <a:t>possible consistent with TOP-001 R9 and </a:t>
            </a:r>
            <a:r>
              <a:rPr lang="en-US" dirty="0"/>
              <a:t>after returned to normal as soon as </a:t>
            </a:r>
            <a:r>
              <a:rPr lang="en-US" dirty="0" smtClean="0"/>
              <a:t>possible</a:t>
            </a:r>
          </a:p>
          <a:p>
            <a:r>
              <a:rPr lang="en-US" dirty="0"/>
              <a:t>Phone calls </a:t>
            </a:r>
            <a:r>
              <a:rPr lang="en-US" dirty="0" smtClean="0"/>
              <a:t>an hour prior to beginning a planned maintenance or immediately after a forced outage are </a:t>
            </a:r>
            <a:r>
              <a:rPr lang="en-US" dirty="0"/>
              <a:t>not required but encouraged for higher risk </a:t>
            </a:r>
            <a:r>
              <a:rPr lang="en-US" dirty="0" smtClean="0"/>
              <a:t>activities/impacts </a:t>
            </a:r>
            <a:r>
              <a:rPr lang="en-US" dirty="0"/>
              <a:t>but must be made from a control room operator to ERCOT control room </a:t>
            </a:r>
            <a:r>
              <a:rPr lang="en-US" dirty="0" smtClean="0"/>
              <a:t>operator</a:t>
            </a:r>
          </a:p>
        </p:txBody>
      </p:sp>
    </p:spTree>
    <p:extLst>
      <p:ext uri="{BB962C8B-B14F-4D97-AF65-F5344CB8AC3E}">
        <p14:creationId xmlns:p14="http://schemas.microsoft.com/office/powerpoint/2010/main" val="30284118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
        <p:nvSpPr>
          <p:cNvPr id="5" name="Title 4"/>
          <p:cNvSpPr>
            <a:spLocks noGrp="1"/>
          </p:cNvSpPr>
          <p:nvPr>
            <p:ph type="title"/>
          </p:nvPr>
        </p:nvSpPr>
        <p:spPr/>
        <p:txBody>
          <a:bodyPr/>
          <a:lstStyle/>
          <a:p>
            <a:r>
              <a:rPr lang="en-US" dirty="0" smtClean="0"/>
              <a:t>Example RTU maintenance</a:t>
            </a:r>
            <a:endParaRPr lang="en-US" dirty="0"/>
          </a:p>
        </p:txBody>
      </p:sp>
      <p:sp>
        <p:nvSpPr>
          <p:cNvPr id="6" name="Content Placeholder 5"/>
          <p:cNvSpPr>
            <a:spLocks noGrp="1"/>
          </p:cNvSpPr>
          <p:nvPr>
            <p:ph idx="1"/>
          </p:nvPr>
        </p:nvSpPr>
        <p:spPr>
          <a:xfrm>
            <a:off x="406400" y="1271238"/>
            <a:ext cx="11252200" cy="4771584"/>
          </a:xfrm>
        </p:spPr>
        <p:txBody>
          <a:bodyPr/>
          <a:lstStyle/>
          <a:p>
            <a:r>
              <a:rPr lang="en-US" sz="2400" dirty="0">
                <a:hlinkClick r:id="rId3"/>
              </a:rPr>
              <a:t>RTUstatus@ercot.com</a:t>
            </a:r>
            <a:endParaRPr lang="en-US" sz="2400" dirty="0"/>
          </a:p>
          <a:p>
            <a:endParaRPr lang="en-US" sz="2400" b="1" dirty="0" smtClean="0"/>
          </a:p>
          <a:p>
            <a:r>
              <a:rPr lang="en-US" sz="2400" b="1" dirty="0" smtClean="0"/>
              <a:t>Station </a:t>
            </a:r>
            <a:r>
              <a:rPr lang="en-US" sz="2400" b="1" dirty="0"/>
              <a:t>Name and ERCOT Station ID:</a:t>
            </a:r>
            <a:r>
              <a:rPr lang="en-US" sz="2400" dirty="0"/>
              <a:t>  </a:t>
            </a:r>
            <a:r>
              <a:rPr lang="en-US" sz="2400" dirty="0" smtClean="0"/>
              <a:t>Taylor/TAYLR</a:t>
            </a:r>
            <a:endParaRPr lang="en-US" sz="2400" dirty="0"/>
          </a:p>
          <a:p>
            <a:r>
              <a:rPr lang="en-US" sz="2400" b="1" dirty="0"/>
              <a:t>Start Date/Time:</a:t>
            </a:r>
            <a:r>
              <a:rPr lang="en-US" sz="2400" dirty="0"/>
              <a:t> 02/10/2020 </a:t>
            </a:r>
            <a:r>
              <a:rPr lang="en-US" sz="2400" dirty="0" smtClean="0"/>
              <a:t>0830</a:t>
            </a:r>
            <a:endParaRPr lang="en-US" sz="2400" dirty="0"/>
          </a:p>
          <a:p>
            <a:r>
              <a:rPr lang="en-US" sz="2400" b="1" dirty="0"/>
              <a:t>End Date/Time:</a:t>
            </a:r>
            <a:r>
              <a:rPr lang="en-US" sz="2400" dirty="0"/>
              <a:t> 02/13/2020 </a:t>
            </a:r>
            <a:r>
              <a:rPr lang="en-US" sz="2400" dirty="0" smtClean="0"/>
              <a:t>1630</a:t>
            </a:r>
            <a:endParaRPr lang="en-US" sz="2400" dirty="0"/>
          </a:p>
          <a:p>
            <a:r>
              <a:rPr lang="en-US" sz="2400" b="1" dirty="0"/>
              <a:t>Days:</a:t>
            </a:r>
            <a:r>
              <a:rPr lang="en-US" sz="2400" dirty="0"/>
              <a:t> </a:t>
            </a:r>
            <a:r>
              <a:rPr lang="en-US" sz="2400" dirty="0" smtClean="0"/>
              <a:t>Monday-Thursday</a:t>
            </a:r>
            <a:endParaRPr lang="en-US" sz="2400" dirty="0"/>
          </a:p>
          <a:p>
            <a:r>
              <a:rPr lang="en-US" sz="2400" b="1" dirty="0"/>
              <a:t>Schedule Profile:</a:t>
            </a:r>
            <a:r>
              <a:rPr lang="en-US" sz="2400" dirty="0"/>
              <a:t> </a:t>
            </a:r>
            <a:r>
              <a:rPr lang="en-US" sz="2400" dirty="0" smtClean="0"/>
              <a:t>Continuous</a:t>
            </a:r>
            <a:endParaRPr lang="en-US" sz="2400" dirty="0"/>
          </a:p>
          <a:p>
            <a:r>
              <a:rPr lang="en-US" sz="2400" b="1" dirty="0"/>
              <a:t>Outage Request Type:</a:t>
            </a:r>
            <a:r>
              <a:rPr lang="en-US" sz="2400" dirty="0"/>
              <a:t> </a:t>
            </a:r>
            <a:r>
              <a:rPr lang="en-US" sz="2400" dirty="0" smtClean="0"/>
              <a:t>Planned</a:t>
            </a:r>
            <a:endParaRPr lang="en-US" sz="2400" dirty="0"/>
          </a:p>
          <a:p>
            <a:r>
              <a:rPr lang="en-US" sz="2400" b="1" dirty="0"/>
              <a:t>Emergency Restoration Time:</a:t>
            </a:r>
            <a:r>
              <a:rPr lang="en-US" sz="2400" dirty="0"/>
              <a:t> 2 </a:t>
            </a:r>
            <a:r>
              <a:rPr lang="en-US" sz="2400" dirty="0" smtClean="0"/>
              <a:t>Hours</a:t>
            </a:r>
          </a:p>
          <a:p>
            <a:r>
              <a:rPr lang="en-US" sz="2400" b="1" dirty="0" smtClean="0"/>
              <a:t>Reason for Maintenance: </a:t>
            </a:r>
            <a:r>
              <a:rPr lang="en-US" sz="2400" dirty="0"/>
              <a:t>Database Load</a:t>
            </a:r>
          </a:p>
          <a:p>
            <a:r>
              <a:rPr lang="en-US" sz="2400" b="1" dirty="0" smtClean="0"/>
              <a:t>Notes/Remarks: </a:t>
            </a:r>
            <a:r>
              <a:rPr lang="en-US" sz="2400" dirty="0" smtClean="0"/>
              <a:t>[As Needed]</a:t>
            </a:r>
            <a:endParaRPr lang="en-US" sz="2400" dirty="0"/>
          </a:p>
        </p:txBody>
      </p:sp>
    </p:spTree>
    <p:extLst>
      <p:ext uri="{BB962C8B-B14F-4D97-AF65-F5344CB8AC3E}">
        <p14:creationId xmlns:p14="http://schemas.microsoft.com/office/powerpoint/2010/main" val="9468851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
        <p:nvSpPr>
          <p:cNvPr id="5" name="Title 4"/>
          <p:cNvSpPr>
            <a:spLocks noGrp="1"/>
          </p:cNvSpPr>
          <p:nvPr>
            <p:ph type="title"/>
          </p:nvPr>
        </p:nvSpPr>
        <p:spPr/>
        <p:txBody>
          <a:bodyPr/>
          <a:lstStyle/>
          <a:p>
            <a:r>
              <a:rPr lang="en-US" dirty="0" smtClean="0"/>
              <a:t>Example ICCP maintenance</a:t>
            </a:r>
            <a:endParaRPr lang="en-US" dirty="0"/>
          </a:p>
        </p:txBody>
      </p:sp>
      <p:sp>
        <p:nvSpPr>
          <p:cNvPr id="6" name="Content Placeholder 5"/>
          <p:cNvSpPr>
            <a:spLocks noGrp="1"/>
          </p:cNvSpPr>
          <p:nvPr>
            <p:ph idx="1"/>
          </p:nvPr>
        </p:nvSpPr>
        <p:spPr>
          <a:xfrm>
            <a:off x="406400" y="1271238"/>
            <a:ext cx="11252200" cy="4771584"/>
          </a:xfrm>
        </p:spPr>
        <p:txBody>
          <a:bodyPr/>
          <a:lstStyle/>
          <a:p>
            <a:r>
              <a:rPr lang="en-US" sz="2400" dirty="0">
                <a:hlinkClick r:id="rId3"/>
              </a:rPr>
              <a:t>ICCPstatus@ercot.com</a:t>
            </a:r>
            <a:endParaRPr lang="en-US" sz="2400" dirty="0"/>
          </a:p>
          <a:p>
            <a:endParaRPr lang="en-US" sz="2400" b="1" dirty="0" smtClean="0"/>
          </a:p>
          <a:p>
            <a:r>
              <a:rPr lang="en-US" sz="2400" b="1" dirty="0" smtClean="0"/>
              <a:t>Company </a:t>
            </a:r>
            <a:r>
              <a:rPr lang="en-US" sz="2400" b="1" dirty="0"/>
              <a:t>and ICCP link:</a:t>
            </a:r>
            <a:r>
              <a:rPr lang="en-US" sz="2400" dirty="0"/>
              <a:t>  ERCOT / Taylor </a:t>
            </a:r>
            <a:r>
              <a:rPr lang="en-US" sz="2400" dirty="0" smtClean="0"/>
              <a:t>A</a:t>
            </a:r>
            <a:endParaRPr lang="en-US" sz="2400" dirty="0"/>
          </a:p>
          <a:p>
            <a:r>
              <a:rPr lang="en-US" sz="2400" b="1" dirty="0"/>
              <a:t>Start Date/Time:</a:t>
            </a:r>
            <a:r>
              <a:rPr lang="en-US" sz="2400" dirty="0"/>
              <a:t> 02/10/2020 </a:t>
            </a:r>
            <a:r>
              <a:rPr lang="en-US" sz="2400" dirty="0" smtClean="0"/>
              <a:t>0830</a:t>
            </a:r>
            <a:endParaRPr lang="en-US" sz="2400" dirty="0"/>
          </a:p>
          <a:p>
            <a:r>
              <a:rPr lang="en-US" sz="2400" b="1" dirty="0"/>
              <a:t>End Date/Time:</a:t>
            </a:r>
            <a:r>
              <a:rPr lang="en-US" sz="2400" dirty="0"/>
              <a:t> 02/13/2020 </a:t>
            </a:r>
            <a:r>
              <a:rPr lang="en-US" sz="2400" dirty="0" smtClean="0"/>
              <a:t>1630</a:t>
            </a:r>
            <a:endParaRPr lang="en-US" sz="2400" dirty="0"/>
          </a:p>
          <a:p>
            <a:r>
              <a:rPr lang="en-US" sz="2400" b="1" dirty="0"/>
              <a:t>Days:</a:t>
            </a:r>
            <a:r>
              <a:rPr lang="en-US" sz="2400" dirty="0"/>
              <a:t> </a:t>
            </a:r>
            <a:r>
              <a:rPr lang="en-US" sz="2400" dirty="0" smtClean="0"/>
              <a:t>Monday-Thursday</a:t>
            </a:r>
            <a:endParaRPr lang="en-US" sz="2400" dirty="0"/>
          </a:p>
          <a:p>
            <a:r>
              <a:rPr lang="en-US" sz="2400" b="1" dirty="0"/>
              <a:t>Schedule Profile:</a:t>
            </a:r>
            <a:r>
              <a:rPr lang="en-US" sz="2400" dirty="0"/>
              <a:t> </a:t>
            </a:r>
            <a:r>
              <a:rPr lang="en-US" sz="2400" dirty="0" smtClean="0"/>
              <a:t>Continuous</a:t>
            </a:r>
            <a:endParaRPr lang="en-US" sz="2400" dirty="0"/>
          </a:p>
          <a:p>
            <a:r>
              <a:rPr lang="en-US" sz="2400" b="1" dirty="0"/>
              <a:t>Outage Request Type:</a:t>
            </a:r>
            <a:r>
              <a:rPr lang="en-US" sz="2400" dirty="0"/>
              <a:t> </a:t>
            </a:r>
            <a:r>
              <a:rPr lang="en-US" sz="2400" dirty="0" smtClean="0"/>
              <a:t>Planned</a:t>
            </a:r>
            <a:endParaRPr lang="en-US" sz="2400" dirty="0"/>
          </a:p>
          <a:p>
            <a:r>
              <a:rPr lang="en-US" sz="2400" b="1" dirty="0"/>
              <a:t>Emergency Restoration Time:</a:t>
            </a:r>
            <a:r>
              <a:rPr lang="en-US" sz="2400" dirty="0"/>
              <a:t> 2 </a:t>
            </a:r>
            <a:r>
              <a:rPr lang="en-US" sz="2400" dirty="0" smtClean="0"/>
              <a:t>Hours</a:t>
            </a:r>
          </a:p>
          <a:p>
            <a:r>
              <a:rPr lang="en-US" sz="2400" b="1" dirty="0"/>
              <a:t>Reason for Maintenance: </a:t>
            </a:r>
            <a:r>
              <a:rPr lang="en-US" sz="2400" dirty="0" smtClean="0"/>
              <a:t>Router Replacement</a:t>
            </a:r>
            <a:endParaRPr lang="en-US" sz="2400" dirty="0"/>
          </a:p>
          <a:p>
            <a:r>
              <a:rPr lang="en-US" sz="2400" b="1" dirty="0"/>
              <a:t>Notes/Remarks:</a:t>
            </a:r>
            <a:r>
              <a:rPr lang="en-US" sz="2400" dirty="0"/>
              <a:t> </a:t>
            </a:r>
            <a:r>
              <a:rPr lang="en-US" sz="2400" dirty="0" smtClean="0"/>
              <a:t>[As Needed]</a:t>
            </a:r>
            <a:endParaRPr lang="en-US" sz="2400" dirty="0"/>
          </a:p>
        </p:txBody>
      </p:sp>
    </p:spTree>
    <p:extLst>
      <p:ext uri="{BB962C8B-B14F-4D97-AF65-F5344CB8AC3E}">
        <p14:creationId xmlns:p14="http://schemas.microsoft.com/office/powerpoint/2010/main" val="24876586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
        <p:nvSpPr>
          <p:cNvPr id="5" name="Title 4"/>
          <p:cNvSpPr>
            <a:spLocks noGrp="1"/>
          </p:cNvSpPr>
          <p:nvPr>
            <p:ph type="title"/>
          </p:nvPr>
        </p:nvSpPr>
        <p:spPr/>
        <p:txBody>
          <a:bodyPr/>
          <a:lstStyle/>
          <a:p>
            <a:r>
              <a:rPr lang="en-US" dirty="0" smtClean="0"/>
              <a:t>Example EMS/TMS/Database maintenance</a:t>
            </a:r>
            <a:endParaRPr lang="en-US" dirty="0"/>
          </a:p>
        </p:txBody>
      </p:sp>
      <p:sp>
        <p:nvSpPr>
          <p:cNvPr id="6" name="Content Placeholder 5"/>
          <p:cNvSpPr>
            <a:spLocks noGrp="1"/>
          </p:cNvSpPr>
          <p:nvPr>
            <p:ph idx="1"/>
          </p:nvPr>
        </p:nvSpPr>
        <p:spPr>
          <a:xfrm>
            <a:off x="406400" y="1271238"/>
            <a:ext cx="11252200" cy="4771584"/>
          </a:xfrm>
        </p:spPr>
        <p:txBody>
          <a:bodyPr/>
          <a:lstStyle/>
          <a:p>
            <a:r>
              <a:rPr lang="en-US" sz="2400" dirty="0">
                <a:hlinkClick r:id="rId3"/>
              </a:rPr>
              <a:t>MPEMSstatus@ercot.com</a:t>
            </a:r>
            <a:endParaRPr lang="en-US" sz="2400" dirty="0"/>
          </a:p>
          <a:p>
            <a:endParaRPr lang="en-US" sz="2400" b="1" dirty="0" smtClean="0"/>
          </a:p>
          <a:p>
            <a:r>
              <a:rPr lang="en-US" sz="2400" b="1" dirty="0" smtClean="0"/>
              <a:t>Company </a:t>
            </a:r>
            <a:r>
              <a:rPr lang="en-US" sz="2400" b="1" dirty="0"/>
              <a:t>and ICCP link:</a:t>
            </a:r>
            <a:r>
              <a:rPr lang="en-US" sz="2400" dirty="0"/>
              <a:t>  ERCOT / Taylor </a:t>
            </a:r>
            <a:r>
              <a:rPr lang="en-US" sz="2400" dirty="0" smtClean="0"/>
              <a:t>A</a:t>
            </a:r>
            <a:endParaRPr lang="en-US" sz="2400" dirty="0"/>
          </a:p>
          <a:p>
            <a:r>
              <a:rPr lang="en-US" sz="2400" b="1" dirty="0"/>
              <a:t>Start Date/Time:</a:t>
            </a:r>
            <a:r>
              <a:rPr lang="en-US" sz="2400" dirty="0"/>
              <a:t> 02/10/2020 </a:t>
            </a:r>
            <a:r>
              <a:rPr lang="en-US" sz="2400" dirty="0" smtClean="0"/>
              <a:t>0830</a:t>
            </a:r>
            <a:endParaRPr lang="en-US" sz="2400" dirty="0"/>
          </a:p>
          <a:p>
            <a:r>
              <a:rPr lang="en-US" sz="2400" b="1" dirty="0"/>
              <a:t>End Date/Time:</a:t>
            </a:r>
            <a:r>
              <a:rPr lang="en-US" sz="2400" dirty="0"/>
              <a:t> 02/13/2020 </a:t>
            </a:r>
            <a:r>
              <a:rPr lang="en-US" sz="2400" dirty="0" smtClean="0"/>
              <a:t>1630</a:t>
            </a:r>
            <a:endParaRPr lang="en-US" sz="2400" dirty="0"/>
          </a:p>
          <a:p>
            <a:r>
              <a:rPr lang="en-US" sz="2400" b="1" dirty="0"/>
              <a:t>Days:</a:t>
            </a:r>
            <a:r>
              <a:rPr lang="en-US" sz="2400" dirty="0"/>
              <a:t> </a:t>
            </a:r>
            <a:r>
              <a:rPr lang="en-US" sz="2400" dirty="0" smtClean="0"/>
              <a:t>Monday-Thursday</a:t>
            </a:r>
            <a:endParaRPr lang="en-US" sz="2400" dirty="0"/>
          </a:p>
          <a:p>
            <a:r>
              <a:rPr lang="en-US" sz="2400" b="1" dirty="0"/>
              <a:t>Schedule Profile:</a:t>
            </a:r>
            <a:r>
              <a:rPr lang="en-US" sz="2400" dirty="0"/>
              <a:t> </a:t>
            </a:r>
            <a:r>
              <a:rPr lang="en-US" sz="2400" dirty="0" smtClean="0"/>
              <a:t>Continuous</a:t>
            </a:r>
            <a:endParaRPr lang="en-US" sz="2400" dirty="0"/>
          </a:p>
          <a:p>
            <a:r>
              <a:rPr lang="en-US" sz="2400" b="1" dirty="0"/>
              <a:t>Outage Request Type:</a:t>
            </a:r>
            <a:r>
              <a:rPr lang="en-US" sz="2400" dirty="0"/>
              <a:t> </a:t>
            </a:r>
            <a:r>
              <a:rPr lang="en-US" sz="2400" dirty="0" smtClean="0"/>
              <a:t>Planned</a:t>
            </a:r>
            <a:endParaRPr lang="en-US" sz="2400" dirty="0"/>
          </a:p>
          <a:p>
            <a:r>
              <a:rPr lang="en-US" sz="2400" b="1" dirty="0"/>
              <a:t>Emergency Restoration Time:</a:t>
            </a:r>
            <a:r>
              <a:rPr lang="en-US" sz="2400" dirty="0"/>
              <a:t> </a:t>
            </a:r>
            <a:r>
              <a:rPr lang="en-US" sz="2400" smtClean="0"/>
              <a:t>15 minutes</a:t>
            </a:r>
            <a:endParaRPr lang="en-US" sz="2400" dirty="0"/>
          </a:p>
          <a:p>
            <a:r>
              <a:rPr lang="en-US" sz="2400" b="1" dirty="0"/>
              <a:t>Reason for Maintenance: </a:t>
            </a:r>
            <a:r>
              <a:rPr lang="en-US" sz="2400" dirty="0" smtClean="0"/>
              <a:t>New system</a:t>
            </a:r>
            <a:endParaRPr lang="en-US" sz="2400" dirty="0"/>
          </a:p>
          <a:p>
            <a:r>
              <a:rPr lang="en-US" sz="2400" b="1" dirty="0" smtClean="0"/>
              <a:t>Notes/Remarks: </a:t>
            </a:r>
            <a:r>
              <a:rPr lang="en-US" sz="2400" dirty="0" smtClean="0"/>
              <a:t>[ As Needed]</a:t>
            </a:r>
            <a:endParaRPr lang="en-US" sz="2400" dirty="0"/>
          </a:p>
        </p:txBody>
      </p:sp>
    </p:spTree>
    <p:extLst>
      <p:ext uri="{BB962C8B-B14F-4D97-AF65-F5344CB8AC3E}">
        <p14:creationId xmlns:p14="http://schemas.microsoft.com/office/powerpoint/2010/main" val="42790028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
        <p:nvSpPr>
          <p:cNvPr id="5" name="Title 4"/>
          <p:cNvSpPr>
            <a:spLocks noGrp="1"/>
          </p:cNvSpPr>
          <p:nvPr>
            <p:ph type="title"/>
          </p:nvPr>
        </p:nvSpPr>
        <p:spPr/>
        <p:txBody>
          <a:bodyPr/>
          <a:lstStyle/>
          <a:p>
            <a:r>
              <a:rPr lang="en-US" dirty="0" smtClean="0"/>
              <a:t>Definitions</a:t>
            </a:r>
            <a:endParaRPr lang="en-US" dirty="0"/>
          </a:p>
        </p:txBody>
      </p:sp>
      <p:sp>
        <p:nvSpPr>
          <p:cNvPr id="6" name="Content Placeholder 5"/>
          <p:cNvSpPr>
            <a:spLocks noGrp="1"/>
          </p:cNvSpPr>
          <p:nvPr>
            <p:ph idx="1"/>
          </p:nvPr>
        </p:nvSpPr>
        <p:spPr>
          <a:xfrm>
            <a:off x="406400" y="1271238"/>
            <a:ext cx="11252200" cy="4771584"/>
          </a:xfrm>
        </p:spPr>
        <p:txBody>
          <a:bodyPr/>
          <a:lstStyle/>
          <a:p>
            <a:r>
              <a:rPr lang="en-US" sz="1400" b="1" dirty="0"/>
              <a:t>Station Name and ERCOT Station ID:</a:t>
            </a:r>
            <a:r>
              <a:rPr lang="en-US" sz="1600" dirty="0"/>
              <a:t>  </a:t>
            </a:r>
            <a:r>
              <a:rPr lang="en-US" sz="1600" dirty="0">
                <a:solidFill>
                  <a:schemeClr val="bg1">
                    <a:lumMod val="65000"/>
                  </a:schemeClr>
                </a:solidFill>
              </a:rPr>
              <a:t>Taylor/TAYLR</a:t>
            </a:r>
            <a:r>
              <a:rPr lang="en-US" sz="1600" dirty="0"/>
              <a:t>  - This should list any impact Station Name(s) and Station ID(s) as identified in the Network Operations Model.</a:t>
            </a:r>
          </a:p>
          <a:p>
            <a:r>
              <a:rPr lang="en-US" sz="1400" b="1" dirty="0"/>
              <a:t>Start Date/Time:</a:t>
            </a:r>
            <a:r>
              <a:rPr lang="en-US" sz="1600" dirty="0"/>
              <a:t> 02/10/2020 0830  - This should be the planned start time for the maintenance or actual start time if unplanned.</a:t>
            </a:r>
          </a:p>
          <a:p>
            <a:r>
              <a:rPr lang="en-US" sz="1400" b="1" dirty="0"/>
              <a:t>End Date/Time:</a:t>
            </a:r>
            <a:r>
              <a:rPr lang="en-US" sz="1600" dirty="0"/>
              <a:t> 02/13/2020 1630 – This should be the planned end time for the maintenance or actual end time if notifying returned to normal.</a:t>
            </a:r>
          </a:p>
          <a:p>
            <a:r>
              <a:rPr lang="en-US" sz="1400" b="1" dirty="0"/>
              <a:t>Days:</a:t>
            </a:r>
            <a:r>
              <a:rPr lang="en-US" sz="1600" dirty="0"/>
              <a:t> Monday-Thursday – This should be the list of days impacted between proposed or actual start date and end date.  There may be instances where for example the outages over a 2 week period will only be on weekends.</a:t>
            </a:r>
          </a:p>
          <a:p>
            <a:r>
              <a:rPr lang="en-US" sz="1400" b="1" dirty="0"/>
              <a:t>Schedule Profile:</a:t>
            </a:r>
            <a:r>
              <a:rPr lang="en-US" sz="1600" dirty="0"/>
              <a:t> Continuous  - This should identify if the outage time frame is continuous over the entire start and end date or periodic windows of time.</a:t>
            </a:r>
          </a:p>
          <a:p>
            <a:r>
              <a:rPr lang="en-US" sz="1400" b="1" dirty="0"/>
              <a:t>Outage Request Type:</a:t>
            </a:r>
            <a:r>
              <a:rPr lang="en-US" sz="1600" dirty="0"/>
              <a:t> Planned  - This should identify if the outage is planned or unplanned.</a:t>
            </a:r>
          </a:p>
          <a:p>
            <a:r>
              <a:rPr lang="en-US" sz="1400" b="1" dirty="0"/>
              <a:t>Emergency Restoration Time:</a:t>
            </a:r>
            <a:r>
              <a:rPr lang="en-US" sz="1400" dirty="0"/>
              <a:t> </a:t>
            </a:r>
            <a:r>
              <a:rPr lang="en-US" sz="1600" dirty="0"/>
              <a:t>2 Hours</a:t>
            </a:r>
            <a:r>
              <a:rPr lang="en-US" sz="1400" dirty="0"/>
              <a:t>  </a:t>
            </a:r>
            <a:r>
              <a:rPr lang="en-US" sz="1600" dirty="0"/>
              <a:t>- This should identify the time it would take to restore the systems to that are </a:t>
            </a:r>
            <a:r>
              <a:rPr lang="en-US" sz="1600" dirty="0" err="1"/>
              <a:t>outaged</a:t>
            </a:r>
            <a:r>
              <a:rPr lang="en-US" sz="1600" dirty="0"/>
              <a:t> to normal status for an emergency.</a:t>
            </a:r>
          </a:p>
          <a:p>
            <a:r>
              <a:rPr lang="en-US" sz="1400" b="1" dirty="0"/>
              <a:t>Reason for Maintenance: </a:t>
            </a:r>
            <a:r>
              <a:rPr lang="en-US" sz="1600" dirty="0"/>
              <a:t>Database Load  - This should identify the type of and reason for maintenance being done or forced outage.</a:t>
            </a:r>
          </a:p>
          <a:p>
            <a:r>
              <a:rPr lang="en-US" sz="1400" b="1" dirty="0"/>
              <a:t>Notes/Remarks: </a:t>
            </a:r>
            <a:r>
              <a:rPr lang="en-US" sz="1600" dirty="0"/>
              <a:t>[As Needed] – This should include any notes or remarks that could aid ERCOT in understanding any potential risks or circumstances related to the planned maintenance or forced outage.</a:t>
            </a:r>
          </a:p>
        </p:txBody>
      </p:sp>
    </p:spTree>
    <p:extLst>
      <p:ext uri="{BB962C8B-B14F-4D97-AF65-F5344CB8AC3E}">
        <p14:creationId xmlns:p14="http://schemas.microsoft.com/office/powerpoint/2010/main" val="193170594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purl.org/dc/terms/"/>
    <ds:schemaRef ds:uri="http://schemas.openxmlformats.org/package/2006/metadata/core-properties"/>
    <ds:schemaRef ds:uri="http://schemas.microsoft.com/office/2006/documentManagement/types"/>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18530</TotalTime>
  <Words>497</Words>
  <Application>Microsoft Office PowerPoint</Application>
  <PresentationFormat>Widescreen</PresentationFormat>
  <Paragraphs>90</Paragraphs>
  <Slides>8</Slides>
  <Notes>7</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8</vt:i4>
      </vt:variant>
    </vt:vector>
  </HeadingPairs>
  <TitlesOfParts>
    <vt:vector size="12" baseType="lpstr">
      <vt:lpstr>Arial</vt:lpstr>
      <vt:lpstr>Calibri</vt:lpstr>
      <vt:lpstr>1_Custom Design</vt:lpstr>
      <vt:lpstr>Office Theme</vt:lpstr>
      <vt:lpstr>PowerPoint Presentation</vt:lpstr>
      <vt:lpstr>Overview</vt:lpstr>
      <vt:lpstr>Additional Clarifications</vt:lpstr>
      <vt:lpstr>Timelines</vt:lpstr>
      <vt:lpstr>Example RTU maintenance</vt:lpstr>
      <vt:lpstr>Example ICCP maintenance</vt:lpstr>
      <vt:lpstr>Example EMS/TMS/Database maintenance</vt:lpstr>
      <vt:lpstr>Definitions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Solis, Stephen</cp:lastModifiedBy>
  <cp:revision>281</cp:revision>
  <cp:lastPrinted>2016-01-21T20:53:15Z</cp:lastPrinted>
  <dcterms:created xsi:type="dcterms:W3CDTF">2016-01-21T15:20:31Z</dcterms:created>
  <dcterms:modified xsi:type="dcterms:W3CDTF">2020-10-28T20:08:55Z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