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4"/>
  </p:notesMasterIdLst>
  <p:handoutMasterIdLst>
    <p:handoutMasterId r:id="rId15"/>
  </p:handoutMasterIdLst>
  <p:sldIdLst>
    <p:sldId id="260" r:id="rId6"/>
    <p:sldId id="287" r:id="rId7"/>
    <p:sldId id="290" r:id="rId8"/>
    <p:sldId id="291" r:id="rId9"/>
    <p:sldId id="295" r:id="rId10"/>
    <p:sldId id="293" r:id="rId11"/>
    <p:sldId id="294" r:id="rId12"/>
    <p:sldId id="276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200"/>
    <a:srgbClr val="FFD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9" d="100"/>
          <a:sy n="99" d="100"/>
        </p:scale>
        <p:origin x="90" y="20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8597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jbillo@ercot.com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259449"/>
            <a:ext cx="51054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Transmission Project Cost Comparison Improvement</a:t>
            </a:r>
          </a:p>
          <a:p>
            <a:endParaRPr lang="en-US" sz="2000" b="1" dirty="0" smtClean="0">
              <a:solidFill>
                <a:schemeClr val="tx2"/>
              </a:solidFill>
            </a:endParaRPr>
          </a:p>
          <a:p>
            <a:r>
              <a:rPr lang="en-US" b="1" dirty="0" smtClean="0">
                <a:solidFill>
                  <a:schemeClr val="tx2"/>
                </a:solidFill>
              </a:rPr>
              <a:t>PLWG</a:t>
            </a:r>
          </a:p>
          <a:p>
            <a:r>
              <a:rPr lang="en-US" b="1" dirty="0" smtClean="0">
                <a:solidFill>
                  <a:schemeClr val="tx2"/>
                </a:solidFill>
              </a:rPr>
              <a:t>November 9, </a:t>
            </a:r>
            <a:r>
              <a:rPr lang="en-US" b="1" dirty="0" smtClean="0">
                <a:solidFill>
                  <a:schemeClr val="tx2"/>
                </a:solidFill>
              </a:rPr>
              <a:t>2020</a:t>
            </a:r>
            <a:endParaRPr lang="en-US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both reliability and economic projects, ERCOT compares the capital cost (overnight cost) of project options during the project alternative selection process, even when the alternatives utilize different technologies.</a:t>
            </a:r>
          </a:p>
          <a:p>
            <a:r>
              <a:rPr lang="en-US" dirty="0" smtClean="0"/>
              <a:t>Different technologies have different life expectancies, e.g. a FACTS device is expected to be replaced sooner than an AC transmission line.</a:t>
            </a:r>
          </a:p>
          <a:p>
            <a:r>
              <a:rPr lang="en-US" dirty="0" smtClean="0"/>
              <a:t>Thus, comparing the capital cost of project alternatives with different technologies is not an apples-apples comparison since alternatives with a shorter lifespan will have additional costs over the long term.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927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Solution: Modified Perpetual Lifetime Asset Cost</a:t>
            </a:r>
            <a:r>
              <a:rPr lang="en-US" baseline="30000" dirty="0" smtClean="0"/>
              <a:t>1</a:t>
            </a:r>
            <a:endParaRPr lang="en-US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en-US" dirty="0" smtClean="0"/>
                  <a:t>For convenience let’s define something called the Time Factor (</a:t>
                </a:r>
                <a:r>
                  <a:rPr lang="en-US" dirty="0" err="1" smtClean="0"/>
                  <a:t>Tf</a:t>
                </a:r>
                <a:r>
                  <a:rPr lang="en-US" dirty="0" smtClean="0"/>
                  <a:t>) to account for combined price escalation and discounting:</a:t>
                </a:r>
              </a:p>
              <a:p>
                <a:pPr marL="40005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𝑇𝑓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𝑖𝑛𝑓𝑙𝑎𝑡𝑖𝑜𝑛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𝑟𝑎𝑡𝑒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𝑑𝑖𝑠𝑐𝑜𝑢𝑛𝑡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𝑟𝑎𝑡𝑒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Now let’s define something called the Replacement Factor, </a:t>
                </a:r>
                <a:r>
                  <a:rPr lang="en-US" dirty="0" err="1"/>
                  <a:t>Rf</a:t>
                </a:r>
                <a:r>
                  <a:rPr lang="en-US" dirty="0"/>
                  <a:t>,  a closed-form factor that converts one life cycle to an infinite </a:t>
                </a:r>
                <a:r>
                  <a:rPr lang="en-US" dirty="0" smtClean="0"/>
                  <a:t>series (</a:t>
                </a:r>
                <a:r>
                  <a:rPr lang="en-US" dirty="0"/>
                  <a:t>where LT is the life expectancy of the </a:t>
                </a:r>
                <a:r>
                  <a:rPr lang="en-US" dirty="0" smtClean="0"/>
                  <a:t>asset):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𝑅𝑓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𝑇𝑓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𝐿𝑇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marL="400050" lvl="1" indent="0">
                  <a:buNone/>
                </a:pPr>
                <a:endParaRPr lang="en-US" sz="1200" dirty="0" smtClean="0"/>
              </a:p>
              <a:p>
                <a:pPr marL="400050" lvl="1" indent="0">
                  <a:buNone/>
                </a:pPr>
                <a:r>
                  <a:rPr lang="en-US" sz="1200" dirty="0" smtClean="0"/>
                  <a:t>The </a:t>
                </a:r>
                <a:r>
                  <a:rPr lang="en-US" sz="1200" dirty="0"/>
                  <a:t>derivation of this factor is just algebra, representing an infinite series of </a:t>
                </a:r>
                <a:r>
                  <a:rPr lang="en-US" sz="1200" dirty="0" err="1"/>
                  <a:t>x</a:t>
                </a:r>
                <a:r>
                  <a:rPr lang="en-US" sz="1200" baseline="30000" dirty="0" err="1"/>
                  <a:t>k</a:t>
                </a:r>
                <a:r>
                  <a:rPr lang="en-US" sz="1200" dirty="0"/>
                  <a:t>  as 1/(1-x) if x&lt;1.  Here, x is </a:t>
                </a:r>
                <a:r>
                  <a:rPr lang="en-US" sz="1200" dirty="0" err="1" smtClean="0"/>
                  <a:t>Tf^LT</a:t>
                </a:r>
                <a:r>
                  <a:rPr lang="en-US" sz="1200" dirty="0" smtClean="0"/>
                  <a:t>.</a:t>
                </a:r>
                <a:endParaRPr lang="en-US" sz="12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71" t="-1208" r="-16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562600" y="6117532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 Math from Jeffrey Roark, EPRI</a:t>
            </a:r>
            <a:endParaRPr lang="en-US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995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Modified Perpetual Lifetime Asset Cost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MPLA Cost of a project is therefore: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𝑀𝑃𝐿𝐴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𝐶𝑜𝑠𝑡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𝐶𝑎𝑝𝑖𝑡𝑎𝑙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𝐶𝑜𝑠𝑡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𝑅𝑓</m:t>
                      </m:r>
                    </m:oMath>
                  </m:oMathPara>
                </a14:m>
                <a:endParaRPr lang="en-US" dirty="0" smtClean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Examples:</a:t>
                </a:r>
              </a:p>
              <a:p>
                <a:pPr lvl="1"/>
                <a:r>
                  <a:rPr lang="en-US" dirty="0" smtClean="0"/>
                  <a:t>$40M AC transmission line (assumed 60-year life)</a:t>
                </a:r>
              </a:p>
              <a:p>
                <a:pPr lvl="2"/>
                <a:r>
                  <a:rPr lang="en-US" dirty="0" smtClean="0"/>
                  <a:t>MPLA Cost = $40M * 1.03 = $41.2M</a:t>
                </a:r>
              </a:p>
              <a:p>
                <a:pPr lvl="1"/>
                <a:r>
                  <a:rPr lang="en-US" dirty="0" smtClean="0"/>
                  <a:t>$30M STATCOM (assumed 25-year life)</a:t>
                </a:r>
              </a:p>
              <a:p>
                <a:pPr lvl="2"/>
                <a:r>
                  <a:rPr lang="en-US" dirty="0" smtClean="0"/>
                  <a:t>MPLA Cost = $30M * 1.32 = $39.6M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71" t="-1208" b="-4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8983635"/>
              </p:ext>
            </p:extLst>
          </p:nvPr>
        </p:nvGraphicFramePr>
        <p:xfrm>
          <a:off x="1554480" y="2133065"/>
          <a:ext cx="5425440" cy="741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62200"/>
                <a:gridCol w="1021080"/>
                <a:gridCol w="1021080"/>
                <a:gridCol w="10210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Project Life (Years)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Rf</a:t>
                      </a:r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</a:rPr>
                        <a:t>1.32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</a:rPr>
                        <a:t>1.11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</a:rPr>
                        <a:t>1.03</a:t>
                      </a:r>
                      <a:endParaRPr lang="en-US" sz="1600" b="1" i="0" u="none" strike="noStrike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8200" y="3124200"/>
            <a:ext cx="685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* Assumes 2% inflation rate and 8% discount rate</a:t>
            </a:r>
            <a:endParaRPr lang="en-US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625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Would ERCOT Apply This In Studies?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comparing project alternatives, cost (and MPLA Cost) is one of many factors considered</a:t>
            </a:r>
          </a:p>
          <a:p>
            <a:r>
              <a:rPr lang="en-US" dirty="0" smtClean="0"/>
              <a:t>ERCOT envisions using the Modified Perpetual Lifetime Asset Cost as an additional factor when comparing project alternatives </a:t>
            </a:r>
            <a:r>
              <a:rPr lang="en-US" dirty="0" smtClean="0">
                <a:solidFill>
                  <a:srgbClr val="FF0000"/>
                </a:solidFill>
              </a:rPr>
              <a:t>with different technologies </a:t>
            </a:r>
            <a:r>
              <a:rPr lang="en-US" dirty="0" smtClean="0"/>
              <a:t>in </a:t>
            </a:r>
            <a:r>
              <a:rPr lang="en-US" dirty="0"/>
              <a:t>an RPG project review or in the </a:t>
            </a:r>
            <a:r>
              <a:rPr lang="en-US" dirty="0" smtClean="0"/>
              <a:t>RTP</a:t>
            </a:r>
          </a:p>
          <a:p>
            <a:pPr lvl="1"/>
            <a:r>
              <a:rPr lang="en-US" dirty="0" smtClean="0"/>
              <a:t>ERCOT would still use the cost estimate as a quantifiable comparison for project alternatives</a:t>
            </a:r>
          </a:p>
          <a:p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4417034"/>
            <a:ext cx="6096000" cy="2059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968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Life Expectancies for MPLA Cost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3652579"/>
              </p:ext>
            </p:extLst>
          </p:nvPr>
        </p:nvGraphicFramePr>
        <p:xfrm>
          <a:off x="304800" y="1224280"/>
          <a:ext cx="85344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0"/>
                <a:gridCol w="426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Asset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Life Expectancy Assumption* (Years)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STATCOM</a:t>
                      </a:r>
                      <a:r>
                        <a:rPr lang="en-US" baseline="0" dirty="0" smtClean="0"/>
                        <a:t> or SVC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HVDC Converter Station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Transformer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Substation</a:t>
                      </a:r>
                      <a:r>
                        <a:rPr lang="en-US" baseline="0" dirty="0" smtClean="0"/>
                        <a:t> Equipment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Static</a:t>
                      </a:r>
                      <a:r>
                        <a:rPr lang="en-US" baseline="0" dirty="0" smtClean="0"/>
                        <a:t> Reactive Device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Synchronous Condenser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Transmission</a:t>
                      </a:r>
                      <a:r>
                        <a:rPr lang="en-US" baseline="0" dirty="0" smtClean="0"/>
                        <a:t> Line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04800" y="4495800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*Note: Life expectancies shown are assumed only for the purposes of calculating MPLA Cost to provide a reasonable comparative analysis of project alternatives and should not be used for other purposes. The actual life expectancy of a project depends on design, maintenance, and environmental exposure.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016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send me your comments: </a:t>
            </a:r>
            <a:r>
              <a:rPr lang="en-US" dirty="0" smtClean="0">
                <a:hlinkClick r:id="rId2"/>
              </a:rPr>
              <a:t>jbillo@ercot.com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424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28600" y="2667000"/>
            <a:ext cx="8534400" cy="5709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b="0" smtClean="0"/>
              <a:t>Questions?</a:t>
            </a:r>
            <a:endParaRPr lang="en-US" sz="4800" b="0" dirty="0"/>
          </a:p>
        </p:txBody>
      </p:sp>
      <p:sp>
        <p:nvSpPr>
          <p:cNvPr id="6" name="Rectangle 5"/>
          <p:cNvSpPr/>
          <p:nvPr/>
        </p:nvSpPr>
        <p:spPr>
          <a:xfrm>
            <a:off x="228600" y="0"/>
            <a:ext cx="8686800" cy="990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54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c34af464-7aa1-4edd-9be4-83dffc1cb926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1226</TotalTime>
  <Words>404</Words>
  <Application>Microsoft Office PowerPoint</Application>
  <PresentationFormat>On-screen Show (4:3)</PresentationFormat>
  <Paragraphs>71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 Math</vt:lpstr>
      <vt:lpstr>1_Custom Design</vt:lpstr>
      <vt:lpstr>Office Theme</vt:lpstr>
      <vt:lpstr>PowerPoint Presentation</vt:lpstr>
      <vt:lpstr>Background</vt:lpstr>
      <vt:lpstr>Solution: Modified Perpetual Lifetime Asset Cost1</vt:lpstr>
      <vt:lpstr>Modified Perpetual Lifetime Asset Cost</vt:lpstr>
      <vt:lpstr>How Would ERCOT Apply This In Studies?</vt:lpstr>
      <vt:lpstr>Proposed Life Expectancies for MPLA Cost</vt:lpstr>
      <vt:lpstr>Next Steps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Jeff Billo</cp:lastModifiedBy>
  <cp:revision>127</cp:revision>
  <cp:lastPrinted>2016-01-21T20:53:15Z</cp:lastPrinted>
  <dcterms:created xsi:type="dcterms:W3CDTF">2016-01-21T15:20:31Z</dcterms:created>
  <dcterms:modified xsi:type="dcterms:W3CDTF">2020-11-05T14:56:54Z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