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269" r:id="rId8"/>
    <p:sldId id="270" r:id="rId9"/>
    <p:sldId id="287" r:id="rId10"/>
    <p:sldId id="288" r:id="rId11"/>
    <p:sldId id="294" r:id="rId12"/>
    <p:sldId id="295" r:id="rId13"/>
    <p:sldId id="28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5" d="100"/>
          <a:sy n="145" d="100"/>
        </p:scale>
        <p:origin x="114" y="3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35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1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00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7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8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NDSWG DGR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NPRR 1016 Implementation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Mario Alberto de la Garza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10/20/2020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NDSWG DGR NPRR 1016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Background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Current Modeling Example 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NPRR 1016 - Expected DGR Implementation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NPRR 1016 - Expected </a:t>
            </a:r>
            <a:r>
              <a:rPr lang="en-US" sz="2000" dirty="0" smtClean="0"/>
              <a:t>DESR </a:t>
            </a:r>
            <a:r>
              <a:rPr lang="en-US" sz="2000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48353" y="1752600"/>
            <a:ext cx="3123494" cy="4620132"/>
            <a:chOff x="5715706" y="1752600"/>
            <a:chExt cx="3123494" cy="462013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095184" y="3333566"/>
              <a:ext cx="1143000" cy="0"/>
            </a:xfrm>
            <a:prstGeom prst="line">
              <a:avLst/>
            </a:prstGeom>
            <a:ln w="38100"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6285684" y="2571566"/>
              <a:ext cx="0" cy="76200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7047684" y="2571566"/>
              <a:ext cx="0" cy="76200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399984" y="3836826"/>
              <a:ext cx="533400" cy="533400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399984" y="4045832"/>
              <a:ext cx="533400" cy="53340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6666684" y="3333566"/>
              <a:ext cx="0" cy="50326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666684" y="4590866"/>
              <a:ext cx="0" cy="342900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loud 16"/>
            <p:cNvSpPr/>
            <p:nvPr/>
          </p:nvSpPr>
          <p:spPr>
            <a:xfrm>
              <a:off x="5999934" y="4821574"/>
              <a:ext cx="1333500" cy="83820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905750" y="4973974"/>
              <a:ext cx="533400" cy="53340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91633" y="5063864"/>
              <a:ext cx="13335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Stuff</a:t>
              </a:r>
              <a:endParaRPr lang="en-US" sz="14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05700" y="5086785"/>
              <a:ext cx="13335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DGR</a:t>
              </a:r>
              <a:endParaRPr lang="en-US" sz="1400" b="1" dirty="0"/>
            </a:p>
          </p:txBody>
        </p:sp>
        <p:cxnSp>
          <p:nvCxnSpPr>
            <p:cNvPr id="21" name="Straight Arrow Connector 20"/>
            <p:cNvCxnSpPr>
              <a:stCxn id="17" idx="0"/>
            </p:cNvCxnSpPr>
            <p:nvPr/>
          </p:nvCxnSpPr>
          <p:spPr>
            <a:xfrm flipV="1">
              <a:off x="7332323" y="5240673"/>
              <a:ext cx="573427" cy="1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5715707" y="2275820"/>
              <a:ext cx="1905000" cy="185737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15706" y="1752600"/>
              <a:ext cx="1905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Transmission Network</a:t>
              </a:r>
              <a:endParaRPr lang="en-US" sz="14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715706" y="4289067"/>
              <a:ext cx="2894078" cy="152896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10244" y="5849512"/>
              <a:ext cx="1905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Distribution Network</a:t>
              </a:r>
              <a:endParaRPr lang="en-US" sz="1400" b="1" dirty="0"/>
            </a:p>
          </p:txBody>
        </p:sp>
      </p:grp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113984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Currently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Background, </a:t>
            </a:r>
            <a:r>
              <a:rPr lang="en-US" b="1" dirty="0" err="1" smtClean="0">
                <a:solidFill>
                  <a:schemeClr val="accent1"/>
                </a:solidFill>
              </a:rPr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Pros Current Approach: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Can participate in ERCOT Market</a:t>
            </a:r>
            <a:endParaRPr lang="en-US" sz="18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Cons Current Approach: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TSPs modeling distribution network adds complexity for the State Estimator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Data quality of distribution networks is questionable (more complexity to the State Estimator)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TSPs may not be able to provide telemetry on the distribution network (bad visibility)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Hard for downstream systems to distinguish between GRs and DGRs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12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Current Modeling </a:t>
            </a:r>
            <a:r>
              <a:rPr lang="en-US" dirty="0" smtClean="0"/>
              <a:t>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04800" y="1219200"/>
            <a:ext cx="3116718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DESR* Operational</a:t>
            </a:r>
            <a:br>
              <a:rPr lang="en-US" sz="2000" dirty="0" smtClean="0"/>
            </a:br>
            <a:r>
              <a:rPr lang="en-US" sz="2000" dirty="0" smtClean="0"/>
              <a:t>One-line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1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100" dirty="0" smtClean="0"/>
              <a:t>*Only existing Distributed Generation type.</a:t>
            </a:r>
            <a:br>
              <a:rPr lang="en-US" sz="1100" dirty="0" smtClean="0"/>
            </a:br>
            <a:endParaRPr lang="en-US" sz="1100" dirty="0" smtClean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785554" y="3082639"/>
            <a:ext cx="143528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4519399" y="2265039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419393" y="2473825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3624428" y="1696538"/>
            <a:ext cx="1746960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4118809" y="1823573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Transmission Network</a:t>
            </a:r>
            <a:endParaRPr lang="en-US" sz="800" dirty="0"/>
          </a:p>
        </p:txBody>
      </p:sp>
      <p:sp>
        <p:nvSpPr>
          <p:cNvPr id="68" name="Oval 67"/>
          <p:cNvSpPr/>
          <p:nvPr/>
        </p:nvSpPr>
        <p:spPr>
          <a:xfrm>
            <a:off x="4294382" y="3362213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4294382" y="3538554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1" name="Rectangle 70"/>
          <p:cNvSpPr/>
          <p:nvPr/>
        </p:nvSpPr>
        <p:spPr>
          <a:xfrm>
            <a:off x="4419393" y="4549979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78" name="Straight Connector 77"/>
          <p:cNvCxnSpPr/>
          <p:nvPr/>
        </p:nvCxnSpPr>
        <p:spPr>
          <a:xfrm>
            <a:off x="3309226" y="4332452"/>
            <a:ext cx="1906322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519399" y="3982853"/>
            <a:ext cx="0" cy="10799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3918795" y="4549979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018801" y="4332452"/>
            <a:ext cx="0" cy="73030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381653" y="4549979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3" name="Straight Connector 82"/>
          <p:cNvCxnSpPr/>
          <p:nvPr/>
        </p:nvCxnSpPr>
        <p:spPr>
          <a:xfrm>
            <a:off x="3481659" y="4332452"/>
            <a:ext cx="0" cy="73030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81659" y="5336946"/>
            <a:ext cx="103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Feeders</a:t>
            </a:r>
            <a:endParaRPr lang="en-US" sz="1400" dirty="0"/>
          </a:p>
        </p:txBody>
      </p:sp>
      <p:sp>
        <p:nvSpPr>
          <p:cNvPr id="25" name="Right Brace 24"/>
          <p:cNvSpPr/>
          <p:nvPr/>
        </p:nvSpPr>
        <p:spPr>
          <a:xfrm rot="5400000">
            <a:off x="3843688" y="4609538"/>
            <a:ext cx="321453" cy="122998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8" name="Rounded Rectangle 87"/>
          <p:cNvSpPr/>
          <p:nvPr/>
        </p:nvSpPr>
        <p:spPr>
          <a:xfrm>
            <a:off x="2971800" y="1648657"/>
            <a:ext cx="2764495" cy="399989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>
            <a:off x="4927834" y="455873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93" name="Elbow Connector 92"/>
          <p:cNvCxnSpPr/>
          <p:nvPr/>
        </p:nvCxnSpPr>
        <p:spPr>
          <a:xfrm>
            <a:off x="5045072" y="4332452"/>
            <a:ext cx="3346356" cy="655798"/>
          </a:xfrm>
          <a:prstGeom prst="bentConnector3">
            <a:avLst>
              <a:gd name="adj1" fmla="val -912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ight Brace 94"/>
          <p:cNvSpPr/>
          <p:nvPr/>
        </p:nvSpPr>
        <p:spPr>
          <a:xfrm rot="5400000">
            <a:off x="6037785" y="4786765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5675423" y="5268402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6631267" y="2941167"/>
            <a:ext cx="2020853" cy="271408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8" name="Rectangle 97"/>
          <p:cNvSpPr/>
          <p:nvPr/>
        </p:nvSpPr>
        <p:spPr>
          <a:xfrm>
            <a:off x="7515958" y="4545810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02" name="Group 101"/>
          <p:cNvGrpSpPr/>
          <p:nvPr/>
        </p:nvGrpSpPr>
        <p:grpSpPr>
          <a:xfrm>
            <a:off x="7467600" y="3946709"/>
            <a:ext cx="296743" cy="413016"/>
            <a:chOff x="7570496" y="3222245"/>
            <a:chExt cx="533402" cy="742406"/>
          </a:xfrm>
          <a:noFill/>
        </p:grpSpPr>
        <p:sp>
          <p:nvSpPr>
            <p:cNvPr id="100" name="Oval 99"/>
            <p:cNvSpPr/>
            <p:nvPr/>
          </p:nvSpPr>
          <p:spPr>
            <a:xfrm>
              <a:off x="7570500" y="3222245"/>
              <a:ext cx="533398" cy="533401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1" name="Oval 100"/>
            <p:cNvSpPr/>
            <p:nvPr/>
          </p:nvSpPr>
          <p:spPr>
            <a:xfrm>
              <a:off x="7570496" y="3431250"/>
              <a:ext cx="533398" cy="533401"/>
            </a:xfrm>
            <a:prstGeom prst="ellipse">
              <a:avLst/>
            </a:prstGeom>
            <a:grp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109" name="Straight Connector 108"/>
          <p:cNvCxnSpPr/>
          <p:nvPr/>
        </p:nvCxnSpPr>
        <p:spPr>
          <a:xfrm>
            <a:off x="7615964" y="4359725"/>
            <a:ext cx="0" cy="62852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6935849" y="3185019"/>
            <a:ext cx="739875" cy="3766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Inverter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7" name="Straight Connector 156"/>
          <p:cNvCxnSpPr>
            <a:endCxn id="100" idx="0"/>
          </p:cNvCxnSpPr>
          <p:nvPr/>
        </p:nvCxnSpPr>
        <p:spPr>
          <a:xfrm>
            <a:off x="7615964" y="3763571"/>
            <a:ext cx="9" cy="183137"/>
          </a:xfrm>
          <a:prstGeom prst="line">
            <a:avLst/>
          </a:prstGeom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812342" y="1295400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981465" y="2558508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935849" y="3763570"/>
            <a:ext cx="155376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7749736" y="3189854"/>
            <a:ext cx="739875" cy="3766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Inverter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7328245" y="3545494"/>
            <a:ext cx="0" cy="209007"/>
          </a:xfrm>
          <a:prstGeom prst="line">
            <a:avLst/>
          </a:prstGeom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125558" y="3554563"/>
            <a:ext cx="0" cy="209007"/>
          </a:xfrm>
          <a:prstGeom prst="line">
            <a:avLst/>
          </a:prstGeom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10400" y="3218373"/>
            <a:ext cx="0" cy="320181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391428" y="3227797"/>
            <a:ext cx="0" cy="310757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4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2"/>
          <p:cNvSpPr txBox="1">
            <a:spLocks/>
          </p:cNvSpPr>
          <p:nvPr/>
        </p:nvSpPr>
        <p:spPr>
          <a:xfrm>
            <a:off x="304800" y="1219200"/>
            <a:ext cx="85344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DESR* Simplified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   Modeling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1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100" dirty="0" smtClean="0"/>
              <a:t>*Only existing Distributed Generation type.</a:t>
            </a:r>
            <a:br>
              <a:rPr lang="en-US" sz="1100" dirty="0" smtClean="0"/>
            </a:br>
            <a:endParaRPr lang="en-US" sz="11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Modeling Example</a:t>
            </a:r>
            <a:r>
              <a:rPr lang="en-US" b="1" dirty="0" smtClean="0">
                <a:solidFill>
                  <a:schemeClr val="accent1"/>
                </a:solidFill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</a:rPr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67953" y="3000366"/>
            <a:ext cx="1423806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4395931" y="2226274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96724" y="2423950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3508116" y="1688025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998544" y="1808300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Transmission Network</a:t>
            </a:r>
            <a:endParaRPr lang="en-US" sz="800" dirty="0"/>
          </a:p>
        </p:txBody>
      </p:sp>
      <p:sp>
        <p:nvSpPr>
          <p:cNvPr id="68" name="Oval 67"/>
          <p:cNvSpPr/>
          <p:nvPr/>
        </p:nvSpPr>
        <p:spPr>
          <a:xfrm>
            <a:off x="4172713" y="3265064"/>
            <a:ext cx="446436" cy="426086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4172713" y="3432020"/>
            <a:ext cx="446436" cy="426086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1" name="Rectangle 70"/>
          <p:cNvSpPr/>
          <p:nvPr/>
        </p:nvSpPr>
        <p:spPr>
          <a:xfrm>
            <a:off x="4296724" y="4389623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78" name="Straight Connector 77"/>
          <p:cNvCxnSpPr/>
          <p:nvPr/>
        </p:nvCxnSpPr>
        <p:spPr>
          <a:xfrm>
            <a:off x="3998544" y="4183672"/>
            <a:ext cx="108797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395930" y="3852677"/>
            <a:ext cx="0" cy="1022437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30154" y="5080448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CIM Load</a:t>
            </a:r>
            <a:endParaRPr lang="en-US" sz="1400" dirty="0"/>
          </a:p>
        </p:txBody>
      </p:sp>
      <p:sp>
        <p:nvSpPr>
          <p:cNvPr id="88" name="Rounded Rectangle 87"/>
          <p:cNvSpPr/>
          <p:nvPr/>
        </p:nvSpPr>
        <p:spPr>
          <a:xfrm>
            <a:off x="2860706" y="1642693"/>
            <a:ext cx="2742391" cy="378704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>
            <a:off x="4801100" y="4397914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93" name="Elbow Connector 92"/>
          <p:cNvCxnSpPr/>
          <p:nvPr/>
        </p:nvCxnSpPr>
        <p:spPr>
          <a:xfrm>
            <a:off x="4917400" y="4183672"/>
            <a:ext cx="3319599" cy="620900"/>
          </a:xfrm>
          <a:prstGeom prst="bentConnector3">
            <a:avLst>
              <a:gd name="adj1" fmla="val -912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ight Brace 94"/>
          <p:cNvSpPr/>
          <p:nvPr/>
        </p:nvSpPr>
        <p:spPr>
          <a:xfrm rot="5400000">
            <a:off x="5909505" y="4597370"/>
            <a:ext cx="306927" cy="7213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5542711" y="5069817"/>
            <a:ext cx="1026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6490912" y="1649034"/>
            <a:ext cx="2004695" cy="378704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8" name="Rectangle 97"/>
          <p:cNvSpPr/>
          <p:nvPr/>
        </p:nvSpPr>
        <p:spPr>
          <a:xfrm>
            <a:off x="7503529" y="4374406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7602735" y="4198223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602901" y="1295400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956010" y="1338888"/>
            <a:ext cx="1360167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4200674" y="4722873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4" name="Straight Connector 73"/>
          <p:cNvCxnSpPr/>
          <p:nvPr/>
        </p:nvCxnSpPr>
        <p:spPr>
          <a:xfrm>
            <a:off x="7058750" y="4207446"/>
            <a:ext cx="108797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203117" y="3612368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985394" y="3622532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6979899" y="3185269"/>
            <a:ext cx="446436" cy="426086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85" name="Isosceles Triangle 84"/>
          <p:cNvSpPr/>
          <p:nvPr/>
        </p:nvSpPr>
        <p:spPr>
          <a:xfrm>
            <a:off x="7782094" y="3276106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9" name="TextBox 88"/>
          <p:cNvSpPr txBox="1"/>
          <p:nvPr/>
        </p:nvSpPr>
        <p:spPr>
          <a:xfrm>
            <a:off x="6689804" y="2729052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Hydro Unit</a:t>
            </a:r>
            <a:endParaRPr lang="en-US" sz="1400" dirty="0"/>
          </a:p>
        </p:txBody>
      </p:sp>
      <p:sp>
        <p:nvSpPr>
          <p:cNvPr id="91" name="TextBox 90"/>
          <p:cNvSpPr txBox="1"/>
          <p:nvPr/>
        </p:nvSpPr>
        <p:spPr>
          <a:xfrm>
            <a:off x="7512505" y="3043385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CIM Load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7070878" y="2103884"/>
            <a:ext cx="618776" cy="1782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ESR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103" idx="1"/>
            <a:endCxn id="77" idx="2"/>
          </p:cNvCxnSpPr>
          <p:nvPr/>
        </p:nvCxnSpPr>
        <p:spPr>
          <a:xfrm rot="10800000" flipV="1">
            <a:off x="6979900" y="2193028"/>
            <a:ext cx="90979" cy="1205284"/>
          </a:xfrm>
          <a:prstGeom prst="bentConnector3">
            <a:avLst>
              <a:gd name="adj1" fmla="val 310302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462892" y="2509387"/>
            <a:ext cx="1026625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CLR</a:t>
            </a:r>
            <a:endParaRPr lang="en-US" sz="1400" dirty="0"/>
          </a:p>
        </p:txBody>
      </p:sp>
      <p:cxnSp>
        <p:nvCxnSpPr>
          <p:cNvPr id="108" name="Elbow Connector 107"/>
          <p:cNvCxnSpPr/>
          <p:nvPr/>
        </p:nvCxnSpPr>
        <p:spPr>
          <a:xfrm rot="16200000" flipV="1">
            <a:off x="7711868" y="3002578"/>
            <a:ext cx="547054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103" idx="3"/>
            <a:endCxn id="107" idx="0"/>
          </p:cNvCxnSpPr>
          <p:nvPr/>
        </p:nvCxnSpPr>
        <p:spPr>
          <a:xfrm>
            <a:off x="7689654" y="2193028"/>
            <a:ext cx="286551" cy="316359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0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 1016 – Expected DGR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2286000" y="1066800"/>
            <a:ext cx="5017526" cy="4907522"/>
            <a:chOff x="628014" y="182537"/>
            <a:chExt cx="5781447" cy="565469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033393" y="2690862"/>
              <a:ext cx="2959100" cy="0"/>
            </a:xfrm>
            <a:prstGeom prst="line">
              <a:avLst/>
            </a:prstGeom>
            <a:ln w="38100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endCxn id="46" idx="3"/>
            </p:cNvCxnSpPr>
            <p:nvPr/>
          </p:nvCxnSpPr>
          <p:spPr>
            <a:xfrm flipH="1">
              <a:off x="3492095" y="2690862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217793" y="2690862"/>
              <a:ext cx="0" cy="2164037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Isosceles Triangle 45"/>
            <p:cNvSpPr/>
            <p:nvPr/>
          </p:nvSpPr>
          <p:spPr>
            <a:xfrm rot="10800000">
              <a:off x="3160625" y="4170412"/>
              <a:ext cx="662940" cy="571500"/>
            </a:xfrm>
            <a:prstGeom prst="triangl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5217792" y="4328440"/>
              <a:ext cx="0" cy="972803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5036817" y="4261472"/>
              <a:ext cx="361950" cy="361950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9" name="Oval 48"/>
            <p:cNvSpPr/>
            <p:nvPr/>
          </p:nvSpPr>
          <p:spPr>
            <a:xfrm>
              <a:off x="4948367" y="5298383"/>
              <a:ext cx="538850" cy="538850"/>
            </a:xfrm>
            <a:prstGeom prst="ellips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" dirty="0" smtClean="0">
                  <a:solidFill>
                    <a:schemeClr val="tx1"/>
                  </a:solidFill>
                </a:rPr>
                <a:t>DGR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5076083" y="2989719"/>
              <a:ext cx="259896" cy="936383"/>
              <a:chOff x="5215885" y="5465088"/>
              <a:chExt cx="259896" cy="936383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215885" y="5465088"/>
                <a:ext cx="259896" cy="9363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1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 flipV="1">
                <a:off x="5337173" y="5532120"/>
                <a:ext cx="0" cy="780747"/>
              </a:xfrm>
              <a:prstGeom prst="straightConnector1">
                <a:avLst/>
              </a:prstGeom>
              <a:ln w="57150">
                <a:solidFill>
                  <a:srgbClr val="0071CB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5378347" y="3159174"/>
              <a:ext cx="608784" cy="5851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Unit EPS Meter</a:t>
              </a:r>
              <a:endParaRPr lang="en-US" sz="9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96860" y="4315064"/>
              <a:ext cx="1012601" cy="265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DGR_BKR</a:t>
              </a:r>
              <a:endParaRPr lang="en-US" sz="9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28014" y="2436023"/>
              <a:ext cx="1630680" cy="5096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ResourceNode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>
              <a:stCxn id="55" idx="3"/>
            </p:cNvCxnSpPr>
            <p:nvPr/>
          </p:nvCxnSpPr>
          <p:spPr>
            <a:xfrm flipV="1">
              <a:off x="2258694" y="2690861"/>
              <a:ext cx="67500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354944" y="1211311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4180405" y="1589136"/>
              <a:ext cx="361950" cy="361950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9" name="Cloud 58"/>
            <p:cNvSpPr/>
            <p:nvPr/>
          </p:nvSpPr>
          <p:spPr>
            <a:xfrm>
              <a:off x="2741816" y="182537"/>
              <a:ext cx="3161345" cy="1184857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597570" y="450117"/>
              <a:ext cx="1449837" cy="531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Transmission Network</a:t>
              </a:r>
              <a:endParaRPr lang="en-US" sz="12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216700" y="5403280"/>
              <a:ext cx="1246705" cy="43395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DGR</a:t>
              </a:r>
              <a:endParaRPr lang="en-US" sz="1200" dirty="0"/>
            </a:p>
          </p:txBody>
        </p:sp>
        <p:cxnSp>
          <p:nvCxnSpPr>
            <p:cNvPr id="62" name="Straight Arrow Connector 61"/>
            <p:cNvCxnSpPr>
              <a:stCxn id="61" idx="0"/>
              <a:endCxn id="46" idx="5"/>
            </p:cNvCxnSpPr>
            <p:nvPr/>
          </p:nvCxnSpPr>
          <p:spPr>
            <a:xfrm flipV="1">
              <a:off x="1840053" y="4456162"/>
              <a:ext cx="1486307" cy="947118"/>
            </a:xfrm>
            <a:prstGeom prst="straightConnector1">
              <a:avLst/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733417" y="4710997"/>
              <a:ext cx="1356351" cy="425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CIM Load where DGR is located at</a:t>
              </a:r>
              <a:endParaRPr lang="en-US" sz="900" dirty="0"/>
            </a:p>
          </p:txBody>
        </p:sp>
        <p:cxnSp>
          <p:nvCxnSpPr>
            <p:cNvPr id="64" name="Straight Arrow Connector 63"/>
            <p:cNvCxnSpPr>
              <a:stCxn id="61" idx="3"/>
              <a:endCxn id="49" idx="2"/>
            </p:cNvCxnSpPr>
            <p:nvPr/>
          </p:nvCxnSpPr>
          <p:spPr>
            <a:xfrm flipV="1">
              <a:off x="2463405" y="5567808"/>
              <a:ext cx="2484962" cy="52449"/>
            </a:xfrm>
            <a:prstGeom prst="straightConnector1">
              <a:avLst/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1" idx="3"/>
              <a:endCxn id="48" idx="1"/>
            </p:cNvCxnSpPr>
            <p:nvPr/>
          </p:nvCxnSpPr>
          <p:spPr>
            <a:xfrm flipV="1">
              <a:off x="2463405" y="4442447"/>
              <a:ext cx="2573412" cy="1177810"/>
            </a:xfrm>
            <a:prstGeom prst="straightConnector1">
              <a:avLst/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3216904" y="4775056"/>
              <a:ext cx="1356351" cy="2659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DGR Equipment</a:t>
              </a:r>
              <a:endParaRPr lang="en-US" sz="9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216903" y="5444817"/>
              <a:ext cx="1356351" cy="2659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DGR Equipment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94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 1016 – Expected </a:t>
            </a:r>
            <a:r>
              <a:rPr lang="en-US" dirty="0" smtClean="0"/>
              <a:t>DESR </a:t>
            </a:r>
            <a:r>
              <a:rPr lang="en-US" dirty="0"/>
              <a:t>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2449643" y="1202436"/>
            <a:ext cx="4320914" cy="4910328"/>
            <a:chOff x="628014" y="182537"/>
            <a:chExt cx="5781447" cy="6572345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033393" y="2690862"/>
              <a:ext cx="2959100" cy="0"/>
            </a:xfrm>
            <a:prstGeom prst="line">
              <a:avLst/>
            </a:prstGeom>
            <a:ln w="38100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34" idx="3"/>
            </p:cNvCxnSpPr>
            <p:nvPr/>
          </p:nvCxnSpPr>
          <p:spPr>
            <a:xfrm flipH="1">
              <a:off x="3492095" y="2690862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217793" y="2690862"/>
              <a:ext cx="0" cy="2164037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Isosceles Triangle 33"/>
            <p:cNvSpPr/>
            <p:nvPr/>
          </p:nvSpPr>
          <p:spPr>
            <a:xfrm rot="10800000">
              <a:off x="3160625" y="4170412"/>
              <a:ext cx="662940" cy="571500"/>
            </a:xfrm>
            <a:prstGeom prst="triangl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217792" y="4328440"/>
              <a:ext cx="0" cy="972803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036817" y="4261472"/>
              <a:ext cx="361950" cy="361950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7" name="Oval 36"/>
            <p:cNvSpPr/>
            <p:nvPr/>
          </p:nvSpPr>
          <p:spPr>
            <a:xfrm>
              <a:off x="4948367" y="5298383"/>
              <a:ext cx="538850" cy="538850"/>
            </a:xfrm>
            <a:prstGeom prst="ellipse">
              <a:avLst/>
            </a:prstGeom>
            <a:noFill/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" dirty="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076083" y="2989719"/>
              <a:ext cx="259896" cy="936383"/>
              <a:chOff x="5215885" y="5465088"/>
              <a:chExt cx="259896" cy="93638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215885" y="5465088"/>
                <a:ext cx="259896" cy="9363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1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41" name="Straight Arrow Connector 40"/>
              <p:cNvCxnSpPr/>
              <p:nvPr/>
            </p:nvCxnSpPr>
            <p:spPr>
              <a:xfrm flipV="1">
                <a:off x="5337173" y="5532120"/>
                <a:ext cx="0" cy="780747"/>
              </a:xfrm>
              <a:prstGeom prst="straightConnector1">
                <a:avLst/>
              </a:prstGeom>
              <a:ln w="57150">
                <a:solidFill>
                  <a:srgbClr val="0071CB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5378346" y="3159175"/>
              <a:ext cx="608782" cy="5845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Unit EPS Meter</a:t>
              </a:r>
              <a:endParaRPr lang="en-US" sz="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96861" y="4315063"/>
              <a:ext cx="1012600" cy="292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DGR_BKR</a:t>
              </a:r>
              <a:endParaRPr lang="en-US" sz="6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28014" y="2436023"/>
              <a:ext cx="1630680" cy="5096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ResourceNode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0" name="Straight Arrow Connector 69"/>
            <p:cNvCxnSpPr>
              <a:stCxn id="69" idx="3"/>
            </p:cNvCxnSpPr>
            <p:nvPr/>
          </p:nvCxnSpPr>
          <p:spPr>
            <a:xfrm flipV="1">
              <a:off x="2258694" y="2690861"/>
              <a:ext cx="67500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354944" y="1211311"/>
              <a:ext cx="6436" cy="1479550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4180405" y="1589136"/>
              <a:ext cx="361950" cy="361950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3" name="Cloud 72"/>
            <p:cNvSpPr/>
            <p:nvPr/>
          </p:nvSpPr>
          <p:spPr>
            <a:xfrm>
              <a:off x="2741816" y="182537"/>
              <a:ext cx="3161345" cy="1184857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97571" y="450117"/>
              <a:ext cx="1449836" cy="633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Transmission Network</a:t>
              </a:r>
              <a:endParaRPr lang="en-US" sz="10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216700" y="5403280"/>
              <a:ext cx="1246705" cy="43395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DGR</a:t>
              </a:r>
              <a:endParaRPr lang="en-US" sz="1000" dirty="0"/>
            </a:p>
          </p:txBody>
        </p:sp>
        <p:cxnSp>
          <p:nvCxnSpPr>
            <p:cNvPr id="76" name="Straight Arrow Connector 75"/>
            <p:cNvCxnSpPr>
              <a:stCxn id="75" idx="0"/>
              <a:endCxn id="34" idx="5"/>
            </p:cNvCxnSpPr>
            <p:nvPr/>
          </p:nvCxnSpPr>
          <p:spPr>
            <a:xfrm flipV="1">
              <a:off x="1840053" y="4456162"/>
              <a:ext cx="1486307" cy="947118"/>
            </a:xfrm>
            <a:prstGeom prst="straightConnector1">
              <a:avLst/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1733418" y="4710999"/>
              <a:ext cx="1356350" cy="438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/>
                <a:t>CIM Load where DGR is located at</a:t>
              </a:r>
              <a:endParaRPr lang="en-US" sz="600" dirty="0"/>
            </a:p>
          </p:txBody>
        </p:sp>
        <p:cxnSp>
          <p:nvCxnSpPr>
            <p:cNvPr id="78" name="Elbow Connector 77"/>
            <p:cNvCxnSpPr>
              <a:stCxn id="75" idx="2"/>
              <a:endCxn id="37" idx="4"/>
            </p:cNvCxnSpPr>
            <p:nvPr/>
          </p:nvCxnSpPr>
          <p:spPr>
            <a:xfrm rot="16200000" flipH="1">
              <a:off x="3528922" y="4148363"/>
              <a:ext cx="12700" cy="3377739"/>
            </a:xfrm>
            <a:prstGeom prst="bentConnector3">
              <a:avLst>
                <a:gd name="adj1" fmla="val 2715252"/>
              </a:avLst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186005" y="6029072"/>
              <a:ext cx="1356350" cy="2922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/>
                <a:t>DGR Equipment</a:t>
              </a:r>
              <a:endParaRPr lang="en-US" sz="600" dirty="0"/>
            </a:p>
          </p:txBody>
        </p:sp>
        <p:cxnSp>
          <p:nvCxnSpPr>
            <p:cNvPr id="80" name="Elbow Connector 79"/>
            <p:cNvCxnSpPr/>
            <p:nvPr/>
          </p:nvCxnSpPr>
          <p:spPr>
            <a:xfrm flipV="1">
              <a:off x="1840052" y="4588162"/>
              <a:ext cx="3556809" cy="2032036"/>
            </a:xfrm>
            <a:prstGeom prst="bentConnector3">
              <a:avLst>
                <a:gd name="adj1" fmla="val 116668"/>
              </a:avLst>
            </a:prstGeom>
            <a:ln>
              <a:solidFill>
                <a:srgbClr val="D179B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846402" y="6159879"/>
              <a:ext cx="0" cy="460319"/>
            </a:xfrm>
            <a:prstGeom prst="line">
              <a:avLst/>
            </a:prstGeom>
            <a:ln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213272" y="6462624"/>
              <a:ext cx="1356350" cy="2922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/>
                <a:t>DGR Equipment</a:t>
              </a:r>
              <a:endParaRPr lang="en-US" sz="600" dirty="0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3480498" y="4756463"/>
              <a:ext cx="6436" cy="226934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endCxn id="85" idx="1"/>
            </p:cNvCxnSpPr>
            <p:nvPr/>
          </p:nvCxnSpPr>
          <p:spPr>
            <a:xfrm flipV="1">
              <a:off x="3457766" y="4946374"/>
              <a:ext cx="428733" cy="37022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3886499" y="4745447"/>
              <a:ext cx="781620" cy="401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CLR</a:t>
              </a:r>
              <a:endParaRPr lang="en-US" sz="1050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471682" y="5432991"/>
              <a:ext cx="989211" cy="2987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ESR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87" name="Straight Arrow Connector 86"/>
            <p:cNvCxnSpPr>
              <a:stCxn id="86" idx="0"/>
              <a:endCxn id="85" idx="2"/>
            </p:cNvCxnSpPr>
            <p:nvPr/>
          </p:nvCxnSpPr>
          <p:spPr>
            <a:xfrm flipV="1">
              <a:off x="3966289" y="5147302"/>
              <a:ext cx="311020" cy="285690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86" idx="3"/>
            </p:cNvCxnSpPr>
            <p:nvPr/>
          </p:nvCxnSpPr>
          <p:spPr>
            <a:xfrm>
              <a:off x="4460893" y="5582359"/>
              <a:ext cx="475877" cy="0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3367807" y="2964073"/>
              <a:ext cx="259896" cy="936383"/>
              <a:chOff x="5215885" y="5465088"/>
              <a:chExt cx="259896" cy="936383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5215885" y="5465088"/>
                <a:ext cx="259896" cy="9363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1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91" name="Straight Arrow Connector 90"/>
              <p:cNvCxnSpPr/>
              <p:nvPr/>
            </p:nvCxnSpPr>
            <p:spPr>
              <a:xfrm flipV="1">
                <a:off x="5337173" y="5532120"/>
                <a:ext cx="0" cy="780747"/>
              </a:xfrm>
              <a:prstGeom prst="straightConnector1">
                <a:avLst/>
              </a:prstGeom>
              <a:ln w="57150">
                <a:solidFill>
                  <a:srgbClr val="0071CB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TextBox 91"/>
            <p:cNvSpPr txBox="1"/>
            <p:nvPr/>
          </p:nvSpPr>
          <p:spPr>
            <a:xfrm>
              <a:off x="3670069" y="3133530"/>
              <a:ext cx="608782" cy="5845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CLR</a:t>
              </a:r>
              <a:br>
                <a:rPr lang="en-US" sz="600" dirty="0" smtClean="0"/>
              </a:br>
              <a:r>
                <a:rPr lang="en-US" sz="600" dirty="0" smtClean="0"/>
                <a:t>EPS Meter</a:t>
              </a:r>
              <a:endParaRPr lang="en-US" sz="6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63046" y="5139705"/>
            <a:ext cx="7567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DESR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6661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 &amp; 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14400"/>
            <a:ext cx="3657600" cy="3657600"/>
          </a:xfrm>
          <a:prstGeom prst="rect">
            <a:avLst/>
          </a:prstGeom>
        </p:spPr>
      </p:pic>
      <p:sp>
        <p:nvSpPr>
          <p:cNvPr id="13" name="Content Placeholder 5"/>
          <p:cNvSpPr txBox="1">
            <a:spLocks/>
          </p:cNvSpPr>
          <p:nvPr/>
        </p:nvSpPr>
        <p:spPr>
          <a:xfrm>
            <a:off x="628650" y="4419600"/>
            <a:ext cx="7886700" cy="203050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200" b="1" dirty="0" smtClean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319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230</Words>
  <Application>Microsoft Office PowerPoint</Application>
  <PresentationFormat>On-screen Show (4:3)</PresentationFormat>
  <Paragraphs>105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NDSWG DGR NPRR 1016 Implementation</vt:lpstr>
      <vt:lpstr>Background</vt:lpstr>
      <vt:lpstr>Background, Con’t</vt:lpstr>
      <vt:lpstr>Current Modeling Example</vt:lpstr>
      <vt:lpstr>Modeling Example, Con’t</vt:lpstr>
      <vt:lpstr>NPRR 1016 – Expected DGR Implementation</vt:lpstr>
      <vt:lpstr>NPRR 1016 – Expected DESR Implementation</vt:lpstr>
      <vt:lpstr>Q &amp; A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61</cp:revision>
  <cp:lastPrinted>2016-01-21T20:53:15Z</cp:lastPrinted>
  <dcterms:created xsi:type="dcterms:W3CDTF">2016-01-21T15:20:31Z</dcterms:created>
  <dcterms:modified xsi:type="dcterms:W3CDTF">2020-10-16T21:17:28Z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