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5"/>
  </p:notesMasterIdLst>
  <p:handoutMasterIdLst>
    <p:handoutMasterId r:id="rId16"/>
  </p:handoutMasterIdLst>
  <p:sldIdLst>
    <p:sldId id="260" r:id="rId6"/>
    <p:sldId id="267" r:id="rId7"/>
    <p:sldId id="269" r:id="rId8"/>
    <p:sldId id="270" r:id="rId9"/>
    <p:sldId id="287" r:id="rId10"/>
    <p:sldId id="288" r:id="rId11"/>
    <p:sldId id="294" r:id="rId12"/>
    <p:sldId id="295" r:id="rId13"/>
    <p:sldId id="285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45" d="100"/>
          <a:sy n="145" d="100"/>
        </p:scale>
        <p:origin x="114" y="3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1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435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1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2007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78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0879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14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NDSWG DGR 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NPRR 1016 Implementation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Mario Alberto de la Garza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10/20/2020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NDSWG DGR NPRR 1016 Implementation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Background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Current Modeling Example </a:t>
            </a:r>
            <a:endParaRPr lang="en-US" sz="20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NPRR 1016 - Expected DGR Implementation</a:t>
            </a:r>
            <a:endParaRPr lang="en-US" sz="20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/>
              <a:t>NPRR 1016 - Expected </a:t>
            </a:r>
            <a:r>
              <a:rPr lang="en-US" sz="2000" dirty="0" smtClean="0"/>
              <a:t>DESR </a:t>
            </a:r>
            <a:r>
              <a:rPr lang="en-US" sz="2000" dirty="0"/>
              <a:t>Implementation</a:t>
            </a:r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Background</a:t>
            </a:r>
            <a:endParaRPr lang="en-US" b="1" dirty="0">
              <a:solidFill>
                <a:schemeClr val="accent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048353" y="1752600"/>
            <a:ext cx="3123494" cy="4620132"/>
            <a:chOff x="5715706" y="1752600"/>
            <a:chExt cx="3123494" cy="4620132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6095184" y="3333566"/>
              <a:ext cx="1143000" cy="0"/>
            </a:xfrm>
            <a:prstGeom prst="line">
              <a:avLst/>
            </a:prstGeom>
            <a:ln w="38100">
              <a:solidFill>
                <a:schemeClr val="accent4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6285684" y="2571566"/>
              <a:ext cx="0" cy="762000"/>
            </a:xfrm>
            <a:prstGeom prst="straightConnector1">
              <a:avLst/>
            </a:prstGeom>
            <a:ln w="28575">
              <a:solidFill>
                <a:schemeClr val="accent4">
                  <a:lumMod val="75000"/>
                  <a:lumOff val="25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7047684" y="2571566"/>
              <a:ext cx="0" cy="762000"/>
            </a:xfrm>
            <a:prstGeom prst="straightConnector1">
              <a:avLst/>
            </a:prstGeom>
            <a:ln w="28575">
              <a:solidFill>
                <a:schemeClr val="accent4">
                  <a:lumMod val="75000"/>
                  <a:lumOff val="25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6399984" y="3836826"/>
              <a:ext cx="533400" cy="533400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6399984" y="4045832"/>
              <a:ext cx="533400" cy="53340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>
              <a:stCxn id="13" idx="0"/>
            </p:cNvCxnSpPr>
            <p:nvPr/>
          </p:nvCxnSpPr>
          <p:spPr>
            <a:xfrm flipV="1">
              <a:off x="6666684" y="3333566"/>
              <a:ext cx="0" cy="503260"/>
            </a:xfrm>
            <a:prstGeom prst="straightConnector1">
              <a:avLst/>
            </a:prstGeom>
            <a:ln w="28575">
              <a:solidFill>
                <a:schemeClr val="accent4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6666684" y="4590866"/>
              <a:ext cx="0" cy="342900"/>
            </a:xfrm>
            <a:prstGeom prst="straightConnector1">
              <a:avLst/>
            </a:prstGeom>
            <a:ln w="28575">
              <a:solidFill>
                <a:schemeClr val="accent6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Cloud 16"/>
            <p:cNvSpPr/>
            <p:nvPr/>
          </p:nvSpPr>
          <p:spPr>
            <a:xfrm>
              <a:off x="5999934" y="4821574"/>
              <a:ext cx="1333500" cy="838200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7905750" y="4973974"/>
              <a:ext cx="533400" cy="53340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991633" y="5063864"/>
              <a:ext cx="13335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Stuff</a:t>
              </a:r>
              <a:endParaRPr lang="en-US" sz="1400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505700" y="5086785"/>
              <a:ext cx="13335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DGR</a:t>
              </a:r>
              <a:endParaRPr lang="en-US" sz="1400" b="1" dirty="0"/>
            </a:p>
          </p:txBody>
        </p:sp>
        <p:cxnSp>
          <p:nvCxnSpPr>
            <p:cNvPr id="21" name="Straight Arrow Connector 20"/>
            <p:cNvCxnSpPr>
              <a:stCxn id="17" idx="0"/>
            </p:cNvCxnSpPr>
            <p:nvPr/>
          </p:nvCxnSpPr>
          <p:spPr>
            <a:xfrm flipV="1">
              <a:off x="7332323" y="5240673"/>
              <a:ext cx="573427" cy="1"/>
            </a:xfrm>
            <a:prstGeom prst="straightConnector1">
              <a:avLst/>
            </a:prstGeom>
            <a:ln w="28575">
              <a:solidFill>
                <a:schemeClr val="accent6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ounded Rectangle 29"/>
            <p:cNvSpPr/>
            <p:nvPr/>
          </p:nvSpPr>
          <p:spPr>
            <a:xfrm>
              <a:off x="5715707" y="2275820"/>
              <a:ext cx="1905000" cy="1857371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715706" y="1752600"/>
              <a:ext cx="19050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Transmission Network</a:t>
              </a:r>
              <a:endParaRPr lang="en-US" sz="1400" b="1" dirty="0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5715706" y="4289067"/>
              <a:ext cx="2894078" cy="1528960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210244" y="5849512"/>
              <a:ext cx="19050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Distribution Network</a:t>
              </a:r>
              <a:endParaRPr lang="en-US" sz="1400" b="1" dirty="0"/>
            </a:p>
          </p:txBody>
        </p:sp>
      </p:grp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4113984" cy="48768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dirty="0"/>
              <a:t>Currently</a:t>
            </a:r>
          </a:p>
          <a:p>
            <a:pPr>
              <a:lnSpc>
                <a:spcPct val="150000"/>
              </a:lnSpc>
            </a:pPr>
            <a:endParaRPr lang="en-US" sz="20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00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Background, </a:t>
            </a:r>
            <a:r>
              <a:rPr lang="en-US" b="1" dirty="0" err="1" smtClean="0">
                <a:solidFill>
                  <a:schemeClr val="accent1"/>
                </a:solidFill>
              </a:rPr>
              <a:t>Con’t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0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Pros Current Approach: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Can participate in ERCOT Market</a:t>
            </a:r>
            <a:endParaRPr lang="en-US" sz="1800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 smtClean="0"/>
              <a:t>Cons Current Approach: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>
                <a:solidFill>
                  <a:schemeClr val="tx2"/>
                </a:solidFill>
              </a:rPr>
              <a:t>TSPs modeling distribution network adds complexity for the State Estimator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Data quality of distribution networks is questionable (more complexity to the State Estimator)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>
                <a:solidFill>
                  <a:schemeClr val="tx2"/>
                </a:solidFill>
              </a:rPr>
              <a:t>TSPs may not be able to provide telemetry on the distribution network (bad visibility)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Hard for downstream systems to distinguish between GRs and DGRs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8128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Current Modeling </a:t>
            </a:r>
            <a:r>
              <a:rPr lang="en-US" dirty="0" smtClean="0"/>
              <a:t>Example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304800" y="1219200"/>
            <a:ext cx="3116718" cy="5181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000" dirty="0" smtClean="0"/>
              <a:t>DESR* Operational</a:t>
            </a:r>
            <a:br>
              <a:rPr lang="en-US" sz="2000" dirty="0" smtClean="0"/>
            </a:br>
            <a:r>
              <a:rPr lang="en-US" sz="2000" dirty="0" smtClean="0"/>
              <a:t>One-line</a:t>
            </a: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20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11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1100" dirty="0" smtClean="0"/>
              <a:t>*Only existing Distributed Generation type.</a:t>
            </a:r>
            <a:br>
              <a:rPr lang="en-US" sz="1100" dirty="0" smtClean="0"/>
            </a:br>
            <a:endParaRPr lang="en-US" sz="1100" dirty="0" smtClean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3785554" y="3082639"/>
            <a:ext cx="1435282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68" idx="0"/>
          </p:cNvCxnSpPr>
          <p:nvPr/>
        </p:nvCxnSpPr>
        <p:spPr>
          <a:xfrm flipH="1">
            <a:off x="4519399" y="2265039"/>
            <a:ext cx="2" cy="1097175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4419393" y="2473825"/>
            <a:ext cx="200014" cy="200014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59" name="Cloud 58"/>
          <p:cNvSpPr/>
          <p:nvPr/>
        </p:nvSpPr>
        <p:spPr>
          <a:xfrm>
            <a:off x="3624428" y="1696538"/>
            <a:ext cx="1746960" cy="654752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60" name="TextBox 59"/>
          <p:cNvSpPr txBox="1"/>
          <p:nvPr/>
        </p:nvSpPr>
        <p:spPr>
          <a:xfrm>
            <a:off x="4118809" y="1823573"/>
            <a:ext cx="8011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Transmission Network</a:t>
            </a:r>
            <a:endParaRPr lang="en-US" sz="800" dirty="0"/>
          </a:p>
        </p:txBody>
      </p:sp>
      <p:sp>
        <p:nvSpPr>
          <p:cNvPr id="68" name="Oval 67"/>
          <p:cNvSpPr/>
          <p:nvPr/>
        </p:nvSpPr>
        <p:spPr>
          <a:xfrm>
            <a:off x="4294382" y="3362213"/>
            <a:ext cx="450034" cy="450034"/>
          </a:xfrm>
          <a:prstGeom prst="ellipse">
            <a:avLst/>
          </a:prstGeom>
          <a:noFill/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9" name="Oval 68"/>
          <p:cNvSpPr/>
          <p:nvPr/>
        </p:nvSpPr>
        <p:spPr>
          <a:xfrm>
            <a:off x="4294382" y="3538554"/>
            <a:ext cx="450034" cy="450034"/>
          </a:xfrm>
          <a:prstGeom prst="ellips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1" name="Rectangle 70"/>
          <p:cNvSpPr/>
          <p:nvPr/>
        </p:nvSpPr>
        <p:spPr>
          <a:xfrm>
            <a:off x="4419393" y="4549979"/>
            <a:ext cx="200014" cy="200014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78" name="Straight Connector 77"/>
          <p:cNvCxnSpPr/>
          <p:nvPr/>
        </p:nvCxnSpPr>
        <p:spPr>
          <a:xfrm>
            <a:off x="3309226" y="4332452"/>
            <a:ext cx="1906322" cy="0"/>
          </a:xfrm>
          <a:prstGeom prst="line">
            <a:avLst/>
          </a:prstGeom>
          <a:ln w="38100">
            <a:solidFill>
              <a:srgbClr val="D179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4519399" y="3982853"/>
            <a:ext cx="0" cy="1079903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3918795" y="4549979"/>
            <a:ext cx="200014" cy="200014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81" name="Straight Connector 80"/>
          <p:cNvCxnSpPr/>
          <p:nvPr/>
        </p:nvCxnSpPr>
        <p:spPr>
          <a:xfrm>
            <a:off x="4018801" y="4332452"/>
            <a:ext cx="0" cy="730304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3381653" y="4549979"/>
            <a:ext cx="200014" cy="200014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83" name="Straight Connector 82"/>
          <p:cNvCxnSpPr/>
          <p:nvPr/>
        </p:nvCxnSpPr>
        <p:spPr>
          <a:xfrm>
            <a:off x="3481659" y="4332452"/>
            <a:ext cx="0" cy="730304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481659" y="5336946"/>
            <a:ext cx="1034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Feeders</a:t>
            </a:r>
            <a:endParaRPr lang="en-US" sz="1400" dirty="0"/>
          </a:p>
        </p:txBody>
      </p:sp>
      <p:sp>
        <p:nvSpPr>
          <p:cNvPr id="25" name="Right Brace 24"/>
          <p:cNvSpPr/>
          <p:nvPr/>
        </p:nvSpPr>
        <p:spPr>
          <a:xfrm rot="5400000">
            <a:off x="3843688" y="4609538"/>
            <a:ext cx="321453" cy="122998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88" name="Rounded Rectangle 87"/>
          <p:cNvSpPr/>
          <p:nvPr/>
        </p:nvSpPr>
        <p:spPr>
          <a:xfrm>
            <a:off x="2971800" y="1648657"/>
            <a:ext cx="2764495" cy="3999897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90" name="Rectangle 89"/>
          <p:cNvSpPr/>
          <p:nvPr/>
        </p:nvSpPr>
        <p:spPr>
          <a:xfrm>
            <a:off x="4927834" y="4558736"/>
            <a:ext cx="200014" cy="200014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93" name="Elbow Connector 92"/>
          <p:cNvCxnSpPr/>
          <p:nvPr/>
        </p:nvCxnSpPr>
        <p:spPr>
          <a:xfrm>
            <a:off x="5045072" y="4332452"/>
            <a:ext cx="3346356" cy="655798"/>
          </a:xfrm>
          <a:prstGeom prst="bentConnector3">
            <a:avLst>
              <a:gd name="adj1" fmla="val -912"/>
            </a:avLst>
          </a:prstGeom>
          <a:ln w="28575">
            <a:solidFill>
              <a:srgbClr val="D179B8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ight Brace 94"/>
          <p:cNvSpPr/>
          <p:nvPr/>
        </p:nvSpPr>
        <p:spPr>
          <a:xfrm rot="5400000">
            <a:off x="6037785" y="4786765"/>
            <a:ext cx="324177" cy="72714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96" name="TextBox 95"/>
          <p:cNvSpPr txBox="1"/>
          <p:nvPr/>
        </p:nvSpPr>
        <p:spPr>
          <a:xfrm>
            <a:off x="5675423" y="5268402"/>
            <a:ext cx="1034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Line</a:t>
            </a:r>
            <a:endParaRPr lang="en-US" sz="1050" dirty="0"/>
          </a:p>
        </p:txBody>
      </p:sp>
      <p:sp>
        <p:nvSpPr>
          <p:cNvPr id="97" name="Rounded Rectangle 96"/>
          <p:cNvSpPr/>
          <p:nvPr/>
        </p:nvSpPr>
        <p:spPr>
          <a:xfrm>
            <a:off x="6631267" y="2941167"/>
            <a:ext cx="2020853" cy="2714085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98" name="Rectangle 97"/>
          <p:cNvSpPr/>
          <p:nvPr/>
        </p:nvSpPr>
        <p:spPr>
          <a:xfrm>
            <a:off x="7515958" y="4545810"/>
            <a:ext cx="200014" cy="200014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02" name="Group 101"/>
          <p:cNvGrpSpPr/>
          <p:nvPr/>
        </p:nvGrpSpPr>
        <p:grpSpPr>
          <a:xfrm>
            <a:off x="7467600" y="3946709"/>
            <a:ext cx="296743" cy="413016"/>
            <a:chOff x="7570496" y="3222245"/>
            <a:chExt cx="533402" cy="742406"/>
          </a:xfrm>
          <a:noFill/>
        </p:grpSpPr>
        <p:sp>
          <p:nvSpPr>
            <p:cNvPr id="100" name="Oval 99"/>
            <p:cNvSpPr/>
            <p:nvPr/>
          </p:nvSpPr>
          <p:spPr>
            <a:xfrm>
              <a:off x="7570500" y="3222245"/>
              <a:ext cx="533398" cy="533401"/>
            </a:xfrm>
            <a:prstGeom prst="ellipse">
              <a:avLst/>
            </a:prstGeom>
            <a:grp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01" name="Oval 100"/>
            <p:cNvSpPr/>
            <p:nvPr/>
          </p:nvSpPr>
          <p:spPr>
            <a:xfrm>
              <a:off x="7570496" y="3431250"/>
              <a:ext cx="533398" cy="533401"/>
            </a:xfrm>
            <a:prstGeom prst="ellipse">
              <a:avLst/>
            </a:prstGeom>
            <a:grpFill/>
            <a:ln>
              <a:solidFill>
                <a:srgbClr val="D179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cxnSp>
        <p:nvCxnSpPr>
          <p:cNvPr id="109" name="Straight Connector 108"/>
          <p:cNvCxnSpPr/>
          <p:nvPr/>
        </p:nvCxnSpPr>
        <p:spPr>
          <a:xfrm>
            <a:off x="7615964" y="4359725"/>
            <a:ext cx="0" cy="628525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angle 120"/>
          <p:cNvSpPr/>
          <p:nvPr/>
        </p:nvSpPr>
        <p:spPr>
          <a:xfrm>
            <a:off x="6935849" y="3185019"/>
            <a:ext cx="739875" cy="37661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Inverter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57" name="Straight Connector 156"/>
          <p:cNvCxnSpPr>
            <a:endCxn id="100" idx="0"/>
          </p:cNvCxnSpPr>
          <p:nvPr/>
        </p:nvCxnSpPr>
        <p:spPr>
          <a:xfrm>
            <a:off x="7615964" y="3763571"/>
            <a:ext cx="9" cy="183137"/>
          </a:xfrm>
          <a:prstGeom prst="line">
            <a:avLst/>
          </a:prstGeom>
          <a:ln w="28575">
            <a:solidFill>
              <a:srgbClr val="92D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3812342" y="1295400"/>
            <a:ext cx="1371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TSP Station</a:t>
            </a:r>
            <a:endParaRPr lang="en-US" sz="1400" dirty="0"/>
          </a:p>
        </p:txBody>
      </p:sp>
      <p:sp>
        <p:nvSpPr>
          <p:cNvPr id="162" name="TextBox 161"/>
          <p:cNvSpPr txBox="1"/>
          <p:nvPr/>
        </p:nvSpPr>
        <p:spPr>
          <a:xfrm>
            <a:off x="6981465" y="2558508"/>
            <a:ext cx="1371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DESR Station</a:t>
            </a:r>
            <a:endParaRPr lang="en-US" sz="1400" dirty="0"/>
          </a:p>
        </p:txBody>
      </p:sp>
      <p:cxnSp>
        <p:nvCxnSpPr>
          <p:cNvPr id="70" name="Straight Connector 69"/>
          <p:cNvCxnSpPr/>
          <p:nvPr/>
        </p:nvCxnSpPr>
        <p:spPr>
          <a:xfrm>
            <a:off x="6935849" y="3763570"/>
            <a:ext cx="1553762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7749736" y="3189854"/>
            <a:ext cx="739875" cy="37661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Inverter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>
            <a:off x="7328245" y="3545494"/>
            <a:ext cx="0" cy="209007"/>
          </a:xfrm>
          <a:prstGeom prst="line">
            <a:avLst/>
          </a:prstGeom>
          <a:ln w="28575">
            <a:solidFill>
              <a:srgbClr val="92D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8125558" y="3554563"/>
            <a:ext cx="0" cy="209007"/>
          </a:xfrm>
          <a:prstGeom prst="line">
            <a:avLst/>
          </a:prstGeom>
          <a:ln w="28575">
            <a:solidFill>
              <a:srgbClr val="92D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010400" y="3218373"/>
            <a:ext cx="0" cy="320181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8391428" y="3227797"/>
            <a:ext cx="0" cy="310757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449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ontent Placeholder 2"/>
          <p:cNvSpPr txBox="1">
            <a:spLocks/>
          </p:cNvSpPr>
          <p:nvPr/>
        </p:nvSpPr>
        <p:spPr>
          <a:xfrm>
            <a:off x="304800" y="1219200"/>
            <a:ext cx="8534400" cy="5181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000" dirty="0" smtClean="0"/>
              <a:t>DESR* Simplified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     Modeling</a:t>
            </a: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20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11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1100" dirty="0" smtClean="0"/>
              <a:t>*Only existing Distributed Generation type.</a:t>
            </a:r>
            <a:br>
              <a:rPr lang="en-US" sz="1100" dirty="0" smtClean="0"/>
            </a:br>
            <a:endParaRPr lang="en-US" sz="11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Modeling Example</a:t>
            </a:r>
            <a:r>
              <a:rPr lang="en-US" b="1" dirty="0" smtClean="0">
                <a:solidFill>
                  <a:schemeClr val="accent1"/>
                </a:solidFill>
              </a:rPr>
              <a:t>, </a:t>
            </a:r>
            <a:r>
              <a:rPr lang="en-US" b="1" dirty="0" err="1" smtClean="0">
                <a:solidFill>
                  <a:schemeClr val="accent1"/>
                </a:solidFill>
              </a:rPr>
              <a:t>Con’t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>
            <a:off x="3667953" y="3000366"/>
            <a:ext cx="1423806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68" idx="0"/>
          </p:cNvCxnSpPr>
          <p:nvPr/>
        </p:nvCxnSpPr>
        <p:spPr>
          <a:xfrm flipH="1">
            <a:off x="4395931" y="2226274"/>
            <a:ext cx="2" cy="103879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4296724" y="2423950"/>
            <a:ext cx="198414" cy="189370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59" name="Cloud 58"/>
          <p:cNvSpPr/>
          <p:nvPr/>
        </p:nvSpPr>
        <p:spPr>
          <a:xfrm>
            <a:off x="3508116" y="1688025"/>
            <a:ext cx="1732991" cy="619910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60" name="TextBox 59"/>
          <p:cNvSpPr txBox="1"/>
          <p:nvPr/>
        </p:nvSpPr>
        <p:spPr>
          <a:xfrm>
            <a:off x="3998544" y="1808300"/>
            <a:ext cx="794774" cy="508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Transmission Network</a:t>
            </a:r>
            <a:endParaRPr lang="en-US" sz="800" dirty="0"/>
          </a:p>
        </p:txBody>
      </p:sp>
      <p:sp>
        <p:nvSpPr>
          <p:cNvPr id="68" name="Oval 67"/>
          <p:cNvSpPr/>
          <p:nvPr/>
        </p:nvSpPr>
        <p:spPr>
          <a:xfrm>
            <a:off x="4172713" y="3265064"/>
            <a:ext cx="446436" cy="426086"/>
          </a:xfrm>
          <a:prstGeom prst="ellipse">
            <a:avLst/>
          </a:prstGeom>
          <a:noFill/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9" name="Oval 68"/>
          <p:cNvSpPr/>
          <p:nvPr/>
        </p:nvSpPr>
        <p:spPr>
          <a:xfrm>
            <a:off x="4172713" y="3432020"/>
            <a:ext cx="446436" cy="426086"/>
          </a:xfrm>
          <a:prstGeom prst="ellips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1" name="Rectangle 70"/>
          <p:cNvSpPr/>
          <p:nvPr/>
        </p:nvSpPr>
        <p:spPr>
          <a:xfrm>
            <a:off x="4296724" y="4389623"/>
            <a:ext cx="198414" cy="189370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78" name="Straight Connector 77"/>
          <p:cNvCxnSpPr/>
          <p:nvPr/>
        </p:nvCxnSpPr>
        <p:spPr>
          <a:xfrm>
            <a:off x="3998544" y="4183672"/>
            <a:ext cx="1087970" cy="0"/>
          </a:xfrm>
          <a:prstGeom prst="line">
            <a:avLst/>
          </a:prstGeom>
          <a:ln w="38100">
            <a:solidFill>
              <a:srgbClr val="D179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4395930" y="3852677"/>
            <a:ext cx="0" cy="1022437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930154" y="5080448"/>
            <a:ext cx="1026625" cy="576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CIM Load</a:t>
            </a:r>
            <a:endParaRPr lang="en-US" sz="1400" dirty="0"/>
          </a:p>
        </p:txBody>
      </p:sp>
      <p:sp>
        <p:nvSpPr>
          <p:cNvPr id="88" name="Rounded Rectangle 87"/>
          <p:cNvSpPr/>
          <p:nvPr/>
        </p:nvSpPr>
        <p:spPr>
          <a:xfrm>
            <a:off x="2860706" y="1642693"/>
            <a:ext cx="2742391" cy="3787047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90" name="Rectangle 89"/>
          <p:cNvSpPr/>
          <p:nvPr/>
        </p:nvSpPr>
        <p:spPr>
          <a:xfrm>
            <a:off x="4801100" y="4397914"/>
            <a:ext cx="198414" cy="189370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93" name="Elbow Connector 92"/>
          <p:cNvCxnSpPr/>
          <p:nvPr/>
        </p:nvCxnSpPr>
        <p:spPr>
          <a:xfrm>
            <a:off x="4917400" y="4183672"/>
            <a:ext cx="3319599" cy="620900"/>
          </a:xfrm>
          <a:prstGeom prst="bentConnector3">
            <a:avLst>
              <a:gd name="adj1" fmla="val -912"/>
            </a:avLst>
          </a:prstGeom>
          <a:ln w="28575">
            <a:solidFill>
              <a:srgbClr val="D179B8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ight Brace 94"/>
          <p:cNvSpPr/>
          <p:nvPr/>
        </p:nvSpPr>
        <p:spPr>
          <a:xfrm rot="5400000">
            <a:off x="5909505" y="4597370"/>
            <a:ext cx="306927" cy="72133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96" name="TextBox 95"/>
          <p:cNvSpPr txBox="1"/>
          <p:nvPr/>
        </p:nvSpPr>
        <p:spPr>
          <a:xfrm>
            <a:off x="5542711" y="5069817"/>
            <a:ext cx="10266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Line</a:t>
            </a:r>
            <a:endParaRPr lang="en-US" sz="1050" dirty="0"/>
          </a:p>
        </p:txBody>
      </p:sp>
      <p:sp>
        <p:nvSpPr>
          <p:cNvPr id="97" name="Rounded Rectangle 96"/>
          <p:cNvSpPr/>
          <p:nvPr/>
        </p:nvSpPr>
        <p:spPr>
          <a:xfrm>
            <a:off x="6490912" y="1649034"/>
            <a:ext cx="2004695" cy="3787047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98" name="Rectangle 97"/>
          <p:cNvSpPr/>
          <p:nvPr/>
        </p:nvSpPr>
        <p:spPr>
          <a:xfrm>
            <a:off x="7503529" y="4374406"/>
            <a:ext cx="198414" cy="189370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109" name="Straight Connector 108"/>
          <p:cNvCxnSpPr/>
          <p:nvPr/>
        </p:nvCxnSpPr>
        <p:spPr>
          <a:xfrm>
            <a:off x="7602735" y="4198223"/>
            <a:ext cx="0" cy="595079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3602901" y="1295400"/>
            <a:ext cx="1360167" cy="339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TSP Station</a:t>
            </a:r>
            <a:endParaRPr lang="en-US" sz="1400" dirty="0"/>
          </a:p>
        </p:txBody>
      </p:sp>
      <p:sp>
        <p:nvSpPr>
          <p:cNvPr id="162" name="TextBox 161"/>
          <p:cNvSpPr txBox="1"/>
          <p:nvPr/>
        </p:nvSpPr>
        <p:spPr>
          <a:xfrm>
            <a:off x="6956010" y="1338888"/>
            <a:ext cx="1360167" cy="576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DESR Station</a:t>
            </a:r>
            <a:endParaRPr lang="en-US" sz="1400" dirty="0"/>
          </a:p>
        </p:txBody>
      </p:sp>
      <p:sp>
        <p:nvSpPr>
          <p:cNvPr id="5" name="Isosceles Triangle 4"/>
          <p:cNvSpPr/>
          <p:nvPr/>
        </p:nvSpPr>
        <p:spPr>
          <a:xfrm rot="10800000">
            <a:off x="4200674" y="4722873"/>
            <a:ext cx="406599" cy="334539"/>
          </a:xfrm>
          <a:prstGeom prst="triangle">
            <a:avLst/>
          </a:prstGeom>
          <a:solidFill>
            <a:schemeClr val="bg1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74" name="Straight Connector 73"/>
          <p:cNvCxnSpPr/>
          <p:nvPr/>
        </p:nvCxnSpPr>
        <p:spPr>
          <a:xfrm>
            <a:off x="7058750" y="4207446"/>
            <a:ext cx="1087970" cy="0"/>
          </a:xfrm>
          <a:prstGeom prst="line">
            <a:avLst/>
          </a:prstGeom>
          <a:ln w="38100">
            <a:solidFill>
              <a:srgbClr val="D179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7203117" y="3612368"/>
            <a:ext cx="0" cy="595079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7985394" y="3622532"/>
            <a:ext cx="0" cy="595079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6979899" y="3185269"/>
            <a:ext cx="446436" cy="426086"/>
          </a:xfrm>
          <a:prstGeom prst="ellips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ysClr val="windowText" lastClr="000000"/>
              </a:solidFill>
            </a:endParaRPr>
          </a:p>
        </p:txBody>
      </p:sp>
      <p:sp>
        <p:nvSpPr>
          <p:cNvPr id="85" name="Isosceles Triangle 84"/>
          <p:cNvSpPr/>
          <p:nvPr/>
        </p:nvSpPr>
        <p:spPr>
          <a:xfrm>
            <a:off x="7782094" y="3276106"/>
            <a:ext cx="406599" cy="334539"/>
          </a:xfrm>
          <a:prstGeom prst="triangle">
            <a:avLst/>
          </a:prstGeom>
          <a:solidFill>
            <a:schemeClr val="bg1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89" name="TextBox 88"/>
          <p:cNvSpPr txBox="1"/>
          <p:nvPr/>
        </p:nvSpPr>
        <p:spPr>
          <a:xfrm>
            <a:off x="6689804" y="2729052"/>
            <a:ext cx="1026625" cy="576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Hydro Unit</a:t>
            </a:r>
            <a:endParaRPr lang="en-US" sz="1400" dirty="0"/>
          </a:p>
        </p:txBody>
      </p:sp>
      <p:sp>
        <p:nvSpPr>
          <p:cNvPr id="91" name="TextBox 90"/>
          <p:cNvSpPr txBox="1"/>
          <p:nvPr/>
        </p:nvSpPr>
        <p:spPr>
          <a:xfrm>
            <a:off x="7512505" y="3043385"/>
            <a:ext cx="1026625" cy="576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CIM Load</a:t>
            </a:r>
            <a:endParaRPr lang="en-US" sz="1400" dirty="0"/>
          </a:p>
        </p:txBody>
      </p:sp>
      <p:sp>
        <p:nvSpPr>
          <p:cNvPr id="103" name="Rectangle 102"/>
          <p:cNvSpPr/>
          <p:nvPr/>
        </p:nvSpPr>
        <p:spPr>
          <a:xfrm>
            <a:off x="7070878" y="2103884"/>
            <a:ext cx="618776" cy="17828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ESR</a:t>
            </a:r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14" name="Elbow Connector 13"/>
          <p:cNvCxnSpPr>
            <a:stCxn id="103" idx="1"/>
            <a:endCxn id="77" idx="2"/>
          </p:cNvCxnSpPr>
          <p:nvPr/>
        </p:nvCxnSpPr>
        <p:spPr>
          <a:xfrm rot="10800000" flipV="1">
            <a:off x="6979900" y="2193028"/>
            <a:ext cx="90979" cy="1205284"/>
          </a:xfrm>
          <a:prstGeom prst="bentConnector3">
            <a:avLst>
              <a:gd name="adj1" fmla="val 310302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7462892" y="2509387"/>
            <a:ext cx="1026625" cy="339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CLR</a:t>
            </a:r>
            <a:endParaRPr lang="en-US" sz="1400" dirty="0"/>
          </a:p>
        </p:txBody>
      </p:sp>
      <p:cxnSp>
        <p:nvCxnSpPr>
          <p:cNvPr id="108" name="Elbow Connector 107"/>
          <p:cNvCxnSpPr/>
          <p:nvPr/>
        </p:nvCxnSpPr>
        <p:spPr>
          <a:xfrm rot="16200000" flipV="1">
            <a:off x="7711868" y="3002578"/>
            <a:ext cx="547054" cy="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Elbow Connector 109"/>
          <p:cNvCxnSpPr>
            <a:stCxn id="103" idx="3"/>
            <a:endCxn id="107" idx="0"/>
          </p:cNvCxnSpPr>
          <p:nvPr/>
        </p:nvCxnSpPr>
        <p:spPr>
          <a:xfrm>
            <a:off x="7689654" y="2193028"/>
            <a:ext cx="286551" cy="316359"/>
          </a:xfrm>
          <a:prstGeom prst="bentConnector2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106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NPRR 1016 – Expected DGR Implementation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304800" y="1219200"/>
            <a:ext cx="8534400" cy="487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en-US" sz="2000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2286000" y="1066800"/>
            <a:ext cx="5017526" cy="4907522"/>
            <a:chOff x="628014" y="182537"/>
            <a:chExt cx="5781447" cy="5654696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3033393" y="2690862"/>
              <a:ext cx="2959100" cy="0"/>
            </a:xfrm>
            <a:prstGeom prst="line">
              <a:avLst/>
            </a:prstGeom>
            <a:ln w="38100">
              <a:solidFill>
                <a:srgbClr val="0071C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endCxn id="46" idx="3"/>
            </p:cNvCxnSpPr>
            <p:nvPr/>
          </p:nvCxnSpPr>
          <p:spPr>
            <a:xfrm flipH="1">
              <a:off x="3492095" y="2690862"/>
              <a:ext cx="6436" cy="1479550"/>
            </a:xfrm>
            <a:prstGeom prst="line">
              <a:avLst/>
            </a:prstGeom>
            <a:ln w="28575">
              <a:solidFill>
                <a:srgbClr val="0071C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5217793" y="2690862"/>
              <a:ext cx="0" cy="2164037"/>
            </a:xfrm>
            <a:prstGeom prst="line">
              <a:avLst/>
            </a:prstGeom>
            <a:ln w="28575">
              <a:solidFill>
                <a:srgbClr val="0071C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Isosceles Triangle 45"/>
            <p:cNvSpPr/>
            <p:nvPr/>
          </p:nvSpPr>
          <p:spPr>
            <a:xfrm rot="10800000">
              <a:off x="3160625" y="4170412"/>
              <a:ext cx="662940" cy="571500"/>
            </a:xfrm>
            <a:prstGeom prst="triangle">
              <a:avLst/>
            </a:prstGeom>
            <a:noFill/>
            <a:ln>
              <a:solidFill>
                <a:srgbClr val="0071C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5217792" y="4328440"/>
              <a:ext cx="0" cy="972803"/>
            </a:xfrm>
            <a:prstGeom prst="line">
              <a:avLst/>
            </a:prstGeom>
            <a:ln w="28575">
              <a:solidFill>
                <a:srgbClr val="0071C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5036817" y="4261472"/>
              <a:ext cx="361950" cy="361950"/>
            </a:xfrm>
            <a:prstGeom prst="rect">
              <a:avLst/>
            </a:prstGeom>
            <a:solidFill>
              <a:srgbClr val="0071CB"/>
            </a:solidFill>
            <a:ln>
              <a:solidFill>
                <a:srgbClr val="0071C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9" name="Oval 48"/>
            <p:cNvSpPr/>
            <p:nvPr/>
          </p:nvSpPr>
          <p:spPr>
            <a:xfrm>
              <a:off x="4948367" y="5298383"/>
              <a:ext cx="538850" cy="538850"/>
            </a:xfrm>
            <a:prstGeom prst="ellipse">
              <a:avLst/>
            </a:prstGeom>
            <a:noFill/>
            <a:ln>
              <a:solidFill>
                <a:srgbClr val="0071C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00" dirty="0" smtClean="0">
                  <a:solidFill>
                    <a:schemeClr val="tx1"/>
                  </a:solidFill>
                </a:rPr>
                <a:t>DGR</a:t>
              </a:r>
              <a:endParaRPr lang="en-US" sz="600" dirty="0">
                <a:solidFill>
                  <a:schemeClr val="tx1"/>
                </a:solidFill>
              </a:endParaRPr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5076083" y="2989719"/>
              <a:ext cx="259896" cy="936383"/>
              <a:chOff x="5215885" y="5465088"/>
              <a:chExt cx="259896" cy="936383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5215885" y="5465088"/>
                <a:ext cx="259896" cy="93638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1C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cxnSp>
            <p:nvCxnSpPr>
              <p:cNvPr id="52" name="Straight Arrow Connector 51"/>
              <p:cNvCxnSpPr/>
              <p:nvPr/>
            </p:nvCxnSpPr>
            <p:spPr>
              <a:xfrm flipV="1">
                <a:off x="5337173" y="5532120"/>
                <a:ext cx="0" cy="780747"/>
              </a:xfrm>
              <a:prstGeom prst="straightConnector1">
                <a:avLst/>
              </a:prstGeom>
              <a:ln w="57150">
                <a:solidFill>
                  <a:srgbClr val="0071CB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3" name="TextBox 52"/>
            <p:cNvSpPr txBox="1"/>
            <p:nvPr/>
          </p:nvSpPr>
          <p:spPr>
            <a:xfrm>
              <a:off x="5378347" y="3159174"/>
              <a:ext cx="608784" cy="58514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Unit EPS Meter</a:t>
              </a:r>
              <a:endParaRPr lang="en-US" sz="9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396860" y="4315064"/>
              <a:ext cx="1012601" cy="2659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DGR_BKR</a:t>
              </a:r>
              <a:endParaRPr lang="en-US" sz="900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28014" y="2436023"/>
              <a:ext cx="1630680" cy="5096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ResourceNode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56" name="Straight Arrow Connector 55"/>
            <p:cNvCxnSpPr>
              <a:stCxn id="55" idx="3"/>
            </p:cNvCxnSpPr>
            <p:nvPr/>
          </p:nvCxnSpPr>
          <p:spPr>
            <a:xfrm flipV="1">
              <a:off x="2258694" y="2690861"/>
              <a:ext cx="675006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4354944" y="1211311"/>
              <a:ext cx="6436" cy="1479550"/>
            </a:xfrm>
            <a:prstGeom prst="line">
              <a:avLst/>
            </a:prstGeom>
            <a:ln w="28575">
              <a:solidFill>
                <a:srgbClr val="0071C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4180405" y="1589136"/>
              <a:ext cx="361950" cy="361950"/>
            </a:xfrm>
            <a:prstGeom prst="rect">
              <a:avLst/>
            </a:prstGeom>
            <a:solidFill>
              <a:srgbClr val="0071CB"/>
            </a:solidFill>
            <a:ln>
              <a:solidFill>
                <a:srgbClr val="0071C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9" name="Cloud 58"/>
            <p:cNvSpPr/>
            <p:nvPr/>
          </p:nvSpPr>
          <p:spPr>
            <a:xfrm>
              <a:off x="2741816" y="182537"/>
              <a:ext cx="3161345" cy="1184857"/>
            </a:xfrm>
            <a:prstGeom prst="cloud">
              <a:avLst/>
            </a:prstGeom>
            <a:solidFill>
              <a:schemeClr val="bg1"/>
            </a:solidFill>
            <a:ln>
              <a:solidFill>
                <a:srgbClr val="0071C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597570" y="450117"/>
              <a:ext cx="1449837" cy="5319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Transmission Network</a:t>
              </a:r>
              <a:endParaRPr lang="en-US" sz="1200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216700" y="5403280"/>
              <a:ext cx="1246705" cy="433953"/>
            </a:xfrm>
            <a:prstGeom prst="rect">
              <a:avLst/>
            </a:prstGeom>
            <a:solidFill>
              <a:srgbClr val="D179B8"/>
            </a:solidFill>
            <a:ln>
              <a:solidFill>
                <a:srgbClr val="D179B8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DGR</a:t>
              </a:r>
              <a:endParaRPr lang="en-US" sz="1200" dirty="0"/>
            </a:p>
          </p:txBody>
        </p:sp>
        <p:cxnSp>
          <p:nvCxnSpPr>
            <p:cNvPr id="62" name="Straight Arrow Connector 61"/>
            <p:cNvCxnSpPr>
              <a:stCxn id="61" idx="0"/>
              <a:endCxn id="46" idx="5"/>
            </p:cNvCxnSpPr>
            <p:nvPr/>
          </p:nvCxnSpPr>
          <p:spPr>
            <a:xfrm flipV="1">
              <a:off x="1840053" y="4456162"/>
              <a:ext cx="1486307" cy="947118"/>
            </a:xfrm>
            <a:prstGeom prst="straightConnector1">
              <a:avLst/>
            </a:prstGeom>
            <a:ln>
              <a:solidFill>
                <a:srgbClr val="D179B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1733417" y="4710997"/>
              <a:ext cx="1356351" cy="4255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/>
                <a:t>CIM Load where DGR is located at</a:t>
              </a:r>
              <a:endParaRPr lang="en-US" sz="900" dirty="0"/>
            </a:p>
          </p:txBody>
        </p:sp>
        <p:cxnSp>
          <p:nvCxnSpPr>
            <p:cNvPr id="64" name="Straight Arrow Connector 63"/>
            <p:cNvCxnSpPr>
              <a:stCxn id="61" idx="3"/>
              <a:endCxn id="49" idx="2"/>
            </p:cNvCxnSpPr>
            <p:nvPr/>
          </p:nvCxnSpPr>
          <p:spPr>
            <a:xfrm flipV="1">
              <a:off x="2463405" y="5567808"/>
              <a:ext cx="2484962" cy="52449"/>
            </a:xfrm>
            <a:prstGeom prst="straightConnector1">
              <a:avLst/>
            </a:prstGeom>
            <a:ln>
              <a:solidFill>
                <a:srgbClr val="D179B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61" idx="3"/>
              <a:endCxn id="48" idx="1"/>
            </p:cNvCxnSpPr>
            <p:nvPr/>
          </p:nvCxnSpPr>
          <p:spPr>
            <a:xfrm flipV="1">
              <a:off x="2463405" y="4442447"/>
              <a:ext cx="2573412" cy="1177810"/>
            </a:xfrm>
            <a:prstGeom prst="straightConnector1">
              <a:avLst/>
            </a:prstGeom>
            <a:ln>
              <a:solidFill>
                <a:srgbClr val="D179B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3216904" y="4775056"/>
              <a:ext cx="1356351" cy="2659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/>
                <a:t>DGR Equipment</a:t>
              </a:r>
              <a:endParaRPr lang="en-US" sz="9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216903" y="5444817"/>
              <a:ext cx="1356351" cy="2659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/>
                <a:t>DGR Equipment</a:t>
              </a:r>
              <a:endParaRPr lang="en-US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5944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NPRR 1016 – Expected </a:t>
            </a:r>
            <a:r>
              <a:rPr lang="en-US" dirty="0" smtClean="0"/>
              <a:t>DESR </a:t>
            </a:r>
            <a:r>
              <a:rPr lang="en-US" dirty="0"/>
              <a:t>Implementation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304800" y="1219200"/>
            <a:ext cx="8534400" cy="487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en-US" sz="2000" dirty="0" smtClean="0"/>
          </a:p>
        </p:txBody>
      </p:sp>
      <p:grpSp>
        <p:nvGrpSpPr>
          <p:cNvPr id="3" name="Group 2"/>
          <p:cNvGrpSpPr>
            <a:grpSpLocks noChangeAspect="1"/>
          </p:cNvGrpSpPr>
          <p:nvPr/>
        </p:nvGrpSpPr>
        <p:grpSpPr>
          <a:xfrm>
            <a:off x="2449643" y="1202436"/>
            <a:ext cx="4320914" cy="4910328"/>
            <a:chOff x="628014" y="182537"/>
            <a:chExt cx="5781447" cy="6572345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3033393" y="2690862"/>
              <a:ext cx="2959100" cy="0"/>
            </a:xfrm>
            <a:prstGeom prst="line">
              <a:avLst/>
            </a:prstGeom>
            <a:ln w="38100">
              <a:solidFill>
                <a:srgbClr val="0071C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endCxn id="34" idx="3"/>
            </p:cNvCxnSpPr>
            <p:nvPr/>
          </p:nvCxnSpPr>
          <p:spPr>
            <a:xfrm flipH="1">
              <a:off x="3492095" y="2690862"/>
              <a:ext cx="6436" cy="1479550"/>
            </a:xfrm>
            <a:prstGeom prst="line">
              <a:avLst/>
            </a:prstGeom>
            <a:ln w="28575">
              <a:solidFill>
                <a:srgbClr val="0071C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5217793" y="2690862"/>
              <a:ext cx="0" cy="2164037"/>
            </a:xfrm>
            <a:prstGeom prst="line">
              <a:avLst/>
            </a:prstGeom>
            <a:ln w="28575">
              <a:solidFill>
                <a:srgbClr val="0071C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Isosceles Triangle 33"/>
            <p:cNvSpPr/>
            <p:nvPr/>
          </p:nvSpPr>
          <p:spPr>
            <a:xfrm rot="10800000">
              <a:off x="3160625" y="4170412"/>
              <a:ext cx="662940" cy="571500"/>
            </a:xfrm>
            <a:prstGeom prst="triangle">
              <a:avLst/>
            </a:prstGeom>
            <a:noFill/>
            <a:ln>
              <a:solidFill>
                <a:srgbClr val="0071C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5217792" y="4328440"/>
              <a:ext cx="0" cy="972803"/>
            </a:xfrm>
            <a:prstGeom prst="line">
              <a:avLst/>
            </a:prstGeom>
            <a:ln w="28575">
              <a:solidFill>
                <a:srgbClr val="0071C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5036817" y="4261472"/>
              <a:ext cx="361950" cy="361950"/>
            </a:xfrm>
            <a:prstGeom prst="rect">
              <a:avLst/>
            </a:prstGeom>
            <a:solidFill>
              <a:srgbClr val="0071CB"/>
            </a:solidFill>
            <a:ln>
              <a:solidFill>
                <a:srgbClr val="0071C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37" name="Oval 36"/>
            <p:cNvSpPr/>
            <p:nvPr/>
          </p:nvSpPr>
          <p:spPr>
            <a:xfrm>
              <a:off x="4948367" y="5298383"/>
              <a:ext cx="538850" cy="538850"/>
            </a:xfrm>
            <a:prstGeom prst="ellipse">
              <a:avLst/>
            </a:prstGeom>
            <a:noFill/>
            <a:ln>
              <a:solidFill>
                <a:srgbClr val="0071C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00" dirty="0">
                <a:solidFill>
                  <a:schemeClr val="tx1"/>
                </a:solidFill>
              </a:endParaRP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5076083" y="2989719"/>
              <a:ext cx="259896" cy="936383"/>
              <a:chOff x="5215885" y="5465088"/>
              <a:chExt cx="259896" cy="936383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5215885" y="5465088"/>
                <a:ext cx="259896" cy="93638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1C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cxnSp>
            <p:nvCxnSpPr>
              <p:cNvPr id="41" name="Straight Arrow Connector 40"/>
              <p:cNvCxnSpPr/>
              <p:nvPr/>
            </p:nvCxnSpPr>
            <p:spPr>
              <a:xfrm flipV="1">
                <a:off x="5337173" y="5532120"/>
                <a:ext cx="0" cy="780747"/>
              </a:xfrm>
              <a:prstGeom prst="straightConnector1">
                <a:avLst/>
              </a:prstGeom>
              <a:ln w="57150">
                <a:solidFill>
                  <a:srgbClr val="0071CB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Box 41"/>
            <p:cNvSpPr txBox="1"/>
            <p:nvPr/>
          </p:nvSpPr>
          <p:spPr>
            <a:xfrm>
              <a:off x="5378346" y="3159175"/>
              <a:ext cx="608782" cy="5845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600" dirty="0" smtClean="0"/>
                <a:t>Unit EPS Meter</a:t>
              </a:r>
              <a:endParaRPr lang="en-US" sz="6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396861" y="4315063"/>
              <a:ext cx="1012600" cy="2922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/>
                <a:t>DGR_BKR</a:t>
              </a:r>
              <a:endParaRPr lang="en-US" sz="600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28014" y="2436023"/>
              <a:ext cx="1630680" cy="5096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ResourceNode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70" name="Straight Arrow Connector 69"/>
            <p:cNvCxnSpPr>
              <a:stCxn id="69" idx="3"/>
            </p:cNvCxnSpPr>
            <p:nvPr/>
          </p:nvCxnSpPr>
          <p:spPr>
            <a:xfrm flipV="1">
              <a:off x="2258694" y="2690861"/>
              <a:ext cx="675006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>
              <a:off x="4354944" y="1211311"/>
              <a:ext cx="6436" cy="1479550"/>
            </a:xfrm>
            <a:prstGeom prst="line">
              <a:avLst/>
            </a:prstGeom>
            <a:ln w="28575">
              <a:solidFill>
                <a:srgbClr val="0071C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71"/>
            <p:cNvSpPr/>
            <p:nvPr/>
          </p:nvSpPr>
          <p:spPr>
            <a:xfrm>
              <a:off x="4180405" y="1589136"/>
              <a:ext cx="361950" cy="361950"/>
            </a:xfrm>
            <a:prstGeom prst="rect">
              <a:avLst/>
            </a:prstGeom>
            <a:solidFill>
              <a:srgbClr val="0071CB"/>
            </a:solidFill>
            <a:ln>
              <a:solidFill>
                <a:srgbClr val="0071C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73" name="Cloud 72"/>
            <p:cNvSpPr/>
            <p:nvPr/>
          </p:nvSpPr>
          <p:spPr>
            <a:xfrm>
              <a:off x="2741816" y="182537"/>
              <a:ext cx="3161345" cy="1184857"/>
            </a:xfrm>
            <a:prstGeom prst="cloud">
              <a:avLst/>
            </a:prstGeom>
            <a:solidFill>
              <a:schemeClr val="bg1"/>
            </a:solidFill>
            <a:ln>
              <a:solidFill>
                <a:srgbClr val="0071C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597571" y="450117"/>
              <a:ext cx="1449836" cy="6332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Transmission Network</a:t>
              </a:r>
              <a:endParaRPr lang="en-US" sz="1000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216700" y="5403280"/>
              <a:ext cx="1246705" cy="433953"/>
            </a:xfrm>
            <a:prstGeom prst="rect">
              <a:avLst/>
            </a:prstGeom>
            <a:solidFill>
              <a:srgbClr val="D179B8"/>
            </a:solidFill>
            <a:ln>
              <a:solidFill>
                <a:srgbClr val="D179B8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DGR</a:t>
              </a:r>
              <a:endParaRPr lang="en-US" sz="1000" dirty="0"/>
            </a:p>
          </p:txBody>
        </p:sp>
        <p:cxnSp>
          <p:nvCxnSpPr>
            <p:cNvPr id="76" name="Straight Arrow Connector 75"/>
            <p:cNvCxnSpPr>
              <a:stCxn id="75" idx="0"/>
              <a:endCxn id="34" idx="5"/>
            </p:cNvCxnSpPr>
            <p:nvPr/>
          </p:nvCxnSpPr>
          <p:spPr>
            <a:xfrm flipV="1">
              <a:off x="1840053" y="4456162"/>
              <a:ext cx="1486307" cy="947118"/>
            </a:xfrm>
            <a:prstGeom prst="straightConnector1">
              <a:avLst/>
            </a:prstGeom>
            <a:ln>
              <a:solidFill>
                <a:srgbClr val="D179B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1733418" y="4710999"/>
              <a:ext cx="1356350" cy="4383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 smtClean="0"/>
                <a:t>CIM Load where DGR is located at</a:t>
              </a:r>
              <a:endParaRPr lang="en-US" sz="600" dirty="0"/>
            </a:p>
          </p:txBody>
        </p:sp>
        <p:cxnSp>
          <p:nvCxnSpPr>
            <p:cNvPr id="78" name="Elbow Connector 77"/>
            <p:cNvCxnSpPr>
              <a:stCxn id="75" idx="2"/>
              <a:endCxn id="37" idx="4"/>
            </p:cNvCxnSpPr>
            <p:nvPr/>
          </p:nvCxnSpPr>
          <p:spPr>
            <a:xfrm rot="16200000" flipH="1">
              <a:off x="3528922" y="4148363"/>
              <a:ext cx="12700" cy="3377739"/>
            </a:xfrm>
            <a:prstGeom prst="bentConnector3">
              <a:avLst>
                <a:gd name="adj1" fmla="val 2715252"/>
              </a:avLst>
            </a:prstGeom>
            <a:ln>
              <a:solidFill>
                <a:srgbClr val="D179B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3186005" y="6029072"/>
              <a:ext cx="1356350" cy="2922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 smtClean="0"/>
                <a:t>DGR Equipment</a:t>
              </a:r>
              <a:endParaRPr lang="en-US" sz="600" dirty="0"/>
            </a:p>
          </p:txBody>
        </p:sp>
        <p:cxnSp>
          <p:nvCxnSpPr>
            <p:cNvPr id="80" name="Elbow Connector 79"/>
            <p:cNvCxnSpPr/>
            <p:nvPr/>
          </p:nvCxnSpPr>
          <p:spPr>
            <a:xfrm flipV="1">
              <a:off x="1840052" y="4588162"/>
              <a:ext cx="3556809" cy="2032036"/>
            </a:xfrm>
            <a:prstGeom prst="bentConnector3">
              <a:avLst>
                <a:gd name="adj1" fmla="val 116668"/>
              </a:avLst>
            </a:prstGeom>
            <a:ln>
              <a:solidFill>
                <a:srgbClr val="D179B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1846402" y="6159879"/>
              <a:ext cx="0" cy="460319"/>
            </a:xfrm>
            <a:prstGeom prst="line">
              <a:avLst/>
            </a:prstGeom>
            <a:ln>
              <a:solidFill>
                <a:srgbClr val="D179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3213272" y="6462624"/>
              <a:ext cx="1356350" cy="2922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 smtClean="0"/>
                <a:t>DGR Equipment</a:t>
              </a:r>
              <a:endParaRPr lang="en-US" sz="600" dirty="0"/>
            </a:p>
          </p:txBody>
        </p:sp>
        <p:cxnSp>
          <p:nvCxnSpPr>
            <p:cNvPr id="83" name="Straight Connector 82"/>
            <p:cNvCxnSpPr/>
            <p:nvPr/>
          </p:nvCxnSpPr>
          <p:spPr>
            <a:xfrm>
              <a:off x="3480498" y="4756463"/>
              <a:ext cx="6436" cy="226934"/>
            </a:xfrm>
            <a:prstGeom prst="line">
              <a:avLst/>
            </a:prstGeom>
            <a:ln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>
              <a:endCxn id="85" idx="1"/>
            </p:cNvCxnSpPr>
            <p:nvPr/>
          </p:nvCxnSpPr>
          <p:spPr>
            <a:xfrm flipV="1">
              <a:off x="3457766" y="4946374"/>
              <a:ext cx="428733" cy="37022"/>
            </a:xfrm>
            <a:prstGeom prst="straightConnector1">
              <a:avLst/>
            </a:prstGeom>
            <a:ln>
              <a:solidFill>
                <a:schemeClr val="accent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3886499" y="4745447"/>
              <a:ext cx="781620" cy="401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CLR</a:t>
              </a:r>
              <a:endParaRPr lang="en-US" sz="1050" dirty="0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471682" y="5432991"/>
              <a:ext cx="989211" cy="2987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ESR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87" name="Straight Arrow Connector 86"/>
            <p:cNvCxnSpPr>
              <a:stCxn id="86" idx="0"/>
              <a:endCxn id="85" idx="2"/>
            </p:cNvCxnSpPr>
            <p:nvPr/>
          </p:nvCxnSpPr>
          <p:spPr>
            <a:xfrm flipV="1">
              <a:off x="3966289" y="5147302"/>
              <a:ext cx="311020" cy="285690"/>
            </a:xfrm>
            <a:prstGeom prst="straightConnector1">
              <a:avLst/>
            </a:prstGeom>
            <a:ln>
              <a:solidFill>
                <a:schemeClr val="accent1"/>
              </a:solidFill>
              <a:prstDash val="lgDash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>
              <a:stCxn id="86" idx="3"/>
            </p:cNvCxnSpPr>
            <p:nvPr/>
          </p:nvCxnSpPr>
          <p:spPr>
            <a:xfrm>
              <a:off x="4460893" y="5582359"/>
              <a:ext cx="475877" cy="0"/>
            </a:xfrm>
            <a:prstGeom prst="straightConnector1">
              <a:avLst/>
            </a:prstGeom>
            <a:ln>
              <a:solidFill>
                <a:schemeClr val="accent1"/>
              </a:solidFill>
              <a:prstDash val="dash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9" name="Group 88"/>
            <p:cNvGrpSpPr/>
            <p:nvPr/>
          </p:nvGrpSpPr>
          <p:grpSpPr>
            <a:xfrm>
              <a:off x="3367807" y="2964073"/>
              <a:ext cx="259896" cy="936383"/>
              <a:chOff x="5215885" y="5465088"/>
              <a:chExt cx="259896" cy="936383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5215885" y="5465088"/>
                <a:ext cx="259896" cy="93638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1C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cxnSp>
            <p:nvCxnSpPr>
              <p:cNvPr id="91" name="Straight Arrow Connector 90"/>
              <p:cNvCxnSpPr/>
              <p:nvPr/>
            </p:nvCxnSpPr>
            <p:spPr>
              <a:xfrm flipV="1">
                <a:off x="5337173" y="5532120"/>
                <a:ext cx="0" cy="780747"/>
              </a:xfrm>
              <a:prstGeom prst="straightConnector1">
                <a:avLst/>
              </a:prstGeom>
              <a:ln w="57150">
                <a:solidFill>
                  <a:srgbClr val="0071CB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2" name="TextBox 91"/>
            <p:cNvSpPr txBox="1"/>
            <p:nvPr/>
          </p:nvSpPr>
          <p:spPr>
            <a:xfrm>
              <a:off x="3670069" y="3133530"/>
              <a:ext cx="608782" cy="5845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600" dirty="0" smtClean="0"/>
                <a:t>CLR</a:t>
              </a:r>
              <a:br>
                <a:rPr lang="en-US" sz="600" dirty="0" smtClean="0"/>
              </a:br>
              <a:r>
                <a:rPr lang="en-US" sz="600" dirty="0" smtClean="0"/>
                <a:t>EPS Meter</a:t>
              </a:r>
              <a:endParaRPr lang="en-US" sz="600" dirty="0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5663046" y="5139705"/>
            <a:ext cx="75679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/>
              <a:t>DESR</a:t>
            </a:r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val="166619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Q &amp; A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914400"/>
            <a:ext cx="3657600" cy="3657600"/>
          </a:xfrm>
          <a:prstGeom prst="rect">
            <a:avLst/>
          </a:prstGeom>
        </p:spPr>
      </p:pic>
      <p:sp>
        <p:nvSpPr>
          <p:cNvPr id="13" name="Content Placeholder 5"/>
          <p:cNvSpPr txBox="1">
            <a:spLocks/>
          </p:cNvSpPr>
          <p:nvPr/>
        </p:nvSpPr>
        <p:spPr>
          <a:xfrm>
            <a:off x="628650" y="4419600"/>
            <a:ext cx="7886700" cy="203050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7200" b="1" dirty="0" smtClean="0">
                <a:solidFill>
                  <a:schemeClr val="accent1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43191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</TotalTime>
  <Words>230</Words>
  <Application>Microsoft Office PowerPoint</Application>
  <PresentationFormat>On-screen Show (4:3)</PresentationFormat>
  <Paragraphs>105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PowerPoint Presentation</vt:lpstr>
      <vt:lpstr>NDSWG DGR NPRR 1016 Implementation</vt:lpstr>
      <vt:lpstr>Background</vt:lpstr>
      <vt:lpstr>Background, Con’t</vt:lpstr>
      <vt:lpstr>Current Modeling Example</vt:lpstr>
      <vt:lpstr>Modeling Example, Con’t</vt:lpstr>
      <vt:lpstr>NPRR 1016 – Expected DGR Implementation</vt:lpstr>
      <vt:lpstr>NPRR 1016 – Expected DESR Implementation</vt:lpstr>
      <vt:lpstr>Q &amp; A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De La Garza, Mario</cp:lastModifiedBy>
  <cp:revision>61</cp:revision>
  <cp:lastPrinted>2016-01-21T20:53:15Z</cp:lastPrinted>
  <dcterms:created xsi:type="dcterms:W3CDTF">2016-01-21T15:20:31Z</dcterms:created>
  <dcterms:modified xsi:type="dcterms:W3CDTF">2020-10-16T21:17:28Z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