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36"/>
  </p:notesMasterIdLst>
  <p:handoutMasterIdLst>
    <p:handoutMasterId r:id="rId37"/>
  </p:handoutMasterIdLst>
  <p:sldIdLst>
    <p:sldId id="270" r:id="rId4"/>
    <p:sldId id="572" r:id="rId5"/>
    <p:sldId id="627" r:id="rId6"/>
    <p:sldId id="586" r:id="rId7"/>
    <p:sldId id="588" r:id="rId8"/>
    <p:sldId id="629" r:id="rId9"/>
    <p:sldId id="590" r:id="rId10"/>
    <p:sldId id="592" r:id="rId11"/>
    <p:sldId id="593" r:id="rId12"/>
    <p:sldId id="607" r:id="rId13"/>
    <p:sldId id="608" r:id="rId14"/>
    <p:sldId id="630" r:id="rId15"/>
    <p:sldId id="609" r:id="rId16"/>
    <p:sldId id="616" r:id="rId17"/>
    <p:sldId id="617" r:id="rId18"/>
    <p:sldId id="619" r:id="rId19"/>
    <p:sldId id="620" r:id="rId20"/>
    <p:sldId id="621" r:id="rId21"/>
    <p:sldId id="594" r:id="rId22"/>
    <p:sldId id="595" r:id="rId23"/>
    <p:sldId id="597" r:id="rId24"/>
    <p:sldId id="596" r:id="rId25"/>
    <p:sldId id="600" r:id="rId26"/>
    <p:sldId id="601" r:id="rId27"/>
    <p:sldId id="602" r:id="rId28"/>
    <p:sldId id="603" r:id="rId29"/>
    <p:sldId id="622" r:id="rId30"/>
    <p:sldId id="610" r:id="rId31"/>
    <p:sldId id="611" r:id="rId32"/>
    <p:sldId id="631" r:id="rId33"/>
    <p:sldId id="632" r:id="rId34"/>
    <p:sldId id="628"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 id="6" name="Mago, Nitika" initials="MN" lastIdx="5" clrIdx="6">
    <p:extLst>
      <p:ext uri="{19B8F6BF-5375-455C-9EA6-DF929625EA0E}">
        <p15:presenceInfo xmlns:p15="http://schemas.microsoft.com/office/powerpoint/2012/main" userId="S-1-5-21-639947351-343809578-3807592339-116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71907" autoAdjust="0"/>
  </p:normalViewPr>
  <p:slideViewPr>
    <p:cSldViewPr snapToGrid="0">
      <p:cViewPr varScale="1">
        <p:scale>
          <a:sx n="60" d="100"/>
          <a:sy n="60" d="100"/>
        </p:scale>
        <p:origin x="1296" y="48"/>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10/31/2020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10/31/2020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71 MW in HE23.</a:t>
            </a:r>
            <a:endParaRPr lang="en-US" dirty="0" smtClean="0"/>
          </a:p>
          <a:p>
            <a:r>
              <a:rPr lang="en-US" dirty="0" smtClean="0"/>
              <a:t>Max increase</a:t>
            </a:r>
            <a:r>
              <a:rPr lang="en-US" baseline="0" dirty="0" smtClean="0"/>
              <a:t> between orange and red</a:t>
            </a:r>
            <a:r>
              <a:rPr lang="en-US" dirty="0" smtClean="0"/>
              <a:t> is</a:t>
            </a:r>
            <a:r>
              <a:rPr lang="en-US" baseline="0" dirty="0" smtClean="0"/>
              <a:t> 220 MW </a:t>
            </a:r>
            <a:r>
              <a:rPr lang="en-US" dirty="0" smtClean="0"/>
              <a:t>in HE18. On an average increase</a:t>
            </a:r>
            <a:r>
              <a:rPr lang="en-US" baseline="0" dirty="0" smtClean="0"/>
              <a:t> of 58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increase between orange and green is 60 MW in HE16,HE17. </a:t>
            </a:r>
            <a:r>
              <a:rPr lang="en-US" dirty="0" smtClean="0"/>
              <a:t>On an average increase</a:t>
            </a:r>
            <a:r>
              <a:rPr lang="en-US" baseline="0" dirty="0" smtClean="0"/>
              <a:t> of 23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14</a:t>
            </a:fld>
            <a:endParaRPr lang="en-US"/>
          </a:p>
        </p:txBody>
      </p:sp>
    </p:spTree>
    <p:extLst>
      <p:ext uri="{BB962C8B-B14F-4D97-AF65-F5344CB8AC3E}">
        <p14:creationId xmlns:p14="http://schemas.microsoft.com/office/powerpoint/2010/main" val="21260401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90 MW in HE19.</a:t>
            </a:r>
            <a:endParaRPr lang="en-US" dirty="0" smtClean="0"/>
          </a:p>
          <a:p>
            <a:r>
              <a:rPr lang="en-US" dirty="0" smtClean="0"/>
              <a:t>Max increase</a:t>
            </a:r>
            <a:r>
              <a:rPr lang="en-US" baseline="0" dirty="0" smtClean="0"/>
              <a:t> between orange and red</a:t>
            </a:r>
            <a:r>
              <a:rPr lang="en-US" dirty="0" smtClean="0"/>
              <a:t> is</a:t>
            </a:r>
            <a:r>
              <a:rPr lang="en-US" baseline="0" dirty="0" smtClean="0"/>
              <a:t> 275 MW </a:t>
            </a:r>
            <a:r>
              <a:rPr lang="en-US" dirty="0" smtClean="0"/>
              <a:t>in HE19. On an average increase</a:t>
            </a:r>
            <a:r>
              <a:rPr lang="en-US" baseline="0" dirty="0" smtClean="0"/>
              <a:t> of 89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increase between orange and green is 70 MW in HE15. </a:t>
            </a:r>
            <a:r>
              <a:rPr lang="en-US" dirty="0" smtClean="0"/>
              <a:t>On an average increase</a:t>
            </a:r>
            <a:r>
              <a:rPr lang="en-US" baseline="0" dirty="0" smtClean="0"/>
              <a:t> of 21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15</a:t>
            </a:fld>
            <a:endParaRPr lang="en-US"/>
          </a:p>
        </p:txBody>
      </p:sp>
    </p:spTree>
    <p:extLst>
      <p:ext uri="{BB962C8B-B14F-4D97-AF65-F5344CB8AC3E}">
        <p14:creationId xmlns:p14="http://schemas.microsoft.com/office/powerpoint/2010/main" val="29342752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36 MW in HE22.</a:t>
            </a:r>
            <a:endParaRPr lang="en-US" dirty="0" smtClean="0"/>
          </a:p>
          <a:p>
            <a:r>
              <a:rPr lang="en-US" dirty="0" smtClean="0"/>
              <a:t>Max increase</a:t>
            </a:r>
            <a:r>
              <a:rPr lang="en-US" baseline="0" dirty="0" smtClean="0"/>
              <a:t> between orange and red</a:t>
            </a:r>
            <a:r>
              <a:rPr lang="en-US" dirty="0" smtClean="0"/>
              <a:t> is</a:t>
            </a:r>
            <a:r>
              <a:rPr lang="en-US" baseline="0" dirty="0" smtClean="0"/>
              <a:t> 158 MW </a:t>
            </a:r>
            <a:r>
              <a:rPr lang="en-US" dirty="0" smtClean="0"/>
              <a:t>in HE9. On an average increase</a:t>
            </a:r>
            <a:r>
              <a:rPr lang="en-US" baseline="0" dirty="0" smtClean="0"/>
              <a:t> of 69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increase between orange and green is 71 MW in HE16. </a:t>
            </a:r>
            <a:r>
              <a:rPr lang="en-US" dirty="0" smtClean="0"/>
              <a:t>On an average increase</a:t>
            </a:r>
            <a:r>
              <a:rPr lang="en-US" baseline="0" dirty="0" smtClean="0"/>
              <a:t> of 26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16</a:t>
            </a:fld>
            <a:endParaRPr lang="en-US"/>
          </a:p>
        </p:txBody>
      </p:sp>
    </p:spTree>
    <p:extLst>
      <p:ext uri="{BB962C8B-B14F-4D97-AF65-F5344CB8AC3E}">
        <p14:creationId xmlns:p14="http://schemas.microsoft.com/office/powerpoint/2010/main" val="42881155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103 MW in HE14.</a:t>
            </a:r>
            <a:endParaRPr lang="en-US" dirty="0" smtClean="0"/>
          </a:p>
          <a:p>
            <a:r>
              <a:rPr lang="en-US" dirty="0" smtClean="0"/>
              <a:t>Max increase</a:t>
            </a:r>
            <a:r>
              <a:rPr lang="en-US" baseline="0" dirty="0" smtClean="0"/>
              <a:t> between orange and red</a:t>
            </a:r>
            <a:r>
              <a:rPr lang="en-US" dirty="0" smtClean="0"/>
              <a:t> is</a:t>
            </a:r>
            <a:r>
              <a:rPr lang="en-US" baseline="0" dirty="0" smtClean="0"/>
              <a:t> 279 MW </a:t>
            </a:r>
            <a:r>
              <a:rPr lang="en-US" dirty="0" smtClean="0"/>
              <a:t>in HE9. On an average increase</a:t>
            </a:r>
            <a:r>
              <a:rPr lang="en-US" baseline="0" dirty="0" smtClean="0"/>
              <a:t> of 91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increase between orange and green is 71 MW in HE17. </a:t>
            </a:r>
            <a:r>
              <a:rPr lang="en-US" dirty="0" smtClean="0"/>
              <a:t>On an average increase</a:t>
            </a:r>
            <a:r>
              <a:rPr lang="en-US" baseline="0" dirty="0" smtClean="0"/>
              <a:t> of 23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17</a:t>
            </a:fld>
            <a:endParaRPr lang="en-US"/>
          </a:p>
        </p:txBody>
      </p:sp>
    </p:spTree>
    <p:extLst>
      <p:ext uri="{BB962C8B-B14F-4D97-AF65-F5344CB8AC3E}">
        <p14:creationId xmlns:p14="http://schemas.microsoft.com/office/powerpoint/2010/main" val="20990826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Reg</a:t>
            </a:r>
            <a:r>
              <a:rPr lang="en-US" dirty="0" smtClean="0"/>
              <a:t> Up</a:t>
            </a:r>
          </a:p>
          <a:p>
            <a:r>
              <a:rPr lang="en-US" dirty="0" smtClean="0"/>
              <a:t>On an average blue</a:t>
            </a:r>
            <a:r>
              <a:rPr lang="en-US" baseline="0" dirty="0" smtClean="0"/>
              <a:t> and </a:t>
            </a:r>
            <a:r>
              <a:rPr lang="en-US" dirty="0" smtClean="0"/>
              <a:t>orange are fairly</a:t>
            </a:r>
            <a:r>
              <a:rPr lang="en-US" baseline="0" dirty="0" smtClean="0"/>
              <a:t> similar</a:t>
            </a:r>
            <a:endParaRPr lang="en-US" dirty="0" smtClean="0"/>
          </a:p>
          <a:p>
            <a:r>
              <a:rPr lang="en-US" dirty="0" smtClean="0"/>
              <a:t>On an average largest</a:t>
            </a:r>
            <a:r>
              <a:rPr lang="en-US" baseline="0" dirty="0" smtClean="0"/>
              <a:t>  increase between orange and red is 89 MW in June</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 an average largest</a:t>
            </a:r>
            <a:r>
              <a:rPr lang="en-US" baseline="0" dirty="0" smtClean="0"/>
              <a:t>  increase between green and red is 23 MW in Feb-May</a:t>
            </a:r>
            <a:endParaRPr lang="en-US" dirty="0" smtClean="0"/>
          </a:p>
          <a:p>
            <a:endParaRPr lang="en-US" dirty="0" smtClean="0"/>
          </a:p>
          <a:p>
            <a:r>
              <a:rPr lang="en-US" dirty="0" err="1" smtClean="0"/>
              <a:t>Reg</a:t>
            </a:r>
            <a:r>
              <a:rPr lang="en-US" dirty="0" smtClean="0"/>
              <a:t> Down</a:t>
            </a:r>
          </a:p>
          <a:p>
            <a:r>
              <a:rPr lang="en-US" dirty="0" smtClean="0"/>
              <a:t>On an average blue</a:t>
            </a:r>
            <a:r>
              <a:rPr lang="en-US" baseline="0" dirty="0" smtClean="0"/>
              <a:t> and </a:t>
            </a:r>
            <a:r>
              <a:rPr lang="en-US" dirty="0" smtClean="0"/>
              <a:t>orange are fairly</a:t>
            </a:r>
            <a:r>
              <a:rPr lang="en-US" baseline="0" dirty="0" smtClean="0"/>
              <a:t> similar</a:t>
            </a:r>
            <a:endParaRPr lang="en-US" dirty="0" smtClean="0"/>
          </a:p>
          <a:p>
            <a:r>
              <a:rPr lang="en-US" dirty="0" smtClean="0"/>
              <a:t>On an average largest</a:t>
            </a:r>
            <a:r>
              <a:rPr lang="en-US" baseline="0" dirty="0" smtClean="0"/>
              <a:t>  increase between orange and red is 91 MW in June</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 an average largest</a:t>
            </a:r>
            <a:r>
              <a:rPr lang="en-US" baseline="0" dirty="0" smtClean="0"/>
              <a:t>  increase between green and red is 26 MW in Mar, April</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18</a:t>
            </a:fld>
            <a:endParaRPr lang="en-US"/>
          </a:p>
        </p:txBody>
      </p:sp>
    </p:spTree>
    <p:extLst>
      <p:ext uri="{BB962C8B-B14F-4D97-AF65-F5344CB8AC3E}">
        <p14:creationId xmlns:p14="http://schemas.microsoft.com/office/powerpoint/2010/main" val="35080803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21</a:t>
            </a:fld>
            <a:endParaRPr lang="en-US"/>
          </a:p>
        </p:txBody>
      </p:sp>
    </p:spTree>
    <p:extLst>
      <p:ext uri="{BB962C8B-B14F-4D97-AF65-F5344CB8AC3E}">
        <p14:creationId xmlns:p14="http://schemas.microsoft.com/office/powerpoint/2010/main" val="37704405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 change between 2020 and</a:t>
            </a:r>
            <a:r>
              <a:rPr lang="en-US" baseline="0" dirty="0" smtClean="0"/>
              <a:t> 2021 </a:t>
            </a:r>
            <a:r>
              <a:rPr lang="en-US" dirty="0" smtClean="0"/>
              <a:t>in HE11-14 is</a:t>
            </a:r>
            <a:r>
              <a:rPr lang="en-US" baseline="0" dirty="0" smtClean="0"/>
              <a:t> 136 MW. </a:t>
            </a:r>
            <a:r>
              <a:rPr lang="en-US" dirty="0" smtClean="0"/>
              <a:t>On an average decrease</a:t>
            </a:r>
            <a:r>
              <a:rPr lang="en-US" baseline="0" dirty="0" smtClean="0"/>
              <a:t> of 42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change between 2021 and </a:t>
            </a:r>
            <a:r>
              <a:rPr lang="en-US" baseline="0" dirty="0" err="1" smtClean="0"/>
              <a:t>Adj</a:t>
            </a:r>
            <a:r>
              <a:rPr lang="en-US" baseline="0" dirty="0" smtClean="0"/>
              <a:t> in HE15-18 is 209 MW. </a:t>
            </a:r>
            <a:r>
              <a:rPr lang="en-US" dirty="0" smtClean="0"/>
              <a:t>On an average increase</a:t>
            </a:r>
            <a:r>
              <a:rPr lang="en-US" baseline="0" dirty="0" smtClean="0"/>
              <a:t> of 80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Between 2020 and </a:t>
            </a:r>
            <a:r>
              <a:rPr lang="en-US" baseline="0" dirty="0" err="1" smtClean="0"/>
              <a:t>Adj</a:t>
            </a:r>
            <a:r>
              <a:rPr lang="en-US" baseline="0" dirty="0" smtClean="0"/>
              <a:t> o</a:t>
            </a:r>
            <a:r>
              <a:rPr lang="en-US" dirty="0" smtClean="0"/>
              <a:t>n an average increase</a:t>
            </a:r>
            <a:r>
              <a:rPr lang="en-US" baseline="0" dirty="0" smtClean="0"/>
              <a:t> of 38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23</a:t>
            </a:fld>
            <a:endParaRPr lang="en-US"/>
          </a:p>
        </p:txBody>
      </p:sp>
    </p:spTree>
    <p:extLst>
      <p:ext uri="{BB962C8B-B14F-4D97-AF65-F5344CB8AC3E}">
        <p14:creationId xmlns:p14="http://schemas.microsoft.com/office/powerpoint/2010/main" val="20012846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between 2020 and</a:t>
            </a:r>
            <a:r>
              <a:rPr lang="en-US" baseline="0" dirty="0" smtClean="0"/>
              <a:t> 2021 </a:t>
            </a:r>
            <a:r>
              <a:rPr lang="en-US" dirty="0" smtClean="0"/>
              <a:t>in HE11-14 is</a:t>
            </a:r>
            <a:r>
              <a:rPr lang="en-US" baseline="0" dirty="0" smtClean="0"/>
              <a:t> 86 MW. </a:t>
            </a:r>
            <a:r>
              <a:rPr lang="en-US" dirty="0" smtClean="0"/>
              <a:t>On an average decrease</a:t>
            </a:r>
            <a:r>
              <a:rPr lang="en-US" baseline="0" dirty="0" smtClean="0"/>
              <a:t> of 8 MW</a:t>
            </a:r>
          </a:p>
          <a:p>
            <a:r>
              <a:rPr lang="en-US" baseline="0" dirty="0" smtClean="0"/>
              <a:t>Max change between 2021 and </a:t>
            </a:r>
            <a:r>
              <a:rPr lang="en-US" baseline="0" dirty="0" err="1" smtClean="0"/>
              <a:t>Adj</a:t>
            </a:r>
            <a:r>
              <a:rPr lang="en-US" baseline="0" dirty="0" smtClean="0"/>
              <a:t> in HE15-18 is 224 MW. </a:t>
            </a:r>
            <a:r>
              <a:rPr lang="en-US" dirty="0" smtClean="0"/>
              <a:t>On an average increase</a:t>
            </a:r>
            <a:r>
              <a:rPr lang="en-US" baseline="0" dirty="0" smtClean="0"/>
              <a:t> of 91 MW</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Between 2020 and </a:t>
            </a:r>
            <a:r>
              <a:rPr lang="en-US" dirty="0" err="1" smtClean="0"/>
              <a:t>Adj</a:t>
            </a:r>
            <a:r>
              <a:rPr lang="en-US" dirty="0" smtClean="0"/>
              <a:t> on an average increase</a:t>
            </a:r>
            <a:r>
              <a:rPr lang="en-US" baseline="0" dirty="0" smtClean="0"/>
              <a:t> of 83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24</a:t>
            </a:fld>
            <a:endParaRPr lang="en-US"/>
          </a:p>
        </p:txBody>
      </p:sp>
    </p:spTree>
    <p:extLst>
      <p:ext uri="{BB962C8B-B14F-4D97-AF65-F5344CB8AC3E}">
        <p14:creationId xmlns:p14="http://schemas.microsoft.com/office/powerpoint/2010/main" val="10268659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an average orange is lower than blue</a:t>
            </a:r>
          </a:p>
          <a:p>
            <a:r>
              <a:rPr lang="en-US" dirty="0" smtClean="0"/>
              <a:t>On an average largest</a:t>
            </a:r>
            <a:r>
              <a:rPr lang="en-US" baseline="0" dirty="0" smtClean="0"/>
              <a:t>  increase in red is 92 MW in May</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25</a:t>
            </a:fld>
            <a:endParaRPr lang="en-US"/>
          </a:p>
        </p:txBody>
      </p:sp>
    </p:spTree>
    <p:extLst>
      <p:ext uri="{BB962C8B-B14F-4D97-AF65-F5344CB8AC3E}">
        <p14:creationId xmlns:p14="http://schemas.microsoft.com/office/powerpoint/2010/main" val="29895760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each year, 5-min solar ramp rate values were examined in bins of 10 MWs  (as tracked on x-axis) and the average rate of intervals during which regulation was exhausted (i.e. remaining regulation was less than 5 MW) was computed (as tracked on y-axis). For example using </a:t>
            </a:r>
            <a:r>
              <a:rPr lang="en-US" sz="1200" kern="1200" baseline="0" dirty="0" smtClean="0">
                <a:solidFill>
                  <a:schemeClr val="tx1"/>
                </a:solidFill>
                <a:effectLst/>
                <a:latin typeface="+mn-lt"/>
                <a:ea typeface="+mn-ea"/>
                <a:cs typeface="+mn-cs"/>
              </a:rPr>
              <a:t>the dot (400, 0.5) in </a:t>
            </a:r>
            <a:r>
              <a:rPr lang="en-US" sz="1200" kern="1200" dirty="0" smtClean="0">
                <a:solidFill>
                  <a:schemeClr val="tx1"/>
                </a:solidFill>
                <a:effectLst/>
                <a:latin typeface="+mn-lt"/>
                <a:ea typeface="+mn-ea"/>
                <a:cs typeface="+mn-cs"/>
              </a:rPr>
              <a:t>the 2020 graphic below as an example - this dot represents that in 2020, regulation was exhausted in 50% of the time during which the ramp was between 390 and 400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28</a:t>
            </a:fld>
            <a:endParaRPr lang="en-US"/>
          </a:p>
        </p:txBody>
      </p:sp>
    </p:spTree>
    <p:extLst>
      <p:ext uri="{BB962C8B-B14F-4D97-AF65-F5344CB8AC3E}">
        <p14:creationId xmlns:p14="http://schemas.microsoft.com/office/powerpoint/2010/main" val="3455627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a:t>
            </a:fld>
            <a:endParaRPr lang="en-US"/>
          </a:p>
        </p:txBody>
      </p:sp>
    </p:spTree>
    <p:extLst>
      <p:ext uri="{BB962C8B-B14F-4D97-AF65-F5344CB8AC3E}">
        <p14:creationId xmlns:p14="http://schemas.microsoft.com/office/powerpoint/2010/main" val="38887311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If it is determined that during the course of the year that the ERCOT monthly average for CPS1 score was less than 140% for a specific month, ERCOT will apply an extra 10% of both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-Up and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-Down for hours in which the CPS1 score was less than 140%.  Additionally, if the ERCOT 12-month rolling average CPS1 score is less than 140%, for the next month ERCOT will procure an extra 10% of both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-Up and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-Down for hours  in which the hourly CPS1 score was less than 140%.  This value will increase to 20% if the CPS1 score falls below 100%.  </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29</a:t>
            </a:fld>
            <a:endParaRPr lang="en-US"/>
          </a:p>
        </p:txBody>
      </p:sp>
    </p:spTree>
    <p:extLst>
      <p:ext uri="{BB962C8B-B14F-4D97-AF65-F5344CB8AC3E}">
        <p14:creationId xmlns:p14="http://schemas.microsoft.com/office/powerpoint/2010/main" val="7708892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30</a:t>
            </a:fld>
            <a:endParaRPr lang="en-US"/>
          </a:p>
        </p:txBody>
      </p:sp>
    </p:spTree>
    <p:extLst>
      <p:ext uri="{BB962C8B-B14F-4D97-AF65-F5344CB8AC3E}">
        <p14:creationId xmlns:p14="http://schemas.microsoft.com/office/powerpoint/2010/main" val="28323181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31</a:t>
            </a:fld>
            <a:endParaRPr lang="en-US"/>
          </a:p>
        </p:txBody>
      </p:sp>
    </p:spTree>
    <p:extLst>
      <p:ext uri="{BB962C8B-B14F-4D97-AF65-F5344CB8AC3E}">
        <p14:creationId xmlns:p14="http://schemas.microsoft.com/office/powerpoint/2010/main" val="18802601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32</a:t>
            </a:fld>
            <a:endParaRPr lang="en-US"/>
          </a:p>
        </p:txBody>
      </p:sp>
    </p:spTree>
    <p:extLst>
      <p:ext uri="{BB962C8B-B14F-4D97-AF65-F5344CB8AC3E}">
        <p14:creationId xmlns:p14="http://schemas.microsoft.com/office/powerpoint/2010/main" val="2771152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5</a:t>
            </a:fld>
            <a:endParaRPr lang="en-US"/>
          </a:p>
        </p:txBody>
      </p:sp>
    </p:spTree>
    <p:extLst>
      <p:ext uri="{BB962C8B-B14F-4D97-AF65-F5344CB8AC3E}">
        <p14:creationId xmlns:p14="http://schemas.microsoft.com/office/powerpoint/2010/main" val="3165761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794339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Trends</a:t>
            </a:r>
            <a:r>
              <a:rPr lang="en-US" baseline="0" dirty="0" smtClean="0"/>
              <a:t> between blue and red are fairly similar.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between blue and red in HE7-10 is</a:t>
            </a:r>
            <a:r>
              <a:rPr lang="en-US" baseline="0" dirty="0" smtClean="0"/>
              <a:t> 51 MW. </a:t>
            </a:r>
            <a:r>
              <a:rPr lang="en-US" dirty="0" smtClean="0"/>
              <a:t>On an average decrease</a:t>
            </a:r>
            <a:r>
              <a:rPr lang="en-US" baseline="0" dirty="0" smtClean="0"/>
              <a:t> of 36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between red and gray in HE7-10 is</a:t>
            </a:r>
            <a:r>
              <a:rPr lang="en-US" baseline="0" dirty="0" smtClean="0"/>
              <a:t> 94 MW. </a:t>
            </a:r>
            <a:r>
              <a:rPr lang="en-US" dirty="0" smtClean="0"/>
              <a:t>On an average increase</a:t>
            </a:r>
            <a:r>
              <a:rPr lang="en-US" baseline="0" dirty="0" smtClean="0"/>
              <a:t> of 91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between blue and gray in HE15-18 is</a:t>
            </a:r>
            <a:r>
              <a:rPr lang="en-US" baseline="0" dirty="0" smtClean="0"/>
              <a:t> 91 MW. </a:t>
            </a:r>
            <a:r>
              <a:rPr lang="en-US" dirty="0" smtClean="0"/>
              <a:t>On an average increase</a:t>
            </a:r>
            <a:r>
              <a:rPr lang="en-US" baseline="0" dirty="0" smtClean="0"/>
              <a:t> of 54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7</a:t>
            </a:fld>
            <a:endParaRPr lang="en-US"/>
          </a:p>
        </p:txBody>
      </p:sp>
    </p:spTree>
    <p:extLst>
      <p:ext uri="{BB962C8B-B14F-4D97-AF65-F5344CB8AC3E}">
        <p14:creationId xmlns:p14="http://schemas.microsoft.com/office/powerpoint/2010/main" val="3980359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Trends</a:t>
            </a:r>
            <a:r>
              <a:rPr lang="en-US" baseline="0" dirty="0" smtClean="0"/>
              <a:t> between blue and red are fairly similar.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between blue and red in HE3-6 is</a:t>
            </a:r>
            <a:r>
              <a:rPr lang="en-US" baseline="0" dirty="0" smtClean="0"/>
              <a:t> 109 MW. </a:t>
            </a:r>
            <a:r>
              <a:rPr lang="en-US" dirty="0" smtClean="0"/>
              <a:t>On an average increase</a:t>
            </a:r>
            <a:r>
              <a:rPr lang="en-US" baseline="0" dirty="0" smtClean="0"/>
              <a:t> of 48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between red and gray in HE3-6 is</a:t>
            </a:r>
            <a:r>
              <a:rPr lang="en-US" baseline="0" dirty="0" smtClean="0"/>
              <a:t> 76 MW. </a:t>
            </a:r>
            <a:r>
              <a:rPr lang="en-US" dirty="0" smtClean="0"/>
              <a:t>On an average increase</a:t>
            </a:r>
            <a:r>
              <a:rPr lang="en-US" baseline="0" dirty="0" smtClean="0"/>
              <a:t> of 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between blue and gray in HE3-6 is</a:t>
            </a:r>
            <a:r>
              <a:rPr lang="en-US" baseline="0" dirty="0" smtClean="0"/>
              <a:t> 185 MW. </a:t>
            </a:r>
            <a:r>
              <a:rPr lang="en-US" dirty="0" smtClean="0"/>
              <a:t>On an average increase</a:t>
            </a:r>
            <a:r>
              <a:rPr lang="en-US" baseline="0" dirty="0" smtClean="0"/>
              <a:t> of 88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8</a:t>
            </a:fld>
            <a:endParaRPr lang="en-US"/>
          </a:p>
        </p:txBody>
      </p:sp>
    </p:spTree>
    <p:extLst>
      <p:ext uri="{BB962C8B-B14F-4D97-AF65-F5344CB8AC3E}">
        <p14:creationId xmlns:p14="http://schemas.microsoft.com/office/powerpoint/2010/main" val="24267444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an average</a:t>
            </a:r>
            <a:r>
              <a:rPr lang="en-US" baseline="0" dirty="0" smtClean="0"/>
              <a:t> red is similar to blue.</a:t>
            </a:r>
            <a:endParaRPr lang="en-US" dirty="0" smtClean="0"/>
          </a:p>
          <a:p>
            <a:r>
              <a:rPr lang="en-US" dirty="0" smtClean="0"/>
              <a:t>On an average largest</a:t>
            </a:r>
            <a:r>
              <a:rPr lang="en-US" baseline="0" dirty="0" smtClean="0"/>
              <a:t>  increase between red and blue is 53 MW in May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 an average largest</a:t>
            </a:r>
            <a:r>
              <a:rPr lang="en-US" baseline="0" dirty="0" smtClean="0"/>
              <a:t>  increase between gray and red is 91 MW in Feb, Mar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 an average largest</a:t>
            </a:r>
            <a:r>
              <a:rPr lang="en-US" baseline="0" dirty="0" smtClean="0"/>
              <a:t>  increase between gray and blue is 126 MW in May</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9</a:t>
            </a:fld>
            <a:endParaRPr lang="en-US"/>
          </a:p>
        </p:txBody>
      </p:sp>
    </p:spTree>
    <p:extLst>
      <p:ext uri="{BB962C8B-B14F-4D97-AF65-F5344CB8AC3E}">
        <p14:creationId xmlns:p14="http://schemas.microsoft.com/office/powerpoint/2010/main" val="19608973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Avg</a:t>
            </a:r>
            <a:r>
              <a:rPr lang="en-US" baseline="0" dirty="0" smtClean="0"/>
              <a:t> </a:t>
            </a:r>
            <a:r>
              <a:rPr lang="en-US" baseline="0" dirty="0" err="1" smtClean="0"/>
              <a:t>Reg</a:t>
            </a:r>
            <a:r>
              <a:rPr lang="en-US" baseline="0" dirty="0" smtClean="0"/>
              <a:t> Up adjustment for solar pre SCR811 is 16 MW, post SCR811 is 5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Avg</a:t>
            </a:r>
            <a:r>
              <a:rPr lang="en-US" baseline="0" dirty="0" smtClean="0"/>
              <a:t> </a:t>
            </a:r>
            <a:r>
              <a:rPr lang="en-US" baseline="0" dirty="0" err="1" smtClean="0"/>
              <a:t>Reg</a:t>
            </a:r>
            <a:r>
              <a:rPr lang="en-US" baseline="0" dirty="0" smtClean="0"/>
              <a:t> Down adjustment for solar pre SCR811 is 16 MW, post SCR811 is 5 MW</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12</a:t>
            </a:fld>
            <a:endParaRPr lang="en-US"/>
          </a:p>
        </p:txBody>
      </p:sp>
    </p:spTree>
    <p:extLst>
      <p:ext uri="{BB962C8B-B14F-4D97-AF65-F5344CB8AC3E}">
        <p14:creationId xmlns:p14="http://schemas.microsoft.com/office/powerpoint/2010/main" val="42007728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Avg</a:t>
            </a:r>
            <a:r>
              <a:rPr lang="en-US" baseline="0" dirty="0" smtClean="0"/>
              <a:t> </a:t>
            </a:r>
            <a:r>
              <a:rPr lang="en-US" baseline="0" dirty="0" err="1" smtClean="0"/>
              <a:t>Reg</a:t>
            </a:r>
            <a:r>
              <a:rPr lang="en-US" baseline="0" dirty="0" smtClean="0"/>
              <a:t> Up adjustment for wind is 3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Avg</a:t>
            </a:r>
            <a:r>
              <a:rPr lang="en-US" baseline="0" dirty="0" smtClean="0"/>
              <a:t> </a:t>
            </a:r>
            <a:r>
              <a:rPr lang="en-US" baseline="0" dirty="0" err="1" smtClean="0"/>
              <a:t>Reg</a:t>
            </a:r>
            <a:r>
              <a:rPr lang="en-US" baseline="0" dirty="0" smtClean="0"/>
              <a:t> Down adjustment for wind is 2 MW</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13</a:t>
            </a:fld>
            <a:endParaRPr lang="en-US"/>
          </a:p>
        </p:txBody>
      </p:sp>
    </p:spTree>
    <p:extLst>
      <p:ext uri="{BB962C8B-B14F-4D97-AF65-F5344CB8AC3E}">
        <p14:creationId xmlns:p14="http://schemas.microsoft.com/office/powerpoint/2010/main" val="35738625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Tree>
    <p:extLst>
      <p:ext uri="{BB962C8B-B14F-4D97-AF65-F5344CB8AC3E}">
        <p14:creationId xmlns:p14="http://schemas.microsoft.com/office/powerpoint/2010/main" val="25648147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13"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Tree>
    <p:extLst>
      <p:ext uri="{BB962C8B-B14F-4D97-AF65-F5344CB8AC3E}">
        <p14:creationId xmlns:p14="http://schemas.microsoft.com/office/powerpoint/2010/main" val="237483361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smtClean="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61896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smtClean="0"/>
              <a:t>Click to edit Master title style</a:t>
            </a:r>
            <a:endParaRPr lang="en-US" dirty="0"/>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989775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a:prstGeom prst="rect">
            <a:avLst/>
          </a:prstGeo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91389327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0402385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timing>
    <p:tnLst>
      <p:par>
        <p:cTn id="1" dur="indefinite" restart="never" nodeType="tmRoot"/>
      </p:par>
    </p:tnLst>
  </p:timing>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www.ercot.com/content/wcm/lists/197386/Capacity_Changes_by_Fuel_Type_Charts_July_2020.xlsx" TargetMode="External"/><Relationship Id="rId1" Type="http://schemas.openxmlformats.org/officeDocument/2006/relationships/slideLayout" Target="../slideLayouts/slideLayout2.xml"/><Relationship Id="rId4" Type="http://schemas.openxmlformats.org/officeDocument/2006/relationships/hyperlink" Target="http://www.ercot.com/content/wcm/lists/197386/Capacity_Changes_by_Fuel_Type_Charts_May_2020.xlsx"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8" Type="http://schemas.openxmlformats.org/officeDocument/2006/relationships/image" Target="../media/image31.emf"/><Relationship Id="rId3" Type="http://schemas.openxmlformats.org/officeDocument/2006/relationships/image" Target="../media/image26.emf"/><Relationship Id="rId7" Type="http://schemas.openxmlformats.org/officeDocument/2006/relationships/image" Target="../media/image30.emf"/><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9.emf"/><Relationship Id="rId5" Type="http://schemas.openxmlformats.org/officeDocument/2006/relationships/image" Target="../media/image28.emf"/><Relationship Id="rId4" Type="http://schemas.openxmlformats.org/officeDocument/2006/relationships/image" Target="../media/image27.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2800" dirty="0" smtClean="0"/>
              <a:t>Proposed Ancillary Service Methodology and </a:t>
            </a:r>
          </a:p>
          <a:p>
            <a:r>
              <a:rPr lang="en-US" sz="2800" dirty="0" smtClean="0"/>
              <a:t>Preliminary Quantities For 2021</a:t>
            </a:r>
            <a:endParaRPr lang="en-US" sz="2800" dirty="0"/>
          </a:p>
        </p:txBody>
      </p:sp>
      <p:sp>
        <p:nvSpPr>
          <p:cNvPr id="3" name="Text Placeholder 2"/>
          <p:cNvSpPr>
            <a:spLocks noGrp="1"/>
          </p:cNvSpPr>
          <p:nvPr>
            <p:ph type="body" sz="quarter" idx="3"/>
          </p:nvPr>
        </p:nvSpPr>
        <p:spPr/>
        <p:txBody>
          <a:bodyPr/>
          <a:lstStyle/>
          <a:p>
            <a:r>
              <a:rPr lang="en-US" dirty="0" smtClean="0"/>
              <a:t>Nov 4, 2020</a:t>
            </a:r>
          </a:p>
          <a:p>
            <a:r>
              <a:rPr lang="en-US" dirty="0" smtClean="0"/>
              <a:t>WMS</a:t>
            </a:r>
            <a:endParaRPr lang="en-US" dirty="0"/>
          </a:p>
        </p:txBody>
      </p:sp>
      <p:sp>
        <p:nvSpPr>
          <p:cNvPr id="4" name="Text Placeholder 3"/>
          <p:cNvSpPr>
            <a:spLocks noGrp="1"/>
          </p:cNvSpPr>
          <p:nvPr>
            <p:ph type="body" sz="quarter" idx="10"/>
          </p:nvPr>
        </p:nvSpPr>
        <p:spPr/>
        <p:txBody>
          <a:bodyPr/>
          <a:lstStyle/>
          <a:p>
            <a:r>
              <a:rPr lang="en-US" dirty="0" smtClean="0"/>
              <a:t>ERCOT Staff</a:t>
            </a:r>
            <a:endParaRPr lang="en-US" dirty="0"/>
          </a:p>
        </p:txBody>
      </p:sp>
    </p:spTree>
    <p:extLst>
      <p:ext uri="{BB962C8B-B14F-4D97-AF65-F5344CB8AC3E}">
        <p14:creationId xmlns:p14="http://schemas.microsoft.com/office/powerpoint/2010/main" val="21880547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sp>
        <p:nvSpPr>
          <p:cNvPr id="5" name="Content Placeholder 4"/>
          <p:cNvSpPr>
            <a:spLocks noGrp="1"/>
          </p:cNvSpPr>
          <p:nvPr>
            <p:ph idx="16"/>
          </p:nvPr>
        </p:nvSpPr>
        <p:spPr/>
        <p:txBody>
          <a:bodyPr/>
          <a:lstStyle/>
          <a:p>
            <a:r>
              <a:rPr lang="en-US" dirty="0" smtClean="0"/>
              <a:t>Regulation</a:t>
            </a:r>
            <a:endParaRPr lang="en-US" dirty="0"/>
          </a:p>
        </p:txBody>
      </p:sp>
    </p:spTree>
    <p:extLst>
      <p:ext uri="{BB962C8B-B14F-4D97-AF65-F5344CB8AC3E}">
        <p14:creationId xmlns:p14="http://schemas.microsoft.com/office/powerpoint/2010/main" val="1154790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Service Methodology - 2021</a:t>
            </a:r>
            <a:endParaRPr lang="en-US" dirty="0"/>
          </a:p>
        </p:txBody>
      </p:sp>
      <p:sp>
        <p:nvSpPr>
          <p:cNvPr id="3" name="Content Placeholder 2"/>
          <p:cNvSpPr>
            <a:spLocks noGrp="1"/>
          </p:cNvSpPr>
          <p:nvPr>
            <p:ph idx="1"/>
          </p:nvPr>
        </p:nvSpPr>
        <p:spPr/>
        <p:txBody>
          <a:bodyPr/>
          <a:lstStyle/>
          <a:p>
            <a:r>
              <a:rPr lang="en-US" dirty="0" smtClean="0"/>
              <a:t>ERCOT is proposing to create and incorporate Solar Adjustment tables into the Regulation Service Methodology similar to the Wind Adjustment tables.</a:t>
            </a:r>
          </a:p>
          <a:p>
            <a:pPr lvl="1"/>
            <a:r>
              <a:rPr lang="en-US" sz="1600" dirty="0" smtClean="0"/>
              <a:t>Solar Adjustment tables will track </a:t>
            </a:r>
            <a:r>
              <a:rPr lang="en-US" sz="1600" dirty="0"/>
              <a:t>incremental MWs of Regulation needed to account for additional variability per 1000 MW increase in installed </a:t>
            </a:r>
            <a:r>
              <a:rPr lang="en-US" sz="1600" dirty="0" smtClean="0"/>
              <a:t>solar capacity</a:t>
            </a:r>
            <a:r>
              <a:rPr lang="en-US" sz="1600" dirty="0"/>
              <a:t>. </a:t>
            </a:r>
            <a:endParaRPr lang="en-US" sz="1600" dirty="0" smtClean="0"/>
          </a:p>
          <a:p>
            <a:pPr lvl="1"/>
            <a:endParaRPr lang="en-US" dirty="0"/>
          </a:p>
          <a:p>
            <a:r>
              <a:rPr lang="en-US" dirty="0"/>
              <a:t>The preliminary Regulation quantities for January </a:t>
            </a:r>
            <a:r>
              <a:rPr lang="en-US" dirty="0" smtClean="0"/>
              <a:t>2021 through September 2021 </a:t>
            </a:r>
            <a:r>
              <a:rPr lang="en-US" dirty="0"/>
              <a:t>in subsequent slides have been computed using </a:t>
            </a:r>
            <a:r>
              <a:rPr lang="en-US" u="sng" dirty="0"/>
              <a:t>current methodology</a:t>
            </a:r>
            <a:r>
              <a:rPr lang="en-US" dirty="0"/>
              <a:t> (</a:t>
            </a:r>
            <a:r>
              <a:rPr lang="en-US" dirty="0" smtClean="0"/>
              <a:t>2019 </a:t>
            </a:r>
            <a:r>
              <a:rPr lang="en-US" dirty="0"/>
              <a:t>and </a:t>
            </a:r>
            <a:r>
              <a:rPr lang="en-US" dirty="0" smtClean="0"/>
              <a:t>2020 </a:t>
            </a:r>
            <a:r>
              <a:rPr lang="en-US" dirty="0"/>
              <a:t>five-minute net load variability</a:t>
            </a:r>
            <a:r>
              <a:rPr lang="en-US" dirty="0" smtClean="0"/>
              <a:t>), </a:t>
            </a:r>
            <a:r>
              <a:rPr lang="en-US" u="sng" dirty="0"/>
              <a:t>updated Wind Adjustment </a:t>
            </a:r>
            <a:r>
              <a:rPr lang="en-US" u="sng" dirty="0" smtClean="0"/>
              <a:t>tables</a:t>
            </a:r>
            <a:r>
              <a:rPr lang="en-US" dirty="0" smtClean="0"/>
              <a:t> and the </a:t>
            </a:r>
            <a:r>
              <a:rPr lang="en-US" u="sng" dirty="0" smtClean="0"/>
              <a:t>proposed Solar Adjustment tables</a:t>
            </a:r>
            <a:r>
              <a:rPr lang="en-US" dirty="0" smtClean="0"/>
              <a:t>.</a:t>
            </a:r>
            <a:endParaRPr lang="en-US" dirty="0"/>
          </a:p>
          <a:p>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Tree>
    <p:extLst>
      <p:ext uri="{BB962C8B-B14F-4D97-AF65-F5344CB8AC3E}">
        <p14:creationId xmlns:p14="http://schemas.microsoft.com/office/powerpoint/2010/main" val="34282349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Adjustment Tables - 2021</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8" name="Picture 7"/>
          <p:cNvPicPr>
            <a:picLocks noChangeAspect="1"/>
          </p:cNvPicPr>
          <p:nvPr/>
        </p:nvPicPr>
        <p:blipFill>
          <a:blip r:embed="rId3"/>
          <a:stretch>
            <a:fillRect/>
          </a:stretch>
        </p:blipFill>
        <p:spPr>
          <a:xfrm>
            <a:off x="210312" y="859536"/>
            <a:ext cx="8547333" cy="2658086"/>
          </a:xfrm>
          <a:prstGeom prst="rect">
            <a:avLst/>
          </a:prstGeom>
        </p:spPr>
      </p:pic>
      <p:pic>
        <p:nvPicPr>
          <p:cNvPr id="9" name="Picture 8"/>
          <p:cNvPicPr>
            <a:picLocks noChangeAspect="1"/>
          </p:cNvPicPr>
          <p:nvPr/>
        </p:nvPicPr>
        <p:blipFill>
          <a:blip r:embed="rId4"/>
          <a:stretch>
            <a:fillRect/>
          </a:stretch>
        </p:blipFill>
        <p:spPr>
          <a:xfrm>
            <a:off x="210312" y="3611880"/>
            <a:ext cx="8547333" cy="2670279"/>
          </a:xfrm>
          <a:prstGeom prst="rect">
            <a:avLst/>
          </a:prstGeom>
        </p:spPr>
      </p:pic>
    </p:spTree>
    <p:extLst>
      <p:ext uri="{BB962C8B-B14F-4D97-AF65-F5344CB8AC3E}">
        <p14:creationId xmlns:p14="http://schemas.microsoft.com/office/powerpoint/2010/main" val="31337497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 Adjustment Tables - 2021</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5" name="Picture 4"/>
          <p:cNvPicPr>
            <a:picLocks noChangeAspect="1"/>
          </p:cNvPicPr>
          <p:nvPr/>
        </p:nvPicPr>
        <p:blipFill>
          <a:blip r:embed="rId3"/>
          <a:stretch>
            <a:fillRect/>
          </a:stretch>
        </p:blipFill>
        <p:spPr>
          <a:xfrm>
            <a:off x="206363" y="855406"/>
            <a:ext cx="8547333" cy="2664183"/>
          </a:xfrm>
          <a:prstGeom prst="rect">
            <a:avLst/>
          </a:prstGeom>
        </p:spPr>
      </p:pic>
      <p:pic>
        <p:nvPicPr>
          <p:cNvPr id="8" name="Picture 7"/>
          <p:cNvPicPr>
            <a:picLocks noChangeAspect="1"/>
          </p:cNvPicPr>
          <p:nvPr/>
        </p:nvPicPr>
        <p:blipFill>
          <a:blip r:embed="rId4"/>
          <a:stretch>
            <a:fillRect/>
          </a:stretch>
        </p:blipFill>
        <p:spPr>
          <a:xfrm>
            <a:off x="210312" y="3612995"/>
            <a:ext cx="8547333" cy="2670279"/>
          </a:xfrm>
          <a:prstGeom prst="rect">
            <a:avLst/>
          </a:prstGeom>
        </p:spPr>
      </p:pic>
    </p:spTree>
    <p:extLst>
      <p:ext uri="{BB962C8B-B14F-4D97-AF65-F5344CB8AC3E}">
        <p14:creationId xmlns:p14="http://schemas.microsoft.com/office/powerpoint/2010/main" val="2556777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Up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pic>
        <p:nvPicPr>
          <p:cNvPr id="5" name="Picture 4"/>
          <p:cNvPicPr>
            <a:picLocks noChangeAspect="1"/>
          </p:cNvPicPr>
          <p:nvPr/>
        </p:nvPicPr>
        <p:blipFill>
          <a:blip r:embed="rId3"/>
          <a:stretch>
            <a:fillRect/>
          </a:stretch>
        </p:blipFill>
        <p:spPr>
          <a:xfrm>
            <a:off x="109728" y="855406"/>
            <a:ext cx="8815332" cy="5404104"/>
          </a:xfrm>
          <a:prstGeom prst="rect">
            <a:avLst/>
          </a:prstGeom>
        </p:spPr>
      </p:pic>
    </p:spTree>
    <p:extLst>
      <p:ext uri="{BB962C8B-B14F-4D97-AF65-F5344CB8AC3E}">
        <p14:creationId xmlns:p14="http://schemas.microsoft.com/office/powerpoint/2010/main" val="25522693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Up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pic>
        <p:nvPicPr>
          <p:cNvPr id="5" name="Picture 4"/>
          <p:cNvPicPr>
            <a:picLocks noChangeAspect="1"/>
          </p:cNvPicPr>
          <p:nvPr/>
        </p:nvPicPr>
        <p:blipFill>
          <a:blip r:embed="rId3"/>
          <a:stretch>
            <a:fillRect/>
          </a:stretch>
        </p:blipFill>
        <p:spPr>
          <a:xfrm>
            <a:off x="109728" y="859536"/>
            <a:ext cx="8730617" cy="5404104"/>
          </a:xfrm>
          <a:prstGeom prst="rect">
            <a:avLst/>
          </a:prstGeom>
        </p:spPr>
      </p:pic>
    </p:spTree>
    <p:extLst>
      <p:ext uri="{BB962C8B-B14F-4D97-AF65-F5344CB8AC3E}">
        <p14:creationId xmlns:p14="http://schemas.microsoft.com/office/powerpoint/2010/main" val="37837238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Down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pic>
        <p:nvPicPr>
          <p:cNvPr id="5" name="Picture 4"/>
          <p:cNvPicPr>
            <a:picLocks noChangeAspect="1"/>
          </p:cNvPicPr>
          <p:nvPr/>
        </p:nvPicPr>
        <p:blipFill>
          <a:blip r:embed="rId3"/>
          <a:stretch>
            <a:fillRect/>
          </a:stretch>
        </p:blipFill>
        <p:spPr>
          <a:xfrm>
            <a:off x="109728" y="859536"/>
            <a:ext cx="8986283" cy="5419814"/>
          </a:xfrm>
          <a:prstGeom prst="rect">
            <a:avLst/>
          </a:prstGeom>
        </p:spPr>
      </p:pic>
    </p:spTree>
    <p:extLst>
      <p:ext uri="{BB962C8B-B14F-4D97-AF65-F5344CB8AC3E}">
        <p14:creationId xmlns:p14="http://schemas.microsoft.com/office/powerpoint/2010/main" val="41190466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a:t>
            </a:r>
            <a:r>
              <a:rPr lang="en-US" dirty="0" smtClean="0"/>
              <a:t>Down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pic>
        <p:nvPicPr>
          <p:cNvPr id="5" name="Picture 4"/>
          <p:cNvPicPr>
            <a:picLocks noChangeAspect="1"/>
          </p:cNvPicPr>
          <p:nvPr/>
        </p:nvPicPr>
        <p:blipFill>
          <a:blip r:embed="rId3"/>
          <a:stretch>
            <a:fillRect/>
          </a:stretch>
        </p:blipFill>
        <p:spPr>
          <a:xfrm>
            <a:off x="109728" y="859536"/>
            <a:ext cx="8992379" cy="5419814"/>
          </a:xfrm>
          <a:prstGeom prst="rect">
            <a:avLst/>
          </a:prstGeom>
        </p:spPr>
      </p:pic>
    </p:spTree>
    <p:extLst>
      <p:ext uri="{BB962C8B-B14F-4D97-AF65-F5344CB8AC3E}">
        <p14:creationId xmlns:p14="http://schemas.microsoft.com/office/powerpoint/2010/main" val="12481269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Regulation Comparison</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pic>
        <p:nvPicPr>
          <p:cNvPr id="5" name="Picture 4"/>
          <p:cNvPicPr>
            <a:picLocks noChangeAspect="1"/>
          </p:cNvPicPr>
          <p:nvPr/>
        </p:nvPicPr>
        <p:blipFill>
          <a:blip r:embed="rId3"/>
          <a:stretch>
            <a:fillRect/>
          </a:stretch>
        </p:blipFill>
        <p:spPr>
          <a:xfrm>
            <a:off x="301752" y="855406"/>
            <a:ext cx="8565622" cy="2725148"/>
          </a:xfrm>
          <a:prstGeom prst="rect">
            <a:avLst/>
          </a:prstGeom>
        </p:spPr>
      </p:pic>
      <p:pic>
        <p:nvPicPr>
          <p:cNvPr id="6" name="Picture 5"/>
          <p:cNvPicPr>
            <a:picLocks noChangeAspect="1"/>
          </p:cNvPicPr>
          <p:nvPr/>
        </p:nvPicPr>
        <p:blipFill>
          <a:blip r:embed="rId4"/>
          <a:stretch>
            <a:fillRect/>
          </a:stretch>
        </p:blipFill>
        <p:spPr>
          <a:xfrm>
            <a:off x="304800" y="3580554"/>
            <a:ext cx="8559526" cy="2725148"/>
          </a:xfrm>
          <a:prstGeom prst="rect">
            <a:avLst/>
          </a:prstGeom>
        </p:spPr>
      </p:pic>
    </p:spTree>
    <p:extLst>
      <p:ext uri="{BB962C8B-B14F-4D97-AF65-F5344CB8AC3E}">
        <p14:creationId xmlns:p14="http://schemas.microsoft.com/office/powerpoint/2010/main" val="6391039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dirty="0"/>
          </a:p>
        </p:txBody>
      </p:sp>
      <p:sp>
        <p:nvSpPr>
          <p:cNvPr id="5" name="Content Placeholder 4"/>
          <p:cNvSpPr>
            <a:spLocks noGrp="1"/>
          </p:cNvSpPr>
          <p:nvPr>
            <p:ph idx="16"/>
          </p:nvPr>
        </p:nvSpPr>
        <p:spPr/>
        <p:txBody>
          <a:bodyPr/>
          <a:lstStyle/>
          <a:p>
            <a:r>
              <a:rPr lang="en-US" dirty="0" smtClean="0"/>
              <a:t>Non Spin Reserve</a:t>
            </a:r>
            <a:endParaRPr lang="en-US" dirty="0"/>
          </a:p>
        </p:txBody>
      </p:sp>
    </p:spTree>
    <p:extLst>
      <p:ext uri="{BB962C8B-B14F-4D97-AF65-F5344CB8AC3E}">
        <p14:creationId xmlns:p14="http://schemas.microsoft.com/office/powerpoint/2010/main" val="33458643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smtClean="0"/>
              <a:t>Stakeholder Discussion Timeline</a:t>
            </a:r>
            <a:endParaRPr lang="en-US" dirty="0"/>
          </a:p>
        </p:txBody>
      </p:sp>
      <p:sp>
        <p:nvSpPr>
          <p:cNvPr id="2" name="Content Placeholder 1"/>
          <p:cNvSpPr>
            <a:spLocks noGrp="1"/>
          </p:cNvSpPr>
          <p:nvPr>
            <p:ph idx="1"/>
          </p:nvPr>
        </p:nvSpPr>
        <p:spPr/>
        <p:txBody>
          <a:bodyPr/>
          <a:lstStyle/>
          <a:p>
            <a:pPr>
              <a:buFont typeface="Wingdings" panose="05000000000000000000" pitchFamily="2" charset="2"/>
              <a:buChar char="ü"/>
            </a:pPr>
            <a:r>
              <a:rPr lang="en-US" dirty="0" smtClean="0">
                <a:solidFill>
                  <a:schemeClr val="accent2"/>
                </a:solidFill>
              </a:rPr>
              <a:t>September 08, 2020 – PDCWG (Visit 1)</a:t>
            </a:r>
            <a:endParaRPr lang="en-US" strike="sngStrike" dirty="0" smtClean="0">
              <a:solidFill>
                <a:schemeClr val="accent2"/>
              </a:solidFill>
            </a:endParaRPr>
          </a:p>
          <a:p>
            <a:pPr>
              <a:buFont typeface="Wingdings" panose="05000000000000000000" pitchFamily="2" charset="2"/>
              <a:buChar char="ü"/>
            </a:pPr>
            <a:r>
              <a:rPr lang="en-US" dirty="0" smtClean="0">
                <a:solidFill>
                  <a:schemeClr val="accent2"/>
                </a:solidFill>
              </a:rPr>
              <a:t>September </a:t>
            </a:r>
            <a:r>
              <a:rPr lang="en-US" dirty="0">
                <a:solidFill>
                  <a:schemeClr val="accent2"/>
                </a:solidFill>
              </a:rPr>
              <a:t>21, </a:t>
            </a:r>
            <a:r>
              <a:rPr lang="en-US" dirty="0" smtClean="0">
                <a:solidFill>
                  <a:schemeClr val="accent2"/>
                </a:solidFill>
              </a:rPr>
              <a:t>2020 – WMWG (Visit 1)</a:t>
            </a:r>
          </a:p>
          <a:p>
            <a:endParaRPr lang="en-US" sz="1400" dirty="0">
              <a:solidFill>
                <a:schemeClr val="accent2"/>
              </a:solidFill>
            </a:endParaRPr>
          </a:p>
          <a:p>
            <a:pPr>
              <a:buFont typeface="Wingdings" panose="05000000000000000000" pitchFamily="2" charset="2"/>
              <a:buChar char="ü"/>
            </a:pPr>
            <a:r>
              <a:rPr lang="en-US" dirty="0" smtClean="0">
                <a:solidFill>
                  <a:schemeClr val="accent2"/>
                </a:solidFill>
              </a:rPr>
              <a:t>October </a:t>
            </a:r>
            <a:r>
              <a:rPr lang="en-US" dirty="0">
                <a:solidFill>
                  <a:schemeClr val="accent2"/>
                </a:solidFill>
              </a:rPr>
              <a:t>14, </a:t>
            </a:r>
            <a:r>
              <a:rPr lang="en-US" dirty="0" smtClean="0">
                <a:solidFill>
                  <a:schemeClr val="accent2"/>
                </a:solidFill>
              </a:rPr>
              <a:t>2020 – PDCWG (Visit 2)</a:t>
            </a:r>
            <a:endParaRPr lang="en-US" dirty="0">
              <a:solidFill>
                <a:schemeClr val="accent2"/>
              </a:solidFill>
            </a:endParaRPr>
          </a:p>
          <a:p>
            <a:pPr>
              <a:buFont typeface="Wingdings" panose="05000000000000000000" pitchFamily="2" charset="2"/>
              <a:buChar char="ü"/>
            </a:pPr>
            <a:r>
              <a:rPr lang="en-US" dirty="0" smtClean="0">
                <a:solidFill>
                  <a:schemeClr val="accent2"/>
                </a:solidFill>
              </a:rPr>
              <a:t>October 27, 2020 – WMWG (Visit 2)</a:t>
            </a:r>
          </a:p>
          <a:p>
            <a:endParaRPr lang="en-US" dirty="0">
              <a:solidFill>
                <a:schemeClr val="accent2"/>
              </a:solidFill>
            </a:endParaRPr>
          </a:p>
          <a:p>
            <a:r>
              <a:rPr lang="en-US" dirty="0" smtClean="0">
                <a:solidFill>
                  <a:schemeClr val="accent2"/>
                </a:solidFill>
              </a:rPr>
              <a:t>November </a:t>
            </a:r>
            <a:r>
              <a:rPr lang="en-US" dirty="0">
                <a:solidFill>
                  <a:schemeClr val="accent2"/>
                </a:solidFill>
              </a:rPr>
              <a:t>04, </a:t>
            </a:r>
            <a:r>
              <a:rPr lang="en-US" dirty="0" smtClean="0">
                <a:solidFill>
                  <a:schemeClr val="accent2"/>
                </a:solidFill>
              </a:rPr>
              <a:t>2020 - </a:t>
            </a:r>
            <a:r>
              <a:rPr lang="en-US" dirty="0">
                <a:solidFill>
                  <a:schemeClr val="accent2"/>
                </a:solidFill>
              </a:rPr>
              <a:t>WMS</a:t>
            </a:r>
          </a:p>
          <a:p>
            <a:r>
              <a:rPr lang="en-US" dirty="0" smtClean="0">
                <a:solidFill>
                  <a:schemeClr val="accent2"/>
                </a:solidFill>
              </a:rPr>
              <a:t>November </a:t>
            </a:r>
            <a:r>
              <a:rPr lang="en-US" dirty="0">
                <a:solidFill>
                  <a:schemeClr val="accent2"/>
                </a:solidFill>
              </a:rPr>
              <a:t>05, </a:t>
            </a:r>
            <a:r>
              <a:rPr lang="en-US" dirty="0" smtClean="0">
                <a:solidFill>
                  <a:schemeClr val="accent2"/>
                </a:solidFill>
              </a:rPr>
              <a:t>2020 - </a:t>
            </a:r>
            <a:r>
              <a:rPr lang="en-US" dirty="0">
                <a:solidFill>
                  <a:schemeClr val="accent2"/>
                </a:solidFill>
              </a:rPr>
              <a:t>ROS</a:t>
            </a:r>
          </a:p>
          <a:p>
            <a:r>
              <a:rPr lang="en-US" dirty="0" smtClean="0">
                <a:solidFill>
                  <a:schemeClr val="accent2"/>
                </a:solidFill>
              </a:rPr>
              <a:t>November </a:t>
            </a:r>
            <a:r>
              <a:rPr lang="en-US" dirty="0">
                <a:solidFill>
                  <a:schemeClr val="accent2"/>
                </a:solidFill>
              </a:rPr>
              <a:t>18, </a:t>
            </a:r>
            <a:r>
              <a:rPr lang="en-US" dirty="0" smtClean="0">
                <a:solidFill>
                  <a:schemeClr val="accent2"/>
                </a:solidFill>
              </a:rPr>
              <a:t>2020 - TAC</a:t>
            </a:r>
            <a:endParaRPr lang="en-US" dirty="0">
              <a:solidFill>
                <a:schemeClr val="accent2"/>
              </a:solidFill>
            </a:endParaRPr>
          </a:p>
          <a:p>
            <a:endParaRPr lang="en-US" sz="1400" dirty="0">
              <a:solidFill>
                <a:schemeClr val="accent2"/>
              </a:solidFill>
            </a:endParaRPr>
          </a:p>
          <a:p>
            <a:r>
              <a:rPr lang="en-US" dirty="0" smtClean="0">
                <a:solidFill>
                  <a:schemeClr val="accent2"/>
                </a:solidFill>
              </a:rPr>
              <a:t>December 8, 2020 - </a:t>
            </a:r>
            <a:r>
              <a:rPr lang="en-US" dirty="0" err="1" smtClean="0">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37056201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Non Spinning Reserve Methodology (Non-Spin) - </a:t>
            </a:r>
            <a:r>
              <a:rPr lang="en-US" sz="2400" dirty="0" smtClean="0"/>
              <a:t>2021</a:t>
            </a:r>
            <a:endParaRPr lang="en-US" sz="2400" dirty="0"/>
          </a:p>
        </p:txBody>
      </p:sp>
      <p:sp>
        <p:nvSpPr>
          <p:cNvPr id="3" name="Content Placeholder 2"/>
          <p:cNvSpPr>
            <a:spLocks noGrp="1"/>
          </p:cNvSpPr>
          <p:nvPr>
            <p:ph idx="1"/>
          </p:nvPr>
        </p:nvSpPr>
        <p:spPr/>
        <p:txBody>
          <a:bodyPr/>
          <a:lstStyle/>
          <a:p>
            <a:r>
              <a:rPr lang="en-US" dirty="0" smtClean="0"/>
              <a:t>ERCOT is proposing to create and incorporate a Solar Over-Forecast Error Adjustment table.</a:t>
            </a:r>
          </a:p>
          <a:p>
            <a:pPr lvl="1"/>
            <a:r>
              <a:rPr lang="en-US" dirty="0" smtClean="0"/>
              <a:t>Solar </a:t>
            </a:r>
            <a:r>
              <a:rPr lang="en-US" dirty="0"/>
              <a:t>Over-Forecast Error Adjustment Table track estimated increase in </a:t>
            </a:r>
            <a:r>
              <a:rPr lang="en-US" dirty="0" smtClean="0"/>
              <a:t>solar </a:t>
            </a:r>
            <a:r>
              <a:rPr lang="en-US" dirty="0"/>
              <a:t>over forecast error per 1000 MW increase in installed </a:t>
            </a:r>
            <a:r>
              <a:rPr lang="en-US" dirty="0" smtClean="0"/>
              <a:t>solar </a:t>
            </a:r>
            <a:r>
              <a:rPr lang="en-US" dirty="0"/>
              <a:t>capacity. </a:t>
            </a:r>
          </a:p>
          <a:p>
            <a:endParaRPr lang="en-US" dirty="0" smtClean="0"/>
          </a:p>
          <a:p>
            <a:r>
              <a:rPr lang="en-US" dirty="0"/>
              <a:t>The preliminary Non-Spin quantities for January </a:t>
            </a:r>
            <a:r>
              <a:rPr lang="en-US" dirty="0" smtClean="0"/>
              <a:t>2021 through September 2021 in </a:t>
            </a:r>
            <a:r>
              <a:rPr lang="en-US" dirty="0"/>
              <a:t>subsequent slides have been computed using </a:t>
            </a:r>
            <a:r>
              <a:rPr lang="en-US" u="sng" dirty="0"/>
              <a:t>current methodology</a:t>
            </a:r>
            <a:r>
              <a:rPr lang="en-US" dirty="0"/>
              <a:t> (</a:t>
            </a:r>
            <a:r>
              <a:rPr lang="en-US" dirty="0" smtClean="0"/>
              <a:t>2018, 2019 </a:t>
            </a:r>
            <a:r>
              <a:rPr lang="en-US" dirty="0"/>
              <a:t>and </a:t>
            </a:r>
            <a:r>
              <a:rPr lang="en-US" dirty="0" smtClean="0"/>
              <a:t>2020 </a:t>
            </a:r>
            <a:r>
              <a:rPr lang="en-US" dirty="0"/>
              <a:t>Net load and Net load Forecast</a:t>
            </a:r>
            <a:r>
              <a:rPr lang="en-US" dirty="0" smtClean="0"/>
              <a:t>), </a:t>
            </a:r>
            <a:r>
              <a:rPr lang="en-US" u="sng" dirty="0"/>
              <a:t>updated Wind Over-Forecast Error Adjustment </a:t>
            </a:r>
            <a:r>
              <a:rPr lang="en-US" u="sng" dirty="0" smtClean="0"/>
              <a:t>table</a:t>
            </a:r>
            <a:r>
              <a:rPr lang="en-US" dirty="0" smtClean="0"/>
              <a:t> and the </a:t>
            </a:r>
            <a:r>
              <a:rPr lang="en-US" u="sng" dirty="0" smtClean="0"/>
              <a:t>proposed Solar Over-Forecast Error Adjustment table</a:t>
            </a:r>
            <a:r>
              <a:rPr lang="en-US" dirty="0" smtClean="0"/>
              <a:t>.</a:t>
            </a:r>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dirty="0"/>
          </a:p>
        </p:txBody>
      </p:sp>
    </p:spTree>
    <p:extLst>
      <p:ext uri="{BB962C8B-B14F-4D97-AF65-F5344CB8AC3E}">
        <p14:creationId xmlns:p14="http://schemas.microsoft.com/office/powerpoint/2010/main" val="10782203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Solar </a:t>
            </a:r>
            <a:r>
              <a:rPr lang="en-US" sz="2400" dirty="0"/>
              <a:t>Over-Forecast Error Adjustment Table - 2021</a:t>
            </a:r>
          </a:p>
        </p:txBody>
      </p:sp>
      <p:sp>
        <p:nvSpPr>
          <p:cNvPr id="3" name="Content Placeholder 2"/>
          <p:cNvSpPr>
            <a:spLocks noGrp="1"/>
          </p:cNvSpPr>
          <p:nvPr>
            <p:ph idx="1"/>
          </p:nvPr>
        </p:nvSpPr>
        <p:spPr/>
        <p:txBody>
          <a:bodyPr/>
          <a:lstStyle/>
          <a:p>
            <a:r>
              <a:rPr lang="en-US" dirty="0" smtClean="0"/>
              <a:t>Solar </a:t>
            </a:r>
            <a:r>
              <a:rPr lang="en-US" dirty="0"/>
              <a:t>Over-Forecast Error Adjustment Table track estimated increase in </a:t>
            </a:r>
            <a:r>
              <a:rPr lang="en-US" dirty="0" smtClean="0"/>
              <a:t>solar </a:t>
            </a:r>
            <a:r>
              <a:rPr lang="en-US" dirty="0"/>
              <a:t>over forecast error per 1000 MW increase in installed </a:t>
            </a:r>
            <a:r>
              <a:rPr lang="en-US" dirty="0" smtClean="0"/>
              <a:t>solar </a:t>
            </a:r>
            <a:r>
              <a:rPr lang="en-US" dirty="0"/>
              <a:t>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21</a:t>
            </a:fld>
            <a:endParaRPr lang="en-US" dirty="0"/>
          </a:p>
        </p:txBody>
      </p:sp>
      <p:pic>
        <p:nvPicPr>
          <p:cNvPr id="5" name="Content Placeholder 4"/>
          <p:cNvPicPr>
            <a:picLocks noChangeAspect="1"/>
          </p:cNvPicPr>
          <p:nvPr/>
        </p:nvPicPr>
        <p:blipFill rotWithShape="1">
          <a:blip r:embed="rId3"/>
          <a:srcRect l="6472" t="6326" r="9328" b="6255"/>
          <a:stretch/>
        </p:blipFill>
        <p:spPr>
          <a:xfrm>
            <a:off x="1965960" y="1892808"/>
            <a:ext cx="4243587" cy="3767328"/>
          </a:xfrm>
          <a:prstGeom prst="rect">
            <a:avLst/>
          </a:prstGeom>
        </p:spPr>
      </p:pic>
      <p:sp>
        <p:nvSpPr>
          <p:cNvPr id="6" name="Rectangle 5"/>
          <p:cNvSpPr/>
          <p:nvPr/>
        </p:nvSpPr>
        <p:spPr>
          <a:xfrm>
            <a:off x="1638318" y="5627645"/>
            <a:ext cx="6286482" cy="584775"/>
          </a:xfrm>
          <a:prstGeom prst="rect">
            <a:avLst/>
          </a:prstGeom>
        </p:spPr>
        <p:txBody>
          <a:bodyPr wrap="square">
            <a:spAutoFit/>
          </a:bodyPr>
          <a:lstStyle/>
          <a:p>
            <a:pPr algn="just"/>
            <a:r>
              <a:rPr lang="en-US" sz="1600" dirty="0" smtClean="0">
                <a:solidFill>
                  <a:schemeClr val="tx2"/>
                </a:solidFill>
              </a:rPr>
              <a:t>Max: 63 MW </a:t>
            </a:r>
            <a:r>
              <a:rPr lang="en-US" sz="1600" dirty="0">
                <a:solidFill>
                  <a:schemeClr val="tx2"/>
                </a:solidFill>
              </a:rPr>
              <a:t>per 1000 MW additional </a:t>
            </a:r>
            <a:r>
              <a:rPr lang="en-US" sz="1600" dirty="0" smtClean="0">
                <a:solidFill>
                  <a:schemeClr val="tx2"/>
                </a:solidFill>
              </a:rPr>
              <a:t>solar capacity</a:t>
            </a:r>
          </a:p>
          <a:p>
            <a:pPr algn="just"/>
            <a:r>
              <a:rPr lang="en-US" sz="1600" smtClean="0">
                <a:solidFill>
                  <a:schemeClr val="tx2"/>
                </a:solidFill>
              </a:rPr>
              <a:t>Mean: 16 </a:t>
            </a:r>
            <a:r>
              <a:rPr lang="en-US" sz="1600" dirty="0" smtClean="0">
                <a:solidFill>
                  <a:schemeClr val="tx2"/>
                </a:solidFill>
              </a:rPr>
              <a:t>MW </a:t>
            </a:r>
            <a:r>
              <a:rPr lang="en-US" sz="1600" dirty="0">
                <a:solidFill>
                  <a:schemeClr val="tx2"/>
                </a:solidFill>
              </a:rPr>
              <a:t>per 1000 MW additional </a:t>
            </a:r>
            <a:r>
              <a:rPr lang="en-US" sz="1600" dirty="0" smtClean="0">
                <a:solidFill>
                  <a:schemeClr val="tx2"/>
                </a:solidFill>
              </a:rPr>
              <a:t>solar capacity</a:t>
            </a:r>
          </a:p>
        </p:txBody>
      </p:sp>
    </p:spTree>
    <p:extLst>
      <p:ext uri="{BB962C8B-B14F-4D97-AF65-F5344CB8AC3E}">
        <p14:creationId xmlns:p14="http://schemas.microsoft.com/office/powerpoint/2010/main" val="26154538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Wind Over-Forecast Error Adjustment Table - </a:t>
            </a:r>
            <a:r>
              <a:rPr lang="en-US" sz="2400" dirty="0" smtClean="0"/>
              <a:t>2021</a:t>
            </a:r>
            <a:endParaRPr lang="en-US" sz="2400" dirty="0"/>
          </a:p>
        </p:txBody>
      </p:sp>
      <p:sp>
        <p:nvSpPr>
          <p:cNvPr id="3" name="Content Placeholder 2"/>
          <p:cNvSpPr>
            <a:spLocks noGrp="1"/>
          </p:cNvSpPr>
          <p:nvPr>
            <p:ph idx="1"/>
          </p:nvPr>
        </p:nvSpPr>
        <p:spPr/>
        <p:txBody>
          <a:bodyPr/>
          <a:lstStyle/>
          <a:p>
            <a:r>
              <a:rPr lang="en-US" dirty="0"/>
              <a:t>Wind Over-Forecast Error Adjustment Table track estimated increase in wind over forecast error per 1000 MW increase in installed </a:t>
            </a:r>
            <a:r>
              <a:rPr lang="en-US" dirty="0" smtClean="0"/>
              <a:t>wind </a:t>
            </a:r>
            <a:r>
              <a:rPr lang="en-US" dirty="0"/>
              <a:t>capacity. </a:t>
            </a:r>
          </a:p>
          <a:p>
            <a:pPr lvl="1"/>
            <a:r>
              <a:rPr lang="en-US" dirty="0"/>
              <a:t>This table has been updated for </a:t>
            </a:r>
            <a:r>
              <a:rPr lang="en-US" dirty="0" smtClean="0"/>
              <a:t>2021.</a:t>
            </a:r>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dirty="0"/>
          </a:p>
        </p:txBody>
      </p:sp>
      <p:pic>
        <p:nvPicPr>
          <p:cNvPr id="5" name="Picture 4"/>
          <p:cNvPicPr>
            <a:picLocks noChangeAspect="1"/>
          </p:cNvPicPr>
          <p:nvPr/>
        </p:nvPicPr>
        <p:blipFill rotWithShape="1">
          <a:blip r:embed="rId2"/>
          <a:srcRect l="6286" t="6313" r="8997" b="6436"/>
          <a:stretch/>
        </p:blipFill>
        <p:spPr>
          <a:xfrm>
            <a:off x="1968499" y="1895833"/>
            <a:ext cx="4432301" cy="3769283"/>
          </a:xfrm>
          <a:prstGeom prst="rect">
            <a:avLst/>
          </a:prstGeom>
        </p:spPr>
      </p:pic>
      <p:sp>
        <p:nvSpPr>
          <p:cNvPr id="6" name="Rectangle 5"/>
          <p:cNvSpPr/>
          <p:nvPr/>
        </p:nvSpPr>
        <p:spPr>
          <a:xfrm>
            <a:off x="1670049" y="5651841"/>
            <a:ext cx="5029200" cy="584775"/>
          </a:xfrm>
          <a:prstGeom prst="rect">
            <a:avLst/>
          </a:prstGeom>
        </p:spPr>
        <p:txBody>
          <a:bodyPr wrap="square">
            <a:spAutoFit/>
          </a:bodyPr>
          <a:lstStyle/>
          <a:p>
            <a:pPr algn="just"/>
            <a:r>
              <a:rPr lang="en-US" sz="1600" dirty="0" smtClean="0">
                <a:solidFill>
                  <a:schemeClr val="tx2"/>
                </a:solidFill>
              </a:rPr>
              <a:t>Max: 41 MW </a:t>
            </a:r>
            <a:r>
              <a:rPr lang="en-US" sz="1600" dirty="0">
                <a:solidFill>
                  <a:schemeClr val="tx2"/>
                </a:solidFill>
              </a:rPr>
              <a:t>per 1000 MW additional Wind capacity</a:t>
            </a:r>
            <a:endParaRPr lang="en-US" sz="1600" dirty="0" smtClean="0">
              <a:solidFill>
                <a:schemeClr val="tx2"/>
              </a:solidFill>
            </a:endParaRPr>
          </a:p>
          <a:p>
            <a:pPr algn="just"/>
            <a:r>
              <a:rPr lang="en-US" sz="1600" dirty="0" smtClean="0">
                <a:solidFill>
                  <a:schemeClr val="tx2"/>
                </a:solidFill>
              </a:rPr>
              <a:t>Mean: 34 MW </a:t>
            </a:r>
            <a:r>
              <a:rPr lang="en-US" sz="1600" dirty="0">
                <a:solidFill>
                  <a:schemeClr val="tx2"/>
                </a:solidFill>
              </a:rPr>
              <a:t>per 1000 MW additional Wind capacity</a:t>
            </a:r>
            <a:endParaRPr lang="en-US" sz="1600" dirty="0" smtClean="0">
              <a:solidFill>
                <a:schemeClr val="tx2"/>
              </a:solidFill>
            </a:endParaRPr>
          </a:p>
        </p:txBody>
      </p:sp>
    </p:spTree>
    <p:extLst>
      <p:ext uri="{BB962C8B-B14F-4D97-AF65-F5344CB8AC3E}">
        <p14:creationId xmlns:p14="http://schemas.microsoft.com/office/powerpoint/2010/main" val="35444246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dirty="0"/>
          </a:p>
        </p:txBody>
      </p:sp>
      <p:pic>
        <p:nvPicPr>
          <p:cNvPr id="5" name="Picture 4"/>
          <p:cNvPicPr>
            <a:picLocks noChangeAspect="1"/>
          </p:cNvPicPr>
          <p:nvPr/>
        </p:nvPicPr>
        <p:blipFill>
          <a:blip r:embed="rId3"/>
          <a:stretch>
            <a:fillRect/>
          </a:stretch>
        </p:blipFill>
        <p:spPr>
          <a:xfrm>
            <a:off x="450747" y="1139753"/>
            <a:ext cx="8242506" cy="4578493"/>
          </a:xfrm>
          <a:prstGeom prst="rect">
            <a:avLst/>
          </a:prstGeom>
        </p:spPr>
      </p:pic>
    </p:spTree>
    <p:extLst>
      <p:ext uri="{BB962C8B-B14F-4D97-AF65-F5344CB8AC3E}">
        <p14:creationId xmlns:p14="http://schemas.microsoft.com/office/powerpoint/2010/main" val="40910045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5" name="Picture 4"/>
          <p:cNvPicPr>
            <a:picLocks noChangeAspect="1"/>
          </p:cNvPicPr>
          <p:nvPr/>
        </p:nvPicPr>
        <p:blipFill>
          <a:blip r:embed="rId3"/>
          <a:stretch>
            <a:fillRect/>
          </a:stretch>
        </p:blipFill>
        <p:spPr>
          <a:xfrm>
            <a:off x="450747" y="1139753"/>
            <a:ext cx="8242506" cy="4578493"/>
          </a:xfrm>
          <a:prstGeom prst="rect">
            <a:avLst/>
          </a:prstGeom>
        </p:spPr>
      </p:pic>
    </p:spTree>
    <p:extLst>
      <p:ext uri="{BB962C8B-B14F-4D97-AF65-F5344CB8AC3E}">
        <p14:creationId xmlns:p14="http://schemas.microsoft.com/office/powerpoint/2010/main" val="3798558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Non-Spin </a:t>
            </a:r>
            <a:r>
              <a:rPr lang="en-US" dirty="0" smtClean="0"/>
              <a:t>Comparison</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dirty="0"/>
          </a:p>
        </p:txBody>
      </p:sp>
      <p:pic>
        <p:nvPicPr>
          <p:cNvPr id="5" name="Picture 4"/>
          <p:cNvPicPr>
            <a:picLocks noChangeAspect="1"/>
          </p:cNvPicPr>
          <p:nvPr/>
        </p:nvPicPr>
        <p:blipFill>
          <a:blip r:embed="rId3"/>
          <a:stretch>
            <a:fillRect/>
          </a:stretch>
        </p:blipFill>
        <p:spPr>
          <a:xfrm>
            <a:off x="264802" y="1159438"/>
            <a:ext cx="8614395" cy="4456562"/>
          </a:xfrm>
          <a:prstGeom prst="rect">
            <a:avLst/>
          </a:prstGeom>
        </p:spPr>
      </p:pic>
    </p:spTree>
    <p:extLst>
      <p:ext uri="{BB962C8B-B14F-4D97-AF65-F5344CB8AC3E}">
        <p14:creationId xmlns:p14="http://schemas.microsoft.com/office/powerpoint/2010/main" val="3570934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26</a:t>
            </a:fld>
            <a:endParaRPr lang="en-US" dirty="0"/>
          </a:p>
        </p:txBody>
      </p:sp>
      <p:sp>
        <p:nvSpPr>
          <p:cNvPr id="5" name="Content Placeholder 4"/>
          <p:cNvSpPr>
            <a:spLocks noGrp="1"/>
          </p:cNvSpPr>
          <p:nvPr>
            <p:ph idx="16"/>
          </p:nvPr>
        </p:nvSpPr>
        <p:spPr/>
        <p:txBody>
          <a:bodyPr/>
          <a:lstStyle/>
          <a:p>
            <a:r>
              <a:rPr lang="en-US" dirty="0" smtClean="0"/>
              <a:t>Discussion</a:t>
            </a:r>
            <a:endParaRPr lang="en-US" dirty="0"/>
          </a:p>
        </p:txBody>
      </p:sp>
    </p:spTree>
    <p:extLst>
      <p:ext uri="{BB962C8B-B14F-4D97-AF65-F5344CB8AC3E}">
        <p14:creationId xmlns:p14="http://schemas.microsoft.com/office/powerpoint/2010/main" val="4860272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Projected Solar Installed Capacity</a:t>
            </a:r>
            <a:endParaRPr lang="en-US" dirty="0"/>
          </a:p>
        </p:txBody>
      </p:sp>
      <p:sp>
        <p:nvSpPr>
          <p:cNvPr id="3" name="Content Placeholder 2"/>
          <p:cNvSpPr>
            <a:spLocks noGrp="1"/>
          </p:cNvSpPr>
          <p:nvPr>
            <p:ph idx="1"/>
          </p:nvPr>
        </p:nvSpPr>
        <p:spPr/>
        <p:txBody>
          <a:bodyPr/>
          <a:lstStyle/>
          <a:p>
            <a:r>
              <a:rPr lang="en-US" sz="1600" dirty="0" smtClean="0"/>
              <a:t>ERCOT’s Resource Capacity Trends report has been projecting large increases in installed solar installed capacity in the next two years. </a:t>
            </a:r>
          </a:p>
          <a:p>
            <a:pPr lvl="1"/>
            <a:r>
              <a:rPr lang="en-US" sz="1400" dirty="0" smtClean="0"/>
              <a:t>ERCOT </a:t>
            </a:r>
            <a:r>
              <a:rPr lang="en-US" sz="1400" dirty="0" smtClean="0">
                <a:hlinkClick r:id="rId2"/>
              </a:rPr>
              <a:t>currently</a:t>
            </a:r>
            <a:r>
              <a:rPr lang="en-US" sz="1400" dirty="0" smtClean="0"/>
              <a:t> has 3,275 MW of installed solar capacity with an additional 930 MW grid synchronized, awaiting commercial operations approval. ERCOT projects to add additional 7,529 MW of solar capacity by end of 2021.</a:t>
            </a:r>
          </a:p>
        </p:txBody>
      </p:sp>
      <p:sp>
        <p:nvSpPr>
          <p:cNvPr id="4" name="Slide Number Placeholder 3"/>
          <p:cNvSpPr>
            <a:spLocks noGrp="1"/>
          </p:cNvSpPr>
          <p:nvPr>
            <p:ph type="sldNum" sz="quarter" idx="4"/>
          </p:nvPr>
        </p:nvSpPr>
        <p:spPr/>
        <p:txBody>
          <a:bodyPr/>
          <a:lstStyle/>
          <a:p>
            <a:fld id="{1D93BD3E-1E9A-4970-A6F7-E7AC52762E0C}" type="slidenum">
              <a:rPr lang="en-US" smtClean="0"/>
              <a:pPr/>
              <a:t>27</a:t>
            </a:fld>
            <a:endParaRPr lang="en-US" dirty="0"/>
          </a:p>
        </p:txBody>
      </p:sp>
      <p:pic>
        <p:nvPicPr>
          <p:cNvPr id="5" name="Picture 4"/>
          <p:cNvPicPr>
            <a:picLocks noChangeAspect="1"/>
          </p:cNvPicPr>
          <p:nvPr/>
        </p:nvPicPr>
        <p:blipFill>
          <a:blip r:embed="rId3"/>
          <a:stretch>
            <a:fillRect/>
          </a:stretch>
        </p:blipFill>
        <p:spPr>
          <a:xfrm>
            <a:off x="3213645" y="2235198"/>
            <a:ext cx="5930355" cy="2980361"/>
          </a:xfrm>
          <a:prstGeom prst="rect">
            <a:avLst/>
          </a:prstGeom>
        </p:spPr>
      </p:pic>
      <p:sp>
        <p:nvSpPr>
          <p:cNvPr id="6" name="TextBox 5"/>
          <p:cNvSpPr txBox="1"/>
          <p:nvPr/>
        </p:nvSpPr>
        <p:spPr>
          <a:xfrm>
            <a:off x="2311400" y="6519704"/>
            <a:ext cx="4413250" cy="246221"/>
          </a:xfrm>
          <a:prstGeom prst="rect">
            <a:avLst/>
          </a:prstGeom>
          <a:noFill/>
        </p:spPr>
        <p:txBody>
          <a:bodyPr wrap="square" rtlCol="0">
            <a:spAutoFit/>
          </a:bodyPr>
          <a:lstStyle/>
          <a:p>
            <a:r>
              <a:rPr lang="en-US" sz="1000" dirty="0" smtClean="0">
                <a:solidFill>
                  <a:schemeClr val="tx2"/>
                </a:solidFill>
              </a:rPr>
              <a:t>*Chart is based on the </a:t>
            </a:r>
            <a:r>
              <a:rPr lang="en-US" sz="1000" dirty="0" smtClean="0">
                <a:solidFill>
                  <a:schemeClr val="tx2"/>
                </a:solidFill>
                <a:hlinkClick r:id="rId4"/>
              </a:rPr>
              <a:t>May Resource Capacity Trends report</a:t>
            </a:r>
            <a:r>
              <a:rPr lang="en-US" sz="1000" dirty="0" smtClean="0">
                <a:solidFill>
                  <a:schemeClr val="tx2"/>
                </a:solidFill>
              </a:rPr>
              <a:t>.</a:t>
            </a:r>
            <a:endParaRPr lang="en-US" sz="1000" dirty="0">
              <a:solidFill>
                <a:schemeClr val="tx2"/>
              </a:solidFill>
            </a:endParaRPr>
          </a:p>
        </p:txBody>
      </p:sp>
      <p:sp>
        <p:nvSpPr>
          <p:cNvPr id="7" name="Content Placeholder 2"/>
          <p:cNvSpPr txBox="1">
            <a:spLocks/>
          </p:cNvSpPr>
          <p:nvPr/>
        </p:nvSpPr>
        <p:spPr>
          <a:xfrm>
            <a:off x="304800" y="2235199"/>
            <a:ext cx="3054773" cy="3684833"/>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1" algn="just"/>
            <a:r>
              <a:rPr lang="en-US" sz="1400" dirty="0" smtClean="0"/>
              <a:t>Increasing solar installed capacities will result in increased solar MW ramping due to diurnal solar pattern</a:t>
            </a:r>
          </a:p>
          <a:p>
            <a:pPr lvl="1" algn="just"/>
            <a:endParaRPr lang="en-US" sz="800" dirty="0"/>
          </a:p>
          <a:p>
            <a:pPr lvl="1" algn="just"/>
            <a:r>
              <a:rPr lang="en-US" sz="1400" dirty="0" smtClean="0"/>
              <a:t>Majority of new solar projects are expected to be concentrated in the regions where existing PVGR resources are located, resulting in potential for larger MW impacts due to clouds</a:t>
            </a:r>
          </a:p>
          <a:p>
            <a:pPr lvl="1" algn="just"/>
            <a:endParaRPr lang="en-US" sz="800" dirty="0"/>
          </a:p>
          <a:p>
            <a:pPr lvl="1" algn="just"/>
            <a:r>
              <a:rPr lang="en-US" sz="1400" dirty="0"/>
              <a:t>This will result in increased reliance on Regulation during solar MW ramping periods</a:t>
            </a:r>
          </a:p>
          <a:p>
            <a:pPr lvl="1" algn="just"/>
            <a:endParaRPr lang="en-US" sz="1400" dirty="0" smtClean="0"/>
          </a:p>
          <a:p>
            <a:pPr algn="just"/>
            <a:endParaRPr lang="en-US" dirty="0"/>
          </a:p>
        </p:txBody>
      </p:sp>
    </p:spTree>
    <p:extLst>
      <p:ext uri="{BB962C8B-B14F-4D97-AF65-F5344CB8AC3E}">
        <p14:creationId xmlns:p14="http://schemas.microsoft.com/office/powerpoint/2010/main" val="6367898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6"/>
          <p:cNvSpPr>
            <a:spLocks noGrp="1"/>
          </p:cNvSpPr>
          <p:nvPr>
            <p:ph idx="1"/>
          </p:nvPr>
        </p:nvSpPr>
        <p:spPr/>
        <p:txBody>
          <a:bodyPr/>
          <a:lstStyle/>
          <a:p>
            <a:r>
              <a:rPr lang="en-US" sz="1600" dirty="0" smtClean="0"/>
              <a:t>As solar installed capacity has increased, the magnitude of 5-minute solar ramps have increased and there have been more instances where regulation has been exhausted.</a:t>
            </a:r>
            <a:endParaRPr lang="en-US" sz="1600" dirty="0"/>
          </a:p>
        </p:txBody>
      </p:sp>
      <p:sp>
        <p:nvSpPr>
          <p:cNvPr id="16" name="Title 15"/>
          <p:cNvSpPr>
            <a:spLocks noGrp="1"/>
          </p:cNvSpPr>
          <p:nvPr>
            <p:ph type="title"/>
          </p:nvPr>
        </p:nvSpPr>
        <p:spPr/>
        <p:txBody>
          <a:bodyPr/>
          <a:lstStyle/>
          <a:p>
            <a:r>
              <a:rPr lang="en-US" sz="2800" dirty="0"/>
              <a:t>Trend in Solar ramp and Regulation Exhaustion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dirty="0"/>
          </a:p>
        </p:txBody>
      </p:sp>
      <p:grpSp>
        <p:nvGrpSpPr>
          <p:cNvPr id="19" name="Group 18"/>
          <p:cNvGrpSpPr/>
          <p:nvPr/>
        </p:nvGrpSpPr>
        <p:grpSpPr>
          <a:xfrm>
            <a:off x="304800" y="1638469"/>
            <a:ext cx="8534400" cy="4823291"/>
            <a:chOff x="415993" y="1530097"/>
            <a:chExt cx="8254700" cy="4706520"/>
          </a:xfrm>
        </p:grpSpPr>
        <p:pic>
          <p:nvPicPr>
            <p:cNvPr id="12" name="Picture 11"/>
            <p:cNvPicPr>
              <a:picLocks noChangeAspect="1"/>
            </p:cNvPicPr>
            <p:nvPr/>
          </p:nvPicPr>
          <p:blipFill>
            <a:blip r:embed="rId3"/>
            <a:stretch>
              <a:fillRect/>
            </a:stretch>
          </p:blipFill>
          <p:spPr>
            <a:xfrm>
              <a:off x="4543343" y="1530097"/>
              <a:ext cx="4127350" cy="2353260"/>
            </a:xfrm>
            <a:prstGeom prst="rect">
              <a:avLst/>
            </a:prstGeom>
          </p:spPr>
        </p:pic>
        <p:pic>
          <p:nvPicPr>
            <p:cNvPr id="13" name="Picture 12"/>
            <p:cNvPicPr>
              <a:picLocks noChangeAspect="1"/>
            </p:cNvPicPr>
            <p:nvPr/>
          </p:nvPicPr>
          <p:blipFill>
            <a:blip r:embed="rId4"/>
            <a:stretch>
              <a:fillRect/>
            </a:stretch>
          </p:blipFill>
          <p:spPr>
            <a:xfrm>
              <a:off x="415993" y="3883357"/>
              <a:ext cx="4127350" cy="2353260"/>
            </a:xfrm>
            <a:prstGeom prst="rect">
              <a:avLst/>
            </a:prstGeom>
          </p:spPr>
        </p:pic>
        <p:pic>
          <p:nvPicPr>
            <p:cNvPr id="18" name="Content Placeholder 10"/>
            <p:cNvPicPr>
              <a:picLocks noChangeAspect="1"/>
            </p:cNvPicPr>
            <p:nvPr/>
          </p:nvPicPr>
          <p:blipFill>
            <a:blip r:embed="rId5"/>
            <a:stretch>
              <a:fillRect/>
            </a:stretch>
          </p:blipFill>
          <p:spPr>
            <a:xfrm>
              <a:off x="415993" y="1530097"/>
              <a:ext cx="4127350" cy="2353260"/>
            </a:xfrm>
            <a:prstGeom prst="rect">
              <a:avLst/>
            </a:prstGeom>
          </p:spPr>
        </p:pic>
      </p:grpSp>
      <p:pic>
        <p:nvPicPr>
          <p:cNvPr id="2" name="Picture 1"/>
          <p:cNvPicPr>
            <a:picLocks noChangeAspect="1"/>
          </p:cNvPicPr>
          <p:nvPr/>
        </p:nvPicPr>
        <p:blipFill>
          <a:blip r:embed="rId6"/>
          <a:stretch>
            <a:fillRect/>
          </a:stretch>
        </p:blipFill>
        <p:spPr>
          <a:xfrm>
            <a:off x="4572000" y="4039477"/>
            <a:ext cx="4270248" cy="2450040"/>
          </a:xfrm>
          <a:prstGeom prst="rect">
            <a:avLst/>
          </a:prstGeom>
        </p:spPr>
      </p:pic>
    </p:spTree>
    <p:extLst>
      <p:ext uri="{BB962C8B-B14F-4D97-AF65-F5344CB8AC3E}">
        <p14:creationId xmlns:p14="http://schemas.microsoft.com/office/powerpoint/2010/main" val="16607990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Trends in Hourly Average CPS1</a:t>
            </a:r>
            <a:endParaRPr lang="en-US" dirty="0"/>
          </a:p>
        </p:txBody>
      </p:sp>
      <p:sp>
        <p:nvSpPr>
          <p:cNvPr id="17" name="Content Placeholder 16"/>
          <p:cNvSpPr>
            <a:spLocks noGrp="1"/>
          </p:cNvSpPr>
          <p:nvPr>
            <p:ph idx="1"/>
          </p:nvPr>
        </p:nvSpPr>
        <p:spPr/>
        <p:txBody>
          <a:bodyPr/>
          <a:lstStyle/>
          <a:p>
            <a:r>
              <a:rPr lang="en-US" sz="1600" dirty="0" smtClean="0"/>
              <a:t>Visible declining trend in hourly average CPS1 during evening/sunset hours. Not low enough to trigger more Regulation in those hours per current methodology.</a:t>
            </a: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dirty="0"/>
          </a:p>
        </p:txBody>
      </p:sp>
      <p:grpSp>
        <p:nvGrpSpPr>
          <p:cNvPr id="10" name="Group 9"/>
          <p:cNvGrpSpPr/>
          <p:nvPr/>
        </p:nvGrpSpPr>
        <p:grpSpPr>
          <a:xfrm>
            <a:off x="279897" y="1381314"/>
            <a:ext cx="8559303" cy="5171886"/>
            <a:chOff x="119999" y="800749"/>
            <a:chExt cx="8559303" cy="5171886"/>
          </a:xfrm>
        </p:grpSpPr>
        <p:pic>
          <p:nvPicPr>
            <p:cNvPr id="3" name="Picture 2"/>
            <p:cNvPicPr>
              <a:picLocks noChangeAspect="1"/>
            </p:cNvPicPr>
            <p:nvPr/>
          </p:nvPicPr>
          <p:blipFill rotWithShape="1">
            <a:blip r:embed="rId3"/>
            <a:srcRect l="5213" t="1943" r="7001" b="4490"/>
            <a:stretch/>
          </p:blipFill>
          <p:spPr>
            <a:xfrm>
              <a:off x="119999" y="800749"/>
              <a:ext cx="2834640" cy="2519680"/>
            </a:xfrm>
            <a:prstGeom prst="rect">
              <a:avLst/>
            </a:prstGeom>
          </p:spPr>
        </p:pic>
        <p:pic>
          <p:nvPicPr>
            <p:cNvPr id="5" name="Picture 4"/>
            <p:cNvPicPr>
              <a:picLocks noChangeAspect="1"/>
            </p:cNvPicPr>
            <p:nvPr/>
          </p:nvPicPr>
          <p:blipFill rotWithShape="1">
            <a:blip r:embed="rId4"/>
            <a:srcRect l="4845" t="2551" r="7579" b="5682"/>
            <a:stretch/>
          </p:blipFill>
          <p:spPr>
            <a:xfrm>
              <a:off x="2954639" y="802571"/>
              <a:ext cx="2887996" cy="2523744"/>
            </a:xfrm>
            <a:prstGeom prst="rect">
              <a:avLst/>
            </a:prstGeom>
          </p:spPr>
        </p:pic>
        <p:pic>
          <p:nvPicPr>
            <p:cNvPr id="6" name="Picture 5"/>
            <p:cNvPicPr>
              <a:picLocks noChangeAspect="1"/>
            </p:cNvPicPr>
            <p:nvPr/>
          </p:nvPicPr>
          <p:blipFill rotWithShape="1">
            <a:blip r:embed="rId5"/>
            <a:srcRect l="4805" t="1990" r="7881" b="4643"/>
            <a:stretch/>
          </p:blipFill>
          <p:spPr>
            <a:xfrm>
              <a:off x="5846996" y="804393"/>
              <a:ext cx="2829972" cy="2523744"/>
            </a:xfrm>
            <a:prstGeom prst="rect">
              <a:avLst/>
            </a:prstGeom>
          </p:spPr>
        </p:pic>
        <p:pic>
          <p:nvPicPr>
            <p:cNvPr id="7" name="Picture 6"/>
            <p:cNvPicPr>
              <a:picLocks noChangeAspect="1"/>
            </p:cNvPicPr>
            <p:nvPr/>
          </p:nvPicPr>
          <p:blipFill rotWithShape="1">
            <a:blip r:embed="rId6"/>
            <a:srcRect l="4765" t="2151" r="7102" b="3893"/>
            <a:stretch/>
          </p:blipFill>
          <p:spPr>
            <a:xfrm>
              <a:off x="119999" y="3448891"/>
              <a:ext cx="2838597" cy="2523744"/>
            </a:xfrm>
            <a:prstGeom prst="rect">
              <a:avLst/>
            </a:prstGeom>
          </p:spPr>
        </p:pic>
        <p:pic>
          <p:nvPicPr>
            <p:cNvPr id="8" name="Picture 7"/>
            <p:cNvPicPr>
              <a:picLocks noChangeAspect="1"/>
            </p:cNvPicPr>
            <p:nvPr/>
          </p:nvPicPr>
          <p:blipFill rotWithShape="1">
            <a:blip r:embed="rId7"/>
            <a:srcRect l="5314" t="2500" r="7203" b="4320"/>
            <a:stretch/>
          </p:blipFill>
          <p:spPr>
            <a:xfrm>
              <a:off x="2954639" y="3443005"/>
              <a:ext cx="2841131" cy="2523744"/>
            </a:xfrm>
            <a:prstGeom prst="rect">
              <a:avLst/>
            </a:prstGeom>
          </p:spPr>
        </p:pic>
        <p:pic>
          <p:nvPicPr>
            <p:cNvPr id="11" name="Picture 10"/>
            <p:cNvPicPr>
              <a:picLocks noChangeAspect="1"/>
            </p:cNvPicPr>
            <p:nvPr/>
          </p:nvPicPr>
          <p:blipFill rotWithShape="1">
            <a:blip r:embed="rId8"/>
            <a:srcRect l="4953" r="8442"/>
            <a:stretch/>
          </p:blipFill>
          <p:spPr>
            <a:xfrm>
              <a:off x="5844662" y="4424069"/>
              <a:ext cx="2834640" cy="1542680"/>
            </a:xfrm>
            <a:prstGeom prst="rect">
              <a:avLst/>
            </a:prstGeom>
          </p:spPr>
        </p:pic>
        <p:sp>
          <p:nvSpPr>
            <p:cNvPr id="9" name="Rectangle 8"/>
            <p:cNvSpPr/>
            <p:nvPr/>
          </p:nvSpPr>
          <p:spPr>
            <a:xfrm>
              <a:off x="4471853" y="3513006"/>
              <a:ext cx="584200" cy="2372360"/>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421880" y="4465319"/>
              <a:ext cx="584200" cy="1501429"/>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747520" y="3513006"/>
              <a:ext cx="584200" cy="2372360"/>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62352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smtClean="0"/>
              <a:t>Scope of Discussion</a:t>
            </a:r>
            <a:endParaRPr lang="en-US" dirty="0"/>
          </a:p>
        </p:txBody>
      </p:sp>
      <p:sp>
        <p:nvSpPr>
          <p:cNvPr id="15" name="Content Placeholder 14"/>
          <p:cNvSpPr>
            <a:spLocks noGrp="1"/>
          </p:cNvSpPr>
          <p:nvPr>
            <p:ph idx="1"/>
          </p:nvPr>
        </p:nvSpPr>
        <p:spPr/>
        <p:txBody>
          <a:bodyPr/>
          <a:lstStyle/>
          <a:p>
            <a:r>
              <a:rPr lang="en-US" dirty="0" smtClean="0"/>
              <a:t>Following is a summary of the proposed changes in the methodologies </a:t>
            </a:r>
            <a:r>
              <a:rPr lang="en-US" dirty="0"/>
              <a:t>for determining </a:t>
            </a:r>
            <a:r>
              <a:rPr lang="en-US" dirty="0" smtClean="0"/>
              <a:t>Ancillary Service (A/S) quantities for 2021. </a:t>
            </a:r>
          </a:p>
          <a:p>
            <a:pPr lvl="1"/>
            <a:r>
              <a:rPr lang="en-US" sz="1600" dirty="0"/>
              <a:t>ERCOT is not recommending any changes to the methodologies </a:t>
            </a:r>
            <a:r>
              <a:rPr lang="en-US" sz="1600" dirty="0" smtClean="0"/>
              <a:t>used for </a:t>
            </a:r>
            <a:r>
              <a:rPr lang="en-US" sz="1600" dirty="0"/>
              <a:t>determining Responsive Reserve Service (RRS</a:t>
            </a:r>
            <a:r>
              <a:rPr lang="en-US" sz="1600" dirty="0" smtClean="0"/>
              <a:t>). </a:t>
            </a:r>
          </a:p>
          <a:p>
            <a:pPr lvl="2"/>
            <a:r>
              <a:rPr lang="en-US" dirty="0"/>
              <a:t>ERCOT </a:t>
            </a:r>
            <a:r>
              <a:rPr lang="en-US" dirty="0" smtClean="0"/>
              <a:t>is proposing to change the minimum RRS-PFR limit for 2021 to 1420 MW based on preliminary results from NERC’s updated BAL-003 </a:t>
            </a:r>
            <a:r>
              <a:rPr lang="en-US" dirty="0"/>
              <a:t>Interconnection Frequency Response Obligation (IFRO) assessment for </a:t>
            </a:r>
            <a:r>
              <a:rPr lang="en-US" dirty="0" smtClean="0"/>
              <a:t>2021. </a:t>
            </a:r>
            <a:r>
              <a:rPr lang="en-US" dirty="0" smtClean="0"/>
              <a:t>This </a:t>
            </a:r>
            <a:r>
              <a:rPr lang="en-US" dirty="0"/>
              <a:t>preliminary IFRO analysis for </a:t>
            </a:r>
            <a:r>
              <a:rPr lang="en-US"/>
              <a:t>2021 </a:t>
            </a:r>
            <a:r>
              <a:rPr lang="en-US" smtClean="0"/>
              <a:t>reflects </a:t>
            </a:r>
            <a:r>
              <a:rPr lang="en-US" dirty="0"/>
              <a:t>of an update to ERCOT’s Resource Contingency Criteria from 2750 MW to 2805 MW.</a:t>
            </a:r>
            <a:r>
              <a:rPr lang="en-US" dirty="0" smtClean="0"/>
              <a:t> </a:t>
            </a:r>
            <a:endParaRPr lang="en-US" dirty="0"/>
          </a:p>
          <a:p>
            <a:pPr lvl="1"/>
            <a:endParaRPr lang="en-US" sz="900" dirty="0"/>
          </a:p>
          <a:p>
            <a:pPr lvl="1"/>
            <a:r>
              <a:rPr lang="en-US" sz="1600" dirty="0"/>
              <a:t>ERCOT is recommending </a:t>
            </a:r>
            <a:r>
              <a:rPr lang="en-US" sz="1600" dirty="0" smtClean="0"/>
              <a:t>changes to </a:t>
            </a:r>
            <a:r>
              <a:rPr lang="en-US" sz="1600" dirty="0"/>
              <a:t>the methodologies used for computing Non-Spin and Regulation </a:t>
            </a:r>
            <a:r>
              <a:rPr lang="en-US" sz="1600" dirty="0" smtClean="0"/>
              <a:t>reserves to </a:t>
            </a:r>
            <a:r>
              <a:rPr lang="en-US" sz="1600" dirty="0"/>
              <a:t>account for growth in installed PVGR capacity.</a:t>
            </a:r>
          </a:p>
          <a:p>
            <a:endParaRPr lang="en-US" sz="900" dirty="0"/>
          </a:p>
          <a:p>
            <a:pPr lvl="1" algn="just"/>
            <a:r>
              <a:rPr lang="en-US" sz="1600" dirty="0"/>
              <a:t>The </a:t>
            </a:r>
            <a:r>
              <a:rPr lang="en-US" sz="1600" dirty="0" smtClean="0"/>
              <a:t>A/S </a:t>
            </a:r>
            <a:r>
              <a:rPr lang="en-US" sz="1600" dirty="0"/>
              <a:t>quantities for </a:t>
            </a:r>
            <a:r>
              <a:rPr lang="en-US" sz="1600" dirty="0" smtClean="0"/>
              <a:t>2021 </a:t>
            </a:r>
            <a:r>
              <a:rPr lang="en-US" sz="1600" dirty="0"/>
              <a:t>contained in this presentation are based on the methodology that was approved in December </a:t>
            </a:r>
            <a:r>
              <a:rPr lang="en-US" sz="1600" dirty="0" smtClean="0"/>
              <a:t>2019. The </a:t>
            </a:r>
            <a:r>
              <a:rPr lang="en-US" sz="1600" dirty="0"/>
              <a:t>quantities for </a:t>
            </a:r>
            <a:r>
              <a:rPr lang="en-US" sz="1600" dirty="0" smtClean="0"/>
              <a:t>2021 </a:t>
            </a:r>
            <a:r>
              <a:rPr lang="en-US" sz="1600" dirty="0"/>
              <a:t>reflect moving forward the historic data on which these are based, </a:t>
            </a:r>
            <a:r>
              <a:rPr lang="en-US" sz="1600" u="sng" dirty="0"/>
              <a:t>unless otherwise noted</a:t>
            </a:r>
            <a:r>
              <a:rPr lang="en-US" sz="1600" dirty="0"/>
              <a:t>.</a:t>
            </a:r>
          </a:p>
          <a:p>
            <a:pPr lvl="1" algn="just"/>
            <a:endParaRPr lang="en-US" sz="900" dirty="0"/>
          </a:p>
          <a:p>
            <a:pPr algn="just"/>
            <a:r>
              <a:rPr lang="en-US" dirty="0" smtClean="0"/>
              <a:t>A redline version of the draft methodology and spreadsheets </a:t>
            </a:r>
            <a:r>
              <a:rPr lang="en-US" dirty="0"/>
              <a:t>that contain the associated quantities for January through </a:t>
            </a:r>
            <a:r>
              <a:rPr lang="en-US" dirty="0" smtClean="0"/>
              <a:t>September </a:t>
            </a:r>
            <a:r>
              <a:rPr lang="en-US" dirty="0"/>
              <a:t>of </a:t>
            </a:r>
            <a:r>
              <a:rPr lang="en-US" dirty="0" smtClean="0"/>
              <a:t>2021 </a:t>
            </a:r>
            <a:r>
              <a:rPr lang="en-US" dirty="0"/>
              <a:t>have been posted on the meeting page for this </a:t>
            </a:r>
            <a:r>
              <a:rPr lang="en-US" dirty="0" smtClean="0"/>
              <a:t>meeting. </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7579679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- 2021</a:t>
            </a:r>
          </a:p>
        </p:txBody>
      </p:sp>
      <p:sp>
        <p:nvSpPr>
          <p:cNvPr id="3" name="Content Placeholder 2"/>
          <p:cNvSpPr>
            <a:spLocks noGrp="1"/>
          </p:cNvSpPr>
          <p:nvPr>
            <p:ph idx="1"/>
          </p:nvPr>
        </p:nvSpPr>
        <p:spPr/>
        <p:txBody>
          <a:bodyPr/>
          <a:lstStyle/>
          <a:p>
            <a:r>
              <a:rPr lang="en-US" dirty="0" smtClean="0"/>
              <a:t>Solar </a:t>
            </a:r>
            <a:r>
              <a:rPr lang="en-US" dirty="0"/>
              <a:t>Adjustment Tables track incremental MWs of Regulation needed to account for additional variability per 1000 MW increase in installed </a:t>
            </a:r>
            <a:r>
              <a:rPr lang="en-US" dirty="0" smtClean="0"/>
              <a:t>solar </a:t>
            </a:r>
            <a:r>
              <a:rPr lang="en-US" dirty="0"/>
              <a:t>capacity. </a:t>
            </a:r>
            <a:endParaRPr lang="en-US" dirty="0" smtClean="0"/>
          </a:p>
          <a:p>
            <a:pPr lvl="1"/>
            <a:r>
              <a:rPr lang="en-US" sz="1600" dirty="0" smtClean="0"/>
              <a:t>Heat map below demonstrates the preliminary adjustment needed </a:t>
            </a:r>
            <a:r>
              <a:rPr lang="en-US" sz="1600" b="1" u="sng" dirty="0" smtClean="0"/>
              <a:t>before</a:t>
            </a:r>
            <a:r>
              <a:rPr lang="en-US" sz="1600" u="sng" dirty="0" smtClean="0"/>
              <a:t> the implementation of SCR811</a:t>
            </a:r>
            <a:r>
              <a:rPr lang="en-US" sz="1600" dirty="0" smtClean="0"/>
              <a:t>.</a:t>
            </a:r>
            <a:endParaRPr lang="en-US" sz="16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30</a:t>
            </a:fld>
            <a:endParaRPr lang="en-US" dirty="0"/>
          </a:p>
        </p:txBody>
      </p:sp>
      <p:pic>
        <p:nvPicPr>
          <p:cNvPr id="5" name="Picture 4"/>
          <p:cNvPicPr>
            <a:picLocks noChangeAspect="1"/>
          </p:cNvPicPr>
          <p:nvPr/>
        </p:nvPicPr>
        <p:blipFill rotWithShape="1">
          <a:blip r:embed="rId3"/>
          <a:srcRect l="5335" t="4729" r="7788" b="4993"/>
          <a:stretch/>
        </p:blipFill>
        <p:spPr>
          <a:xfrm>
            <a:off x="494226" y="2596869"/>
            <a:ext cx="4037134" cy="3147634"/>
          </a:xfrm>
          <a:prstGeom prst="rect">
            <a:avLst/>
          </a:prstGeom>
        </p:spPr>
      </p:pic>
      <p:pic>
        <p:nvPicPr>
          <p:cNvPr id="6" name="Picture 5"/>
          <p:cNvPicPr>
            <a:picLocks noChangeAspect="1"/>
          </p:cNvPicPr>
          <p:nvPr/>
        </p:nvPicPr>
        <p:blipFill rotWithShape="1">
          <a:blip r:embed="rId4"/>
          <a:srcRect l="5795" t="5312" r="8513" b="4524"/>
          <a:stretch/>
        </p:blipFill>
        <p:spPr>
          <a:xfrm>
            <a:off x="4864670" y="2606569"/>
            <a:ext cx="3990606" cy="3145536"/>
          </a:xfrm>
          <a:prstGeom prst="rect">
            <a:avLst/>
          </a:prstGeom>
        </p:spPr>
      </p:pic>
      <p:sp>
        <p:nvSpPr>
          <p:cNvPr id="7" name="Rectangle 6"/>
          <p:cNvSpPr/>
          <p:nvPr/>
        </p:nvSpPr>
        <p:spPr>
          <a:xfrm>
            <a:off x="935758" y="5752105"/>
            <a:ext cx="3297954"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-Up Adjustment Pre SCR811</a:t>
            </a:r>
            <a:endParaRPr lang="en-US" sz="1600" b="1" dirty="0">
              <a:solidFill>
                <a:schemeClr val="tx2"/>
              </a:solidFill>
            </a:endParaRPr>
          </a:p>
        </p:txBody>
      </p:sp>
      <p:sp>
        <p:nvSpPr>
          <p:cNvPr id="9" name="Rectangle 8"/>
          <p:cNvSpPr/>
          <p:nvPr/>
        </p:nvSpPr>
        <p:spPr>
          <a:xfrm>
            <a:off x="5210293" y="5753650"/>
            <a:ext cx="3583289"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-Down Adjustment Pre SCR811</a:t>
            </a:r>
            <a:endParaRPr lang="en-US" sz="1600" b="1" dirty="0">
              <a:solidFill>
                <a:schemeClr val="tx2"/>
              </a:solidFill>
            </a:endParaRPr>
          </a:p>
        </p:txBody>
      </p:sp>
      <p:sp>
        <p:nvSpPr>
          <p:cNvPr id="10" name="Rectangle 9"/>
          <p:cNvSpPr/>
          <p:nvPr/>
        </p:nvSpPr>
        <p:spPr>
          <a:xfrm>
            <a:off x="620279" y="6013439"/>
            <a:ext cx="4005908" cy="276999"/>
          </a:xfrm>
          <a:prstGeom prst="rect">
            <a:avLst/>
          </a:prstGeom>
        </p:spPr>
        <p:txBody>
          <a:bodyPr wrap="square">
            <a:spAutoFit/>
          </a:bodyPr>
          <a:lstStyle/>
          <a:p>
            <a:pPr algn="just"/>
            <a:r>
              <a:rPr lang="en-US" sz="1200" dirty="0" smtClean="0">
                <a:solidFill>
                  <a:schemeClr val="tx2"/>
                </a:solidFill>
              </a:rPr>
              <a:t>Mean: 15.57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
        <p:nvSpPr>
          <p:cNvPr id="11" name="Rectangle 10"/>
          <p:cNvSpPr/>
          <p:nvPr/>
        </p:nvSpPr>
        <p:spPr>
          <a:xfrm>
            <a:off x="5037481" y="6012031"/>
            <a:ext cx="3928912" cy="276999"/>
          </a:xfrm>
          <a:prstGeom prst="rect">
            <a:avLst/>
          </a:prstGeom>
        </p:spPr>
        <p:txBody>
          <a:bodyPr wrap="square">
            <a:spAutoFit/>
          </a:bodyPr>
          <a:lstStyle/>
          <a:p>
            <a:pPr algn="just"/>
            <a:r>
              <a:rPr lang="en-US" sz="1200" dirty="0" smtClean="0">
                <a:solidFill>
                  <a:schemeClr val="tx2"/>
                </a:solidFill>
              </a:rPr>
              <a:t>Mean: 15.9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Tree>
    <p:extLst>
      <p:ext uri="{BB962C8B-B14F-4D97-AF65-F5344CB8AC3E}">
        <p14:creationId xmlns:p14="http://schemas.microsoft.com/office/powerpoint/2010/main" val="36770433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- 2021</a:t>
            </a:r>
          </a:p>
        </p:txBody>
      </p:sp>
      <p:sp>
        <p:nvSpPr>
          <p:cNvPr id="3" name="Content Placeholder 2"/>
          <p:cNvSpPr>
            <a:spLocks noGrp="1"/>
          </p:cNvSpPr>
          <p:nvPr>
            <p:ph idx="1"/>
          </p:nvPr>
        </p:nvSpPr>
        <p:spPr/>
        <p:txBody>
          <a:bodyPr/>
          <a:lstStyle/>
          <a:p>
            <a:r>
              <a:rPr lang="en-US" dirty="0" smtClean="0"/>
              <a:t>Solar </a:t>
            </a:r>
            <a:r>
              <a:rPr lang="en-US" dirty="0"/>
              <a:t>Adjustment Tables track incremental MWs of Regulation needed to account for additional variability per 1000 MW increase in installed </a:t>
            </a:r>
            <a:r>
              <a:rPr lang="en-US" dirty="0" smtClean="0"/>
              <a:t>solar </a:t>
            </a:r>
            <a:r>
              <a:rPr lang="en-US" dirty="0"/>
              <a:t>capacity. </a:t>
            </a:r>
            <a:endParaRPr lang="en-US" dirty="0" smtClean="0"/>
          </a:p>
          <a:p>
            <a:pPr lvl="1"/>
            <a:r>
              <a:rPr lang="en-US" sz="1600" dirty="0" smtClean="0"/>
              <a:t>Heat map below demonstrates the preliminary adjustment needed </a:t>
            </a:r>
            <a:r>
              <a:rPr lang="en-US" sz="1600" b="1" u="sng" dirty="0" smtClean="0"/>
              <a:t>after</a:t>
            </a:r>
            <a:r>
              <a:rPr lang="en-US" sz="1600" u="sng" dirty="0" smtClean="0"/>
              <a:t> the implementation of SCR811</a:t>
            </a:r>
            <a:r>
              <a:rPr lang="en-US" sz="1600" dirty="0" smtClean="0"/>
              <a:t>.</a:t>
            </a:r>
            <a:endParaRPr lang="en-US" sz="16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31</a:t>
            </a:fld>
            <a:endParaRPr lang="en-US" dirty="0"/>
          </a:p>
        </p:txBody>
      </p:sp>
      <p:sp>
        <p:nvSpPr>
          <p:cNvPr id="7" name="Rectangle 6"/>
          <p:cNvSpPr/>
          <p:nvPr/>
        </p:nvSpPr>
        <p:spPr>
          <a:xfrm>
            <a:off x="935758" y="5752105"/>
            <a:ext cx="3411768"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-Up Adjustment Post SCR811</a:t>
            </a:r>
            <a:endParaRPr lang="en-US" sz="1600" b="1" dirty="0">
              <a:solidFill>
                <a:schemeClr val="tx2"/>
              </a:solidFill>
            </a:endParaRPr>
          </a:p>
        </p:txBody>
      </p:sp>
      <p:sp>
        <p:nvSpPr>
          <p:cNvPr id="9" name="Rectangle 8"/>
          <p:cNvSpPr/>
          <p:nvPr/>
        </p:nvSpPr>
        <p:spPr>
          <a:xfrm>
            <a:off x="5210293" y="5753650"/>
            <a:ext cx="3697102"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-Down Adjustment Post SCR811</a:t>
            </a:r>
            <a:endParaRPr lang="en-US" sz="1600" b="1" dirty="0">
              <a:solidFill>
                <a:schemeClr val="tx2"/>
              </a:solidFill>
            </a:endParaRPr>
          </a:p>
        </p:txBody>
      </p:sp>
      <p:sp>
        <p:nvSpPr>
          <p:cNvPr id="12" name="Rectangle 11"/>
          <p:cNvSpPr/>
          <p:nvPr/>
        </p:nvSpPr>
        <p:spPr>
          <a:xfrm>
            <a:off x="620279" y="6013439"/>
            <a:ext cx="3928912" cy="276999"/>
          </a:xfrm>
          <a:prstGeom prst="rect">
            <a:avLst/>
          </a:prstGeom>
        </p:spPr>
        <p:txBody>
          <a:bodyPr wrap="square">
            <a:spAutoFit/>
          </a:bodyPr>
          <a:lstStyle/>
          <a:p>
            <a:pPr algn="just"/>
            <a:r>
              <a:rPr lang="en-US" sz="1200" dirty="0" smtClean="0">
                <a:solidFill>
                  <a:schemeClr val="tx2"/>
                </a:solidFill>
              </a:rPr>
              <a:t>Mean: 4.76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
        <p:nvSpPr>
          <p:cNvPr id="13" name="Rectangle 12"/>
          <p:cNvSpPr/>
          <p:nvPr/>
        </p:nvSpPr>
        <p:spPr>
          <a:xfrm>
            <a:off x="5094388" y="6012031"/>
            <a:ext cx="3928912" cy="276999"/>
          </a:xfrm>
          <a:prstGeom prst="rect">
            <a:avLst/>
          </a:prstGeom>
        </p:spPr>
        <p:txBody>
          <a:bodyPr wrap="square">
            <a:spAutoFit/>
          </a:bodyPr>
          <a:lstStyle/>
          <a:p>
            <a:pPr algn="just"/>
            <a:r>
              <a:rPr lang="en-US" sz="1200" dirty="0" smtClean="0">
                <a:solidFill>
                  <a:schemeClr val="tx2"/>
                </a:solidFill>
              </a:rPr>
              <a:t>Mean: 5.0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pic>
        <p:nvPicPr>
          <p:cNvPr id="11" name="Picture 10"/>
          <p:cNvPicPr>
            <a:picLocks/>
          </p:cNvPicPr>
          <p:nvPr/>
        </p:nvPicPr>
        <p:blipFill rotWithShape="1">
          <a:blip r:embed="rId3"/>
          <a:srcRect l="3172" t="4100" r="7647" b="2360"/>
          <a:stretch/>
        </p:blipFill>
        <p:spPr>
          <a:xfrm>
            <a:off x="493776" y="2606040"/>
            <a:ext cx="3968496" cy="3145536"/>
          </a:xfrm>
          <a:prstGeom prst="rect">
            <a:avLst/>
          </a:prstGeom>
        </p:spPr>
      </p:pic>
      <p:pic>
        <p:nvPicPr>
          <p:cNvPr id="14" name="Picture 13"/>
          <p:cNvPicPr>
            <a:picLocks/>
          </p:cNvPicPr>
          <p:nvPr/>
        </p:nvPicPr>
        <p:blipFill rotWithShape="1">
          <a:blip r:embed="rId4"/>
          <a:srcRect l="2201" t="4108" r="8039"/>
          <a:stretch/>
        </p:blipFill>
        <p:spPr>
          <a:xfrm>
            <a:off x="4864608" y="2606040"/>
            <a:ext cx="3968496" cy="3145536"/>
          </a:xfrm>
          <a:prstGeom prst="rect">
            <a:avLst/>
          </a:prstGeom>
        </p:spPr>
      </p:pic>
    </p:spTree>
    <p:extLst>
      <p:ext uri="{BB962C8B-B14F-4D97-AF65-F5344CB8AC3E}">
        <p14:creationId xmlns:p14="http://schemas.microsoft.com/office/powerpoint/2010/main" val="33249848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PVGR Forecasting Performance</a:t>
            </a:r>
            <a:endParaRPr lang="en-US" dirty="0"/>
          </a:p>
        </p:txBody>
      </p:sp>
      <p:sp>
        <p:nvSpPr>
          <p:cNvPr id="3" name="Content Placeholder 2"/>
          <p:cNvSpPr>
            <a:spLocks noGrp="1"/>
          </p:cNvSpPr>
          <p:nvPr>
            <p:ph idx="1"/>
          </p:nvPr>
        </p:nvSpPr>
        <p:spPr/>
        <p:txBody>
          <a:bodyPr/>
          <a:lstStyle/>
          <a:p>
            <a:r>
              <a:rPr lang="en-US" dirty="0" smtClean="0"/>
              <a:t>As solar installed capacity is increasing the Mean Absolute Error (MAE) of both hour-ahead and day-ahead solar forecast is increasing.</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32</a:t>
            </a:fld>
            <a:endParaRPr lang="en-US" dirty="0"/>
          </a:p>
        </p:txBody>
      </p:sp>
      <p:sp>
        <p:nvSpPr>
          <p:cNvPr id="6" name="Rectangle 5"/>
          <p:cNvSpPr/>
          <p:nvPr/>
        </p:nvSpPr>
        <p:spPr>
          <a:xfrm>
            <a:off x="2693868" y="6125117"/>
            <a:ext cx="2941831" cy="369332"/>
          </a:xfrm>
          <a:prstGeom prst="rect">
            <a:avLst/>
          </a:prstGeom>
        </p:spPr>
        <p:txBody>
          <a:bodyPr wrap="none">
            <a:spAutoFit/>
          </a:bodyPr>
          <a:lstStyle/>
          <a:p>
            <a:r>
              <a:rPr lang="en-US" dirty="0" smtClean="0"/>
              <a:t>MAE: </a:t>
            </a:r>
            <a:r>
              <a:rPr lang="en-US" dirty="0"/>
              <a:t>mean absolute error</a:t>
            </a:r>
            <a:r>
              <a:rPr lang="en-US" dirty="0" smtClean="0"/>
              <a:t> </a:t>
            </a:r>
            <a:endParaRPr lang="en-US" dirty="0"/>
          </a:p>
        </p:txBody>
      </p:sp>
      <p:pic>
        <p:nvPicPr>
          <p:cNvPr id="7" name="Picture 6"/>
          <p:cNvPicPr>
            <a:picLocks noChangeAspect="1"/>
          </p:cNvPicPr>
          <p:nvPr/>
        </p:nvPicPr>
        <p:blipFill>
          <a:blip r:embed="rId3"/>
          <a:stretch>
            <a:fillRect/>
          </a:stretch>
        </p:blipFill>
        <p:spPr>
          <a:xfrm>
            <a:off x="115145" y="1592403"/>
            <a:ext cx="8911301" cy="4532714"/>
          </a:xfrm>
          <a:prstGeom prst="rect">
            <a:avLst/>
          </a:prstGeom>
        </p:spPr>
      </p:pic>
    </p:spTree>
    <p:extLst>
      <p:ext uri="{BB962C8B-B14F-4D97-AF65-F5344CB8AC3E}">
        <p14:creationId xmlns:p14="http://schemas.microsoft.com/office/powerpoint/2010/main" val="39491397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5" name="Content Placeholder 4"/>
          <p:cNvSpPr>
            <a:spLocks noGrp="1"/>
          </p:cNvSpPr>
          <p:nvPr>
            <p:ph idx="16"/>
          </p:nvPr>
        </p:nvSpPr>
        <p:spPr/>
        <p:txBody>
          <a:bodyPr/>
          <a:lstStyle/>
          <a:p>
            <a:r>
              <a:rPr lang="en-US" dirty="0" smtClean="0"/>
              <a:t>Responsive Reserve Service</a:t>
            </a:r>
            <a:endParaRPr lang="en-US" dirty="0"/>
          </a:p>
        </p:txBody>
      </p:sp>
    </p:spTree>
    <p:extLst>
      <p:ext uri="{BB962C8B-B14F-4D97-AF65-F5344CB8AC3E}">
        <p14:creationId xmlns:p14="http://schemas.microsoft.com/office/powerpoint/2010/main" val="1811450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smtClean="0"/>
              <a:t>Responsive Service Methodology (RRS) - 2021</a:t>
            </a:r>
            <a:endParaRPr lang="en-US" sz="2800" dirty="0"/>
          </a:p>
        </p:txBody>
      </p:sp>
      <p:sp>
        <p:nvSpPr>
          <p:cNvPr id="2" name="Content Placeholder 1"/>
          <p:cNvSpPr>
            <a:spLocks noGrp="1"/>
          </p:cNvSpPr>
          <p:nvPr>
            <p:ph idx="1"/>
          </p:nvPr>
        </p:nvSpPr>
        <p:spPr/>
        <p:txBody>
          <a:bodyPr/>
          <a:lstStyle/>
          <a:p>
            <a:pPr algn="just"/>
            <a:r>
              <a:rPr lang="en-US" dirty="0"/>
              <a:t>The preliminary RRS quantities for January </a:t>
            </a:r>
            <a:r>
              <a:rPr lang="en-US" dirty="0" smtClean="0"/>
              <a:t>2021 through September 2021 in </a:t>
            </a:r>
            <a:r>
              <a:rPr lang="en-US" dirty="0"/>
              <a:t>subsequent slides have been computed using </a:t>
            </a:r>
            <a:r>
              <a:rPr lang="en-US" u="sng" dirty="0" smtClean="0"/>
              <a:t>2019 and 2020 system inertia conditions</a:t>
            </a:r>
            <a:r>
              <a:rPr lang="en-US" dirty="0" smtClean="0"/>
              <a:t> and </a:t>
            </a:r>
            <a:r>
              <a:rPr lang="en-US" u="sng" dirty="0"/>
              <a:t>RRS table updated </a:t>
            </a:r>
            <a:r>
              <a:rPr lang="en-US" u="sng" dirty="0" smtClean="0"/>
              <a:t>in 2020</a:t>
            </a:r>
            <a:r>
              <a:rPr lang="en-US" dirty="0" smtClean="0"/>
              <a:t>.</a:t>
            </a:r>
          </a:p>
          <a:p>
            <a:pPr lvl="1"/>
            <a:r>
              <a:rPr lang="en-US" sz="1600" dirty="0"/>
              <a:t>ERCOT is proposing to change the minimum RRS-PFR limit for 2021 to 1420 MW based on preliminary results from NERC’s updated BAL-003 Interconnection Frequency Response Obligation (IFRO) assessment for 2021. </a:t>
            </a:r>
            <a:r>
              <a:rPr lang="en-US" sz="1600" dirty="0" smtClean="0"/>
              <a:t>This </a:t>
            </a:r>
            <a:r>
              <a:rPr lang="en-US" sz="1600" dirty="0"/>
              <a:t>preliminary IFRO analysis for 2021 </a:t>
            </a:r>
            <a:r>
              <a:rPr lang="en-US" sz="1600" dirty="0" smtClean="0"/>
              <a:t>reflects </a:t>
            </a:r>
            <a:r>
              <a:rPr lang="en-US" sz="1600" dirty="0"/>
              <a:t>of an update to ERCOT’s Resource Contingency Criteria from 2750 MW to 2805 MW.</a:t>
            </a:r>
            <a:r>
              <a:rPr lang="en-US" sz="1600" dirty="0" smtClean="0"/>
              <a:t> </a:t>
            </a:r>
            <a:endParaRPr lang="en-US" sz="1600" dirty="0"/>
          </a:p>
          <a:p>
            <a:pPr lvl="1"/>
            <a:endParaRPr lang="en-US" dirty="0"/>
          </a:p>
          <a:p>
            <a:pPr lvl="1"/>
            <a:r>
              <a:rPr lang="en-US" sz="1600" dirty="0"/>
              <a:t>The RRS table tracks RRS requirements for different inertia conditions. This table was updated for 2021 to use </a:t>
            </a:r>
            <a:r>
              <a:rPr lang="en-US" sz="1600" dirty="0" smtClean="0"/>
              <a:t>a minimum </a:t>
            </a:r>
            <a:r>
              <a:rPr lang="en-US" sz="1600" dirty="0"/>
              <a:t>RRS-PFR limit of 1420 MW. </a:t>
            </a:r>
          </a:p>
          <a:p>
            <a:pPr lvl="1"/>
            <a:endParaRPr lang="en-US" dirty="0"/>
          </a:p>
          <a:p>
            <a:pPr lvl="1"/>
            <a:endParaRPr lang="en-US" dirty="0" smtClean="0"/>
          </a:p>
          <a:p>
            <a:endParaRPr lang="en-US" dirty="0" smtClean="0"/>
          </a:p>
          <a:p>
            <a:endParaRPr lang="en-US" dirty="0" smtClean="0"/>
          </a:p>
          <a:p>
            <a:pPr lvl="1"/>
            <a:endParaRPr lang="en-US" dirty="0"/>
          </a:p>
          <a:p>
            <a:pPr algn="just"/>
            <a:endParaRPr lang="en-US" dirty="0" smtClean="0"/>
          </a:p>
          <a:p>
            <a:pPr algn="just"/>
            <a:endParaRPr lang="en-US" dirty="0" smtClean="0"/>
          </a:p>
          <a:p>
            <a:pPr algn="just"/>
            <a:endParaRPr lang="en-US" dirty="0"/>
          </a:p>
          <a:p>
            <a:pPr algn="just"/>
            <a:endParaRPr lang="en-US" dirty="0" smtClean="0"/>
          </a:p>
          <a:p>
            <a:pPr algn="just"/>
            <a:endParaRPr lang="en-US" dirty="0" smtClean="0"/>
          </a:p>
          <a:p>
            <a:pPr marL="0" indent="0" algn="just">
              <a:buNone/>
            </a:pPr>
            <a:r>
              <a:rPr lang="en-US" sz="2400" dirty="0" smtClean="0"/>
              <a:t> </a:t>
            </a:r>
            <a:endParaRPr lang="en-US" sz="2400" dirty="0"/>
          </a:p>
          <a:p>
            <a:pPr algn="just"/>
            <a:endParaRPr lang="en-US" sz="2400" dirty="0" smtClean="0"/>
          </a:p>
          <a:p>
            <a:pPr marL="0" indent="0" algn="just">
              <a:buNone/>
            </a:pPr>
            <a:endParaRPr lang="en-US" sz="2400" dirty="0"/>
          </a:p>
          <a:p>
            <a:pPr marL="0" indent="0" algn="just">
              <a:buNone/>
            </a:pPr>
            <a:endParaRPr lang="en-US" dirty="0" smtClean="0"/>
          </a:p>
        </p:txBody>
      </p:sp>
    </p:spTree>
    <p:extLst>
      <p:ext uri="{BB962C8B-B14F-4D97-AF65-F5344CB8AC3E}">
        <p14:creationId xmlns:p14="http://schemas.microsoft.com/office/powerpoint/2010/main" val="19220258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Table - 2021</a:t>
            </a:r>
            <a:endParaRPr lang="en-US" dirty="0"/>
          </a:p>
        </p:txBody>
      </p:sp>
      <p:sp>
        <p:nvSpPr>
          <p:cNvPr id="4" name="Content Placeholder 3"/>
          <p:cNvSpPr>
            <a:spLocks noGrp="1"/>
          </p:cNvSpPr>
          <p:nvPr>
            <p:ph idx="1"/>
          </p:nvPr>
        </p:nvSpPr>
        <p:spPr/>
        <p:txBody>
          <a:bodyPr/>
          <a:lstStyle/>
          <a:p>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525310740"/>
              </p:ext>
            </p:extLst>
          </p:nvPr>
        </p:nvGraphicFramePr>
        <p:xfrm>
          <a:off x="278892" y="855406"/>
          <a:ext cx="7936877" cy="2195888"/>
        </p:xfrm>
        <a:graphic>
          <a:graphicData uri="http://schemas.openxmlformats.org/drawingml/2006/table">
            <a:tbl>
              <a:tblPr/>
              <a:tblGrid>
                <a:gridCol w="610529"/>
                <a:gridCol w="610529"/>
                <a:gridCol w="610529"/>
                <a:gridCol w="610529"/>
                <a:gridCol w="610529"/>
                <a:gridCol w="610529"/>
                <a:gridCol w="610529"/>
                <a:gridCol w="610529"/>
                <a:gridCol w="610529"/>
                <a:gridCol w="610529"/>
                <a:gridCol w="610529"/>
                <a:gridCol w="610529"/>
                <a:gridCol w="610529"/>
              </a:tblGrid>
              <a:tr h="303274">
                <a:tc>
                  <a:txBody>
                    <a:bodyPr/>
                    <a:lstStyle/>
                    <a:p>
                      <a:pPr algn="ctr" rtl="0" fontAlgn="ctr"/>
                      <a:r>
                        <a:rPr lang="en-US" sz="1000" b="1" i="0" u="none" strike="noStrike" dirty="0">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2</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3</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4</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5</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6</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7</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8</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9</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10</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11</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12</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r>
              <a:tr h="365760">
                <a:tc>
                  <a:txBody>
                    <a:bodyPr/>
                    <a:lstStyle/>
                    <a:p>
                      <a:pPr algn="ctr" rtl="0" fontAlgn="ctr"/>
                      <a:r>
                        <a:rPr lang="en-US" sz="900" b="1" i="0" u="none" strike="noStrike" dirty="0" smtClean="0">
                          <a:solidFill>
                            <a:srgbClr val="000000"/>
                          </a:solidFill>
                          <a:effectLst/>
                          <a:latin typeface="Arial" panose="020B0604020202020204" pitchFamily="34" charset="0"/>
                        </a:rPr>
                        <a:t>LR/PFR</a:t>
                      </a:r>
                      <a:endParaRPr lang="en-US" sz="900" b="1" i="0" u="none" strike="noStrike" dirty="0">
                        <a:solidFill>
                          <a:srgbClr val="000000"/>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algn="ctr" rtl="0" fontAlgn="ctr"/>
                      <a:r>
                        <a:rPr lang="en-US" sz="900" b="1" i="0" u="none" strike="noStrike" dirty="0">
                          <a:solidFill>
                            <a:srgbClr val="000000"/>
                          </a:solidFill>
                          <a:effectLst/>
                          <a:latin typeface="Arial" panose="020B0604020202020204" pitchFamily="34" charset="0"/>
                        </a:rPr>
                        <a:t>PFR </a:t>
                      </a:r>
                      <a:r>
                        <a:rPr lang="en-US" sz="900" b="1" i="0" u="none" strike="noStrike" dirty="0" smtClean="0">
                          <a:solidFill>
                            <a:srgbClr val="000000"/>
                          </a:solidFill>
                          <a:effectLst/>
                          <a:latin typeface="Arial" panose="020B0604020202020204" pitchFamily="34" charset="0"/>
                        </a:rPr>
                        <a:t>Req.</a:t>
                      </a:r>
                      <a:r>
                        <a:rPr lang="en-US" sz="900" b="1" i="0" u="none" strike="noStrike" baseline="0" dirty="0" smtClean="0">
                          <a:solidFill>
                            <a:srgbClr val="000000"/>
                          </a:solidFill>
                          <a:effectLst/>
                          <a:latin typeface="Arial" panose="020B0604020202020204" pitchFamily="34" charset="0"/>
                        </a:rPr>
                        <a:t> </a:t>
                      </a:r>
                      <a:r>
                        <a:rPr lang="en-US" sz="900" b="1" i="0" u="none" strike="noStrike" dirty="0" smtClean="0">
                          <a:solidFill>
                            <a:srgbClr val="000000"/>
                          </a:solidFill>
                          <a:effectLst/>
                          <a:latin typeface="Arial" panose="020B0604020202020204" pitchFamily="34" charset="0"/>
                        </a:rPr>
                        <a:t>(no LR)</a:t>
                      </a:r>
                    </a:p>
                    <a:p>
                      <a:pPr algn="ctr" rtl="0" fontAlgn="ctr"/>
                      <a:r>
                        <a:rPr lang="en-US" sz="900" b="1" i="0" u="none" strike="noStrike" dirty="0" smtClean="0">
                          <a:solidFill>
                            <a:srgbClr val="000000"/>
                          </a:solidFill>
                          <a:effectLst/>
                          <a:latin typeface="Arial" panose="020B0604020202020204" pitchFamily="34" charset="0"/>
                        </a:rPr>
                        <a:t>(MW)</a:t>
                      </a:r>
                      <a:endParaRPr lang="en-US" sz="900" b="1" i="0" u="none" strike="noStrike" dirty="0">
                        <a:solidFill>
                          <a:srgbClr val="000000"/>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a:t>
                      </a:r>
                      <a:r>
                        <a:rPr lang="en-US" sz="900" b="1" i="0" u="none" strike="noStrike" dirty="0" err="1" smtClean="0">
                          <a:solidFill>
                            <a:srgbClr val="000000"/>
                          </a:solidFill>
                          <a:effectLst/>
                          <a:latin typeface="Arial" panose="020B0604020202020204" pitchFamily="34" charset="0"/>
                        </a:rPr>
                        <a:t>Curr</a:t>
                      </a:r>
                      <a:r>
                        <a:rPr lang="en-US" sz="900" b="1" i="0" u="none" strike="noStrike" dirty="0" smtClean="0">
                          <a:solidFill>
                            <a:srgbClr val="000000"/>
                          </a:solidFill>
                          <a:effectLst/>
                          <a:latin typeface="Arial" panose="020B0604020202020204" pitchFamily="34" charset="0"/>
                        </a:rPr>
                        <a:t> IFRO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dirty="0">
                          <a:solidFill>
                            <a:srgbClr val="000000"/>
                          </a:solidFill>
                          <a:effectLst/>
                          <a:latin typeface="Arial" panose="020B0604020202020204" pitchFamily="34" charset="0"/>
                        </a:rPr>
                        <a:t>3293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3234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3178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3128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3086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2998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2959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2908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2868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2797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2707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2645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a:t>
                      </a:r>
                      <a:r>
                        <a:rPr lang="en-US" sz="900" b="1" i="0" u="none" strike="noStrike" dirty="0" err="1" smtClean="0">
                          <a:solidFill>
                            <a:srgbClr val="000000"/>
                          </a:solidFill>
                          <a:effectLst/>
                          <a:latin typeface="Arial" panose="020B0604020202020204" pitchFamily="34" charset="0"/>
                        </a:rPr>
                        <a:t>Upd</a:t>
                      </a:r>
                      <a:r>
                        <a:rPr lang="en-US" sz="900" b="1" i="0" u="none" strike="noStrike" dirty="0" smtClean="0">
                          <a:solidFill>
                            <a:srgbClr val="000000"/>
                          </a:solidFill>
                          <a:effectLst/>
                          <a:latin typeface="Arial" panose="020B0604020202020204" pitchFamily="34" charset="0"/>
                        </a:rPr>
                        <a:t> IFRO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3352</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3303</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3255</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3210</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3170</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3092</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3053</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3002</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2959</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2880</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2783</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2712</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2285180289"/>
              </p:ext>
            </p:extLst>
          </p:nvPr>
        </p:nvGraphicFramePr>
        <p:xfrm>
          <a:off x="278892" y="3218255"/>
          <a:ext cx="8577072" cy="2166265"/>
        </p:xfrm>
        <a:graphic>
          <a:graphicData uri="http://schemas.openxmlformats.org/drawingml/2006/table">
            <a:tbl>
              <a:tblPr/>
              <a:tblGrid>
                <a:gridCol w="612648"/>
                <a:gridCol w="612648"/>
                <a:gridCol w="612648"/>
                <a:gridCol w="612648"/>
                <a:gridCol w="612648"/>
                <a:gridCol w="612648"/>
                <a:gridCol w="612648"/>
                <a:gridCol w="612648"/>
                <a:gridCol w="612648"/>
                <a:gridCol w="612648"/>
                <a:gridCol w="612648"/>
                <a:gridCol w="612648"/>
                <a:gridCol w="612648"/>
                <a:gridCol w="612648"/>
              </a:tblGrid>
              <a:tr h="252721">
                <a:tc>
                  <a:txBody>
                    <a:bodyPr/>
                    <a:lstStyle/>
                    <a:p>
                      <a:pPr algn="ctr" rtl="0" fontAlgn="ctr"/>
                      <a:r>
                        <a:rPr lang="en-US" sz="900" b="1" i="0" u="none" strike="noStrike" dirty="0">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13</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14</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15</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16</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17</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18</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19</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20</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21</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22</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23</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24</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25</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r>
              <a:tr h="365760">
                <a:tc>
                  <a:txBody>
                    <a:bodyPr/>
                    <a:lstStyle/>
                    <a:p>
                      <a:pPr marL="0" algn="ctr" defTabSz="685800" rtl="0" eaLnBrk="1" fontAlgn="ctr" latinLnBrk="0" hangingPunct="1"/>
                      <a:r>
                        <a:rPr lang="en-US" sz="900" b="1" i="0" u="none" strike="noStrike" kern="1200" dirty="0" smtClean="0">
                          <a:solidFill>
                            <a:srgbClr val="000000"/>
                          </a:solidFill>
                          <a:effectLst/>
                          <a:latin typeface="Arial" panose="020B0604020202020204" pitchFamily="34" charset="0"/>
                          <a:ea typeface="+mn-ea"/>
                          <a:cs typeface="+mn-cs"/>
                        </a:rPr>
                        <a:t>LR/PFR</a:t>
                      </a:r>
                      <a:endParaRPr lang="en-US" sz="900" b="1" i="0" u="none" strike="noStrike" kern="1200" dirty="0">
                        <a:solidFill>
                          <a:srgbClr val="000000"/>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a:t>
                      </a:r>
                      <a:r>
                        <a:rPr lang="en-US" sz="900" b="1" i="0" u="none" strike="noStrike" kern="1200" dirty="0" smtClean="0">
                          <a:solidFill>
                            <a:srgbClr val="000000"/>
                          </a:solidFill>
                          <a:effectLst/>
                          <a:latin typeface="Arial" panose="020B0604020202020204" pitchFamily="34" charset="0"/>
                          <a:ea typeface="+mn-ea"/>
                          <a:cs typeface="+mn-cs"/>
                        </a:rPr>
                        <a:t>Req. (</a:t>
                      </a:r>
                      <a:r>
                        <a:rPr lang="en-US" sz="900" b="1" i="0" u="none" strike="noStrike" kern="1200" dirty="0">
                          <a:solidFill>
                            <a:srgbClr val="000000"/>
                          </a:solidFill>
                          <a:effectLst/>
                          <a:latin typeface="Arial" panose="020B0604020202020204" pitchFamily="34" charset="0"/>
                          <a:ea typeface="+mn-ea"/>
                          <a:cs typeface="+mn-cs"/>
                        </a:rPr>
                        <a:t>no </a:t>
                      </a:r>
                      <a:r>
                        <a:rPr lang="en-US" sz="900" b="1" i="0" u="none" strike="noStrike" kern="1200" dirty="0" smtClean="0">
                          <a:solidFill>
                            <a:srgbClr val="000000"/>
                          </a:solidFill>
                          <a:effectLst/>
                          <a:latin typeface="Arial" panose="020B0604020202020204" pitchFamily="34" charset="0"/>
                          <a:ea typeface="+mn-ea"/>
                          <a:cs typeface="+mn-cs"/>
                        </a:rPr>
                        <a:t>LR) (MW) </a:t>
                      </a:r>
                      <a:endParaRPr lang="en-US" sz="900" b="1" i="0" u="none" strike="noStrike" kern="1200" dirty="0">
                        <a:solidFill>
                          <a:srgbClr val="000000"/>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a:t>
                      </a:r>
                      <a:r>
                        <a:rPr lang="en-US" sz="900" b="1" i="0" u="none" strike="noStrike" dirty="0" err="1" smtClean="0">
                          <a:solidFill>
                            <a:srgbClr val="000000"/>
                          </a:solidFill>
                          <a:effectLst/>
                          <a:latin typeface="Arial" panose="020B0604020202020204" pitchFamily="34" charset="0"/>
                        </a:rPr>
                        <a:t>Curr</a:t>
                      </a:r>
                      <a:r>
                        <a:rPr lang="en-US" sz="900" b="1" i="0" u="none" strike="noStrike" dirty="0" smtClean="0">
                          <a:solidFill>
                            <a:srgbClr val="000000"/>
                          </a:solidFill>
                          <a:effectLst/>
                          <a:latin typeface="Arial" panose="020B0604020202020204" pitchFamily="34" charset="0"/>
                        </a:rPr>
                        <a:t> IFRO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dirty="0">
                          <a:solidFill>
                            <a:srgbClr val="000000"/>
                          </a:solidFill>
                          <a:effectLst/>
                          <a:latin typeface="Arial" panose="020B0604020202020204" pitchFamily="34" charset="0"/>
                        </a:rPr>
                        <a:t>2598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2553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2523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2486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2440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2409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2372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2341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a:t>
                      </a:r>
                      <a:r>
                        <a:rPr lang="en-US" sz="900" b="1" i="0" u="none" strike="noStrike" dirty="0" err="1" smtClean="0">
                          <a:solidFill>
                            <a:srgbClr val="000000"/>
                          </a:solidFill>
                          <a:effectLst/>
                          <a:latin typeface="Arial" panose="020B0604020202020204" pitchFamily="34" charset="0"/>
                        </a:rPr>
                        <a:t>Upd</a:t>
                      </a:r>
                      <a:r>
                        <a:rPr lang="en-US" sz="900" b="1" i="0" u="none" strike="noStrike" dirty="0" smtClean="0">
                          <a:solidFill>
                            <a:srgbClr val="000000"/>
                          </a:solidFill>
                          <a:effectLst/>
                          <a:latin typeface="Arial" panose="020B0604020202020204" pitchFamily="34" charset="0"/>
                        </a:rPr>
                        <a:t> IFRO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2658</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2605</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2566</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2521</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2469</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2429</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2383</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2344</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2290</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2230</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2173</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2119</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2068</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bl>
          </a:graphicData>
        </a:graphic>
      </p:graphicFrame>
      <p:sp>
        <p:nvSpPr>
          <p:cNvPr id="7" name="Rectangle 6"/>
          <p:cNvSpPr/>
          <p:nvPr/>
        </p:nvSpPr>
        <p:spPr>
          <a:xfrm>
            <a:off x="301752" y="5458368"/>
            <a:ext cx="8531352" cy="923330"/>
          </a:xfrm>
          <a:prstGeom prst="rect">
            <a:avLst/>
          </a:prstGeom>
        </p:spPr>
        <p:txBody>
          <a:bodyPr wrap="square">
            <a:spAutoFit/>
          </a:bodyPr>
          <a:lstStyle/>
          <a:p>
            <a:r>
              <a:rPr lang="en-US" sz="1200" dirty="0" smtClean="0">
                <a:solidFill>
                  <a:srgbClr val="FF0000"/>
                </a:solidFill>
              </a:rPr>
              <a:t>*</a:t>
            </a:r>
            <a:r>
              <a:rPr lang="en-US" sz="1000" dirty="0" smtClean="0"/>
              <a:t>RRS quantity is calculated for RCC of 2805 with limit of 60</a:t>
            </a:r>
            <a:r>
              <a:rPr lang="en-US" sz="1000" dirty="0"/>
              <a:t>% </a:t>
            </a:r>
            <a:r>
              <a:rPr lang="en-US" sz="1000" dirty="0" smtClean="0"/>
              <a:t>limit on </a:t>
            </a:r>
            <a:r>
              <a:rPr lang="en-US" sz="1000" dirty="0"/>
              <a:t>LRs and min RRS-PFR limit of 1150 MW</a:t>
            </a:r>
            <a:r>
              <a:rPr lang="en-US" sz="1000" dirty="0" smtClean="0"/>
              <a:t>. </a:t>
            </a:r>
          </a:p>
          <a:p>
            <a:r>
              <a:rPr lang="en-US" sz="1200" dirty="0" smtClean="0">
                <a:solidFill>
                  <a:srgbClr val="FF0000"/>
                </a:solidFill>
              </a:rPr>
              <a:t>**</a:t>
            </a:r>
            <a:r>
              <a:rPr lang="en-US" sz="1000" dirty="0" smtClean="0"/>
              <a:t>RRS </a:t>
            </a:r>
            <a:r>
              <a:rPr lang="en-US" sz="1000" dirty="0"/>
              <a:t>quantity is calculated for RCC of 2805 </a:t>
            </a:r>
            <a:r>
              <a:rPr lang="en-US" sz="1000" dirty="0" smtClean="0"/>
              <a:t>with </a:t>
            </a:r>
            <a:r>
              <a:rPr lang="en-US" sz="1000" dirty="0"/>
              <a:t>limit of 60% limit on LRs and min RRS-PFR limit of </a:t>
            </a:r>
            <a:r>
              <a:rPr lang="en-US" sz="1000" dirty="0" smtClean="0"/>
              <a:t>1420 </a:t>
            </a:r>
            <a:r>
              <a:rPr lang="en-US" sz="1000" dirty="0"/>
              <a:t>MW.</a:t>
            </a:r>
          </a:p>
          <a:p>
            <a:r>
              <a:rPr lang="en-US" sz="1000" dirty="0" smtClean="0"/>
              <a:t>***Red </a:t>
            </a:r>
            <a:r>
              <a:rPr lang="en-US" sz="1000" dirty="0"/>
              <a:t>font </a:t>
            </a:r>
            <a:r>
              <a:rPr lang="en-US" sz="1000" dirty="0" smtClean="0"/>
              <a:t>in table above identifies study scenario where RRS needed &lt; 2300 </a:t>
            </a:r>
            <a:r>
              <a:rPr lang="en-US" sz="1000" dirty="0"/>
              <a:t>MW. </a:t>
            </a:r>
            <a:r>
              <a:rPr lang="en-US" sz="1000" dirty="0" smtClean="0"/>
              <a:t>2300 </a:t>
            </a:r>
            <a:r>
              <a:rPr lang="en-US" sz="1000" dirty="0"/>
              <a:t>MW </a:t>
            </a:r>
            <a:r>
              <a:rPr lang="en-US" sz="1000" dirty="0" smtClean="0"/>
              <a:t>floor will be used in RRS requirement determination.</a:t>
            </a:r>
          </a:p>
          <a:p>
            <a:r>
              <a:rPr lang="en-US" sz="1000" dirty="0" smtClean="0"/>
              <a:t>****Generation mix </a:t>
            </a:r>
            <a:r>
              <a:rPr lang="en-US" sz="1000" dirty="0"/>
              <a:t>(CCs, Gas, SC, Coal, Steam)</a:t>
            </a:r>
            <a:r>
              <a:rPr lang="en-US" sz="1000" dirty="0" smtClean="0"/>
              <a:t>  </a:t>
            </a:r>
            <a:r>
              <a:rPr lang="en-US" sz="1000" dirty="0"/>
              <a:t>providing </a:t>
            </a:r>
            <a:r>
              <a:rPr lang="en-US" sz="1000" dirty="0" smtClean="0"/>
              <a:t>1150 MW </a:t>
            </a:r>
            <a:r>
              <a:rPr lang="en-US" sz="1000" dirty="0"/>
              <a:t>of PFR </a:t>
            </a:r>
            <a:r>
              <a:rPr lang="en-US" sz="1000" dirty="0" smtClean="0"/>
              <a:t>has been </a:t>
            </a:r>
            <a:r>
              <a:rPr lang="en-US" sz="1000" dirty="0"/>
              <a:t>aligned with actual historic system operations. </a:t>
            </a:r>
            <a:endParaRPr lang="en-US" sz="1000" dirty="0" smtClean="0"/>
          </a:p>
          <a:p>
            <a:r>
              <a:rPr lang="en-US" sz="1000" dirty="0" smtClean="0"/>
              <a:t>     Inertia </a:t>
            </a:r>
            <a:r>
              <a:rPr lang="en-US" sz="1000" dirty="0"/>
              <a:t>&lt; 250 GW·s: 30% Coal </a:t>
            </a:r>
            <a:r>
              <a:rPr lang="en-US" sz="1000" dirty="0" smtClean="0"/>
              <a:t>+ 70</a:t>
            </a:r>
            <a:r>
              <a:rPr lang="en-US" sz="1000" dirty="0"/>
              <a:t>% </a:t>
            </a:r>
            <a:r>
              <a:rPr lang="en-US" sz="1000" dirty="0" smtClean="0"/>
              <a:t>Rest. Inertia </a:t>
            </a:r>
            <a:r>
              <a:rPr lang="en-US" sz="1000" dirty="0"/>
              <a:t>≥ 250 GW·s: 15% Coal + 85% </a:t>
            </a:r>
            <a:r>
              <a:rPr lang="en-US" sz="1000" dirty="0" smtClean="0"/>
              <a:t>Rest</a:t>
            </a:r>
            <a:endParaRPr lang="en-US" sz="1000" dirty="0"/>
          </a:p>
        </p:txBody>
      </p:sp>
    </p:spTree>
    <p:extLst>
      <p:ext uri="{BB962C8B-B14F-4D97-AF65-F5344CB8AC3E}">
        <p14:creationId xmlns:p14="http://schemas.microsoft.com/office/powerpoint/2010/main" val="853598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pic>
        <p:nvPicPr>
          <p:cNvPr id="6" name="Picture 5"/>
          <p:cNvPicPr>
            <a:picLocks noChangeAspect="1"/>
          </p:cNvPicPr>
          <p:nvPr/>
        </p:nvPicPr>
        <p:blipFill>
          <a:blip r:embed="rId3"/>
          <a:stretch>
            <a:fillRect/>
          </a:stretch>
        </p:blipFill>
        <p:spPr>
          <a:xfrm>
            <a:off x="286140" y="1078788"/>
            <a:ext cx="8571719" cy="4700423"/>
          </a:xfrm>
          <a:prstGeom prst="rect">
            <a:avLst/>
          </a:prstGeom>
        </p:spPr>
      </p:pic>
    </p:spTree>
    <p:extLst>
      <p:ext uri="{BB962C8B-B14F-4D97-AF65-F5344CB8AC3E}">
        <p14:creationId xmlns:p14="http://schemas.microsoft.com/office/powerpoint/2010/main" val="736910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June</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pic>
        <p:nvPicPr>
          <p:cNvPr id="7" name="Picture 6"/>
          <p:cNvPicPr>
            <a:picLocks noChangeAspect="1"/>
          </p:cNvPicPr>
          <p:nvPr/>
        </p:nvPicPr>
        <p:blipFill>
          <a:blip r:embed="rId3"/>
          <a:stretch>
            <a:fillRect/>
          </a:stretch>
        </p:blipFill>
        <p:spPr>
          <a:xfrm>
            <a:off x="286140" y="1078788"/>
            <a:ext cx="8571719" cy="4700423"/>
          </a:xfrm>
          <a:prstGeom prst="rect">
            <a:avLst/>
          </a:prstGeom>
        </p:spPr>
      </p:pic>
    </p:spTree>
    <p:extLst>
      <p:ext uri="{BB962C8B-B14F-4D97-AF65-F5344CB8AC3E}">
        <p14:creationId xmlns:p14="http://schemas.microsoft.com/office/powerpoint/2010/main" val="25587649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RRS Comparison</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pic>
        <p:nvPicPr>
          <p:cNvPr id="6" name="Picture 5"/>
          <p:cNvPicPr>
            <a:picLocks noChangeAspect="1"/>
          </p:cNvPicPr>
          <p:nvPr/>
        </p:nvPicPr>
        <p:blipFill>
          <a:blip r:embed="rId3"/>
          <a:stretch>
            <a:fillRect/>
          </a:stretch>
        </p:blipFill>
        <p:spPr>
          <a:xfrm>
            <a:off x="264802" y="1090981"/>
            <a:ext cx="8614395" cy="4676037"/>
          </a:xfrm>
          <a:prstGeom prst="rect">
            <a:avLst/>
          </a:prstGeom>
        </p:spPr>
      </p:pic>
    </p:spTree>
    <p:extLst>
      <p:ext uri="{BB962C8B-B14F-4D97-AF65-F5344CB8AC3E}">
        <p14:creationId xmlns:p14="http://schemas.microsoft.com/office/powerpoint/2010/main" val="3509210139"/>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26819</TotalTime>
  <Words>2392</Words>
  <Application>Microsoft Office PowerPoint</Application>
  <PresentationFormat>On-screen Show (4:3)</PresentationFormat>
  <Paragraphs>378</Paragraphs>
  <Slides>32</Slides>
  <Notes>23</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32</vt:i4>
      </vt:variant>
    </vt:vector>
  </HeadingPairs>
  <TitlesOfParts>
    <vt:vector size="40" baseType="lpstr">
      <vt:lpstr>Arial</vt:lpstr>
      <vt:lpstr>Calibri</vt:lpstr>
      <vt:lpstr>Courier New</vt:lpstr>
      <vt:lpstr>黑体</vt:lpstr>
      <vt:lpstr>Wingdings</vt:lpstr>
      <vt:lpstr>1_Office Theme</vt:lpstr>
      <vt:lpstr>2_Custom Design</vt:lpstr>
      <vt:lpstr>3_Custom Design</vt:lpstr>
      <vt:lpstr>PowerPoint Presentation</vt:lpstr>
      <vt:lpstr>Stakeholder Discussion Timeline</vt:lpstr>
      <vt:lpstr>Scope of Discussion</vt:lpstr>
      <vt:lpstr>PowerPoint Presentation</vt:lpstr>
      <vt:lpstr>Responsive Service Methodology (RRS) - 2021</vt:lpstr>
      <vt:lpstr>RRS Table - 2021</vt:lpstr>
      <vt:lpstr>RRS March</vt:lpstr>
      <vt:lpstr>RRS June</vt:lpstr>
      <vt:lpstr>Hourly Average RRS Comparison</vt:lpstr>
      <vt:lpstr>PowerPoint Presentation</vt:lpstr>
      <vt:lpstr>Regulation Service Methodology - 2021</vt:lpstr>
      <vt:lpstr>Solar Adjustment Tables - 2021</vt:lpstr>
      <vt:lpstr>Wind Adjustment Tables - 2021</vt:lpstr>
      <vt:lpstr>Regulation Up March</vt:lpstr>
      <vt:lpstr>Regulation Up June</vt:lpstr>
      <vt:lpstr>Regulation Down March</vt:lpstr>
      <vt:lpstr>Regulation Down June</vt:lpstr>
      <vt:lpstr>Hourly Average Regulation Comparison</vt:lpstr>
      <vt:lpstr>PowerPoint Presentation</vt:lpstr>
      <vt:lpstr>Non Spinning Reserve Methodology (Non-Spin) - 2021</vt:lpstr>
      <vt:lpstr>Solar Over-Forecast Error Adjustment Table - 2021</vt:lpstr>
      <vt:lpstr>Wind Over-Forecast Error Adjustment Table - 2021</vt:lpstr>
      <vt:lpstr>Non-Spin March</vt:lpstr>
      <vt:lpstr>Non-Spin June</vt:lpstr>
      <vt:lpstr>Hourly Average Non-Spin Comparison</vt:lpstr>
      <vt:lpstr>PowerPoint Presentation</vt:lpstr>
      <vt:lpstr>Projected Solar Installed Capacity</vt:lpstr>
      <vt:lpstr>Trend in Solar ramp and Regulation Exhaustion</vt:lpstr>
      <vt:lpstr>Trends in Hourly Average CPS1</vt:lpstr>
      <vt:lpstr>Solar Adjustment Tables - 2021</vt:lpstr>
      <vt:lpstr>Solar Adjustment Tables - 2021</vt:lpstr>
      <vt:lpstr>PVGR Forecasting Performance</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709</cp:revision>
  <dcterms:created xsi:type="dcterms:W3CDTF">2016-04-16T13:25:21Z</dcterms:created>
  <dcterms:modified xsi:type="dcterms:W3CDTF">2020-10-31T23:27:22Z</dcterms:modified>
</cp:coreProperties>
</file>