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1" r:id="rId2"/>
  </p:sldMasterIdLst>
  <p:notesMasterIdLst>
    <p:notesMasterId r:id="rId8"/>
  </p:notesMasterIdLst>
  <p:handoutMasterIdLst>
    <p:handoutMasterId r:id="rId9"/>
  </p:handoutMasterIdLst>
  <p:sldIdLst>
    <p:sldId id="262" r:id="rId3"/>
    <p:sldId id="263" r:id="rId4"/>
    <p:sldId id="269" r:id="rId5"/>
    <p:sldId id="270" r:id="rId6"/>
    <p:sldId id="26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CF2B80-4AA8-47C8-A064-88ABE9838E86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9EBDF2-7187-4CEC-A131-BCDF3DCC50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8092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ADA3B9-0098-4F77-AB72-FEB4B91D5BE5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149973-ABD9-4C6F-9A15-CA21BD56F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065733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9973-ABD9-4C6F-9A15-CA21BD56FEE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656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9973-ABD9-4C6F-9A15-CA21BD56FEE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267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9973-ABD9-4C6F-9A15-CA21BD56FEE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8689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9973-ABD9-4C6F-9A15-CA21BD56FEE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587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49973-ABD9-4C6F-9A15-CA21BD56FEE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212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A0ED982F-42D9-4144-B4C0-B15723CFE9C0}" type="datetimeFigureOut">
              <a:rPr lang="en-US" smtClean="0"/>
              <a:pPr/>
              <a:t>11/2/2020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0F2F67C3-E579-BF4E-A83C-736487B824F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BoundlessEnergyWh.eps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2166" y="514349"/>
            <a:ext cx="4584700" cy="1026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366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316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4776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24873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4200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29798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66560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9503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2921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691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7613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24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8485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9064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246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2904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D982F-42D9-4144-B4C0-B15723CFE9C0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715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5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6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0ED982F-42D9-4144-B4C0-B15723CFE9C0}" type="datetimeFigureOut">
              <a:rPr lang="en-US" smtClean="0"/>
              <a:t>11/2/2020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0F2F67C3-E579-BF4E-A83C-736487B824F3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 descr="BoundlessEnergy.eps"/>
          <p:cNvPicPr>
            <a:picLocks noChangeAspect="1"/>
          </p:cNvPicPr>
          <p:nvPr userDrawn="1"/>
        </p:nvPicPr>
        <p:blipFill>
          <a:blip r:embed="rId21">
            <a:alphaModFix am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1866" y="6105864"/>
            <a:ext cx="5833902" cy="500972"/>
          </a:xfrm>
          <a:prstGeom prst="rect">
            <a:avLst/>
          </a:prstGeom>
        </p:spPr>
      </p:pic>
      <p:pic>
        <p:nvPicPr>
          <p:cNvPr id="13" name="Picture 12" descr="AEP_2C_RG.eps"/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1778527" cy="986367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>
          <a:xfrm>
            <a:off x="457200" y="1710268"/>
            <a:ext cx="8001000" cy="45719"/>
          </a:xfrm>
          <a:prstGeom prst="rect">
            <a:avLst/>
          </a:prstGeom>
          <a:gradFill flip="none" rotWithShape="1">
            <a:gsLst>
              <a:gs pos="0">
                <a:srgbClr val="FF0000"/>
              </a:gs>
              <a:gs pos="99000">
                <a:srgbClr val="FFFFFF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156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  <p:sldLayoutId id="2147483833" r:id="rId12"/>
    <p:sldLayoutId id="2147483834" r:id="rId13"/>
    <p:sldLayoutId id="2147483835" r:id="rId14"/>
    <p:sldLayoutId id="2147483836" r:id="rId15"/>
    <p:sldLayoutId id="2147483837" r:id="rId16"/>
    <p:sldLayoutId id="2147483838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MWG Update to WMS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November</a:t>
            </a:r>
            <a:r>
              <a:rPr lang="en-US" dirty="0" smtClean="0"/>
              <a:t> </a:t>
            </a:r>
            <a:r>
              <a:rPr lang="en-US" dirty="0"/>
              <a:t>4</a:t>
            </a:r>
            <a:r>
              <a:rPr lang="en-US" dirty="0" smtClean="0"/>
              <a:t>, </a:t>
            </a:r>
            <a:r>
              <a:rPr lang="en-US" dirty="0" smtClean="0"/>
              <a:t>2020</a:t>
            </a:r>
          </a:p>
          <a:p>
            <a:r>
              <a:rPr lang="en-US" dirty="0" smtClean="0"/>
              <a:t>Presented by:  Gabriel Godinez</a:t>
            </a:r>
          </a:p>
          <a:p>
            <a:r>
              <a:rPr lang="en-US" dirty="0" smtClean="0"/>
              <a:t>MWG Chair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03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ERCOT Analysis of Line Loss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ERCOT provided review of line loss compen</a:t>
            </a:r>
            <a:r>
              <a:rPr lang="en-US" dirty="0" smtClean="0"/>
              <a:t>sation using facility maximum energy rating instead of meter class amps, presented as a spreadsheet comparison.</a:t>
            </a:r>
          </a:p>
          <a:p>
            <a:r>
              <a:rPr lang="en-US" dirty="0" smtClean="0"/>
              <a:t>General consensus reached on discretionary values in calculation, such as 10% buffer for max energy rating and 0.95 power factor.</a:t>
            </a:r>
          </a:p>
          <a:p>
            <a:r>
              <a:rPr lang="en-US" dirty="0" smtClean="0"/>
              <a:t>Idea is to submit spreadsheet with design proposals </a:t>
            </a:r>
            <a:r>
              <a:rPr lang="en-US" dirty="0" smtClean="0"/>
              <a:t>as proof that </a:t>
            </a:r>
            <a:r>
              <a:rPr lang="en-US" dirty="0" smtClean="0"/>
              <a:t>line loss will not be required.</a:t>
            </a:r>
          </a:p>
          <a:p>
            <a:r>
              <a:rPr lang="en-US" b="1" dirty="0" smtClean="0"/>
              <a:t>Action Item:  ERCOT will work on language for a potential NPRR/SMOGRR change based on % watt copper less than 0.001% as determined by site maximum energy.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002389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Design Proposal Section D and Instructions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Box 40 was updated to remove normal load values and instead capture location that WSL will be calculated (Meter or Data Aggregation).</a:t>
            </a:r>
            <a:endParaRPr lang="en-US" b="1" dirty="0"/>
          </a:p>
          <a:p>
            <a:r>
              <a:rPr lang="en-US" dirty="0" smtClean="0"/>
              <a:t>New language introduced to incorporate into Box 43 instructions (Description of performed or planned testing to support accuracy).</a:t>
            </a:r>
          </a:p>
          <a:p>
            <a:r>
              <a:rPr lang="en-US" b="1" dirty="0" smtClean="0"/>
              <a:t>Action Item:  ERCOT will post both final edited version from 10/20 meeting and a final draft version that incorporates all changes for both the design proposal and instructions.  Everyone to review versions for discussion at the next meeting.</a:t>
            </a:r>
          </a:p>
        </p:txBody>
      </p:sp>
    </p:spTree>
    <p:extLst>
      <p:ext uri="{BB962C8B-B14F-4D97-AF65-F5344CB8AC3E}">
        <p14:creationId xmlns:p14="http://schemas.microsoft.com/office/powerpoint/2010/main" val="264207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SMOG required updates for NPRR 1020 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Discussion and agreement reached on 4 seconds for minimum time requirement on frequency on sending calculated values to TDSP.</a:t>
            </a:r>
          </a:p>
          <a:p>
            <a:r>
              <a:rPr lang="en-US" dirty="0" smtClean="0"/>
              <a:t>ERCOT confirmed that telemetry issues with data received from resource owners will also be shared with TDSPs via cc on email notifications.</a:t>
            </a:r>
          </a:p>
          <a:p>
            <a:r>
              <a:rPr lang="en-US" dirty="0" smtClean="0"/>
              <a:t>Events in 6.5.4(1)(l)&amp;(m) need to be finalized.  ERCOT has not yet had testing from a TDSP that shows the events are recorded and reported when polled by MDAS.</a:t>
            </a:r>
          </a:p>
          <a:p>
            <a:r>
              <a:rPr lang="en-US" b="1" dirty="0" smtClean="0"/>
              <a:t>Action Item:  Tesla will check with TNMP regarding testing loss of and restoration of telemetry events reported to ERCOT MDAS.</a:t>
            </a:r>
          </a:p>
        </p:txBody>
      </p:sp>
    </p:spTree>
    <p:extLst>
      <p:ext uri="{BB962C8B-B14F-4D97-AF65-F5344CB8AC3E}">
        <p14:creationId xmlns:p14="http://schemas.microsoft.com/office/powerpoint/2010/main" val="409801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Upcoming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Next MWG WebEx scheduled for </a:t>
            </a:r>
            <a:r>
              <a:rPr lang="en-US" dirty="0" smtClean="0"/>
              <a:t>11/18/20 </a:t>
            </a:r>
            <a:r>
              <a:rPr lang="en-US" dirty="0" smtClean="0"/>
              <a:t>@ 1:00 pm.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04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isl xmlns:xsi="http://www.w3.org/2001/XMLSchema-instance" xmlns:xsd="http://www.w3.org/2001/XMLSchema" xmlns="http://www.boldonjames.com/2008/01/sie/internal/label" sislVersion="0" policy="e9c0b8d7-bdb4-4fd3-b62a-f50327aaefce" origin="userSelected">
  <element uid="50c31824-0780-4910-87d1-eaaffd182d42" value=""/>
</sisl>
</file>

<file path=customXml/itemProps1.xml><?xml version="1.0" encoding="utf-8"?>
<ds:datastoreItem xmlns:ds="http://schemas.openxmlformats.org/officeDocument/2006/customXml" ds:itemID="{6B3FDD11-5BD3-4138-A1A4-72F6F7D9A91B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898</TotalTime>
  <Words>331</Words>
  <Application>Microsoft Office PowerPoint</Application>
  <PresentationFormat>On-screen Show (4:3)</PresentationFormat>
  <Paragraphs>25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Garamond</vt:lpstr>
      <vt:lpstr>Organic</vt:lpstr>
      <vt:lpstr>MWG Update to WMS</vt:lpstr>
      <vt:lpstr>ERCOT Analysis of Line Loss Data</vt:lpstr>
      <vt:lpstr>Design Proposal Section D and Instructions discussion</vt:lpstr>
      <vt:lpstr>SMOG required updates for NPRR 1020 discussion</vt:lpstr>
      <vt:lpstr>Upcoming Meeting</vt:lpstr>
    </vt:vector>
  </TitlesOfParts>
  <Company>American Electric Power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Cathy Kielty</dc:creator>
  <cp:keywords/>
  <cp:lastModifiedBy>s192258</cp:lastModifiedBy>
  <cp:revision>52</cp:revision>
  <dcterms:created xsi:type="dcterms:W3CDTF">2017-03-03T19:19:36Z</dcterms:created>
  <dcterms:modified xsi:type="dcterms:W3CDTF">2020-11-02T23:50:10Z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1b8e043c-349f-40c5-b74c-6f55658f4fe7</vt:lpwstr>
  </property>
  <property fmtid="{D5CDD505-2E9C-101B-9397-08002B2CF9AE}" pid="3" name="bjSaver">
    <vt:lpwstr>MXadodMbwZUD0l7DkhUI9+xqnWRHB1f7</vt:lpwstr>
  </property>
  <property fmtid="{D5CDD505-2E9C-101B-9397-08002B2CF9AE}" pid="4" name="bjDocumentLabelXML">
    <vt:lpwstr>&lt;?xml version="1.0" encoding="us-ascii"?&gt;&lt;sisl xmlns:xsi="http://www.w3.org/2001/XMLSchema-instance" xmlns:xsd="http://www.w3.org/2001/XMLSchema" sislVersion="0" policy="e9c0b8d7-bdb4-4fd3-b62a-f50327aaefce" origin="userSelected" xmlns="http://www.boldonj</vt:lpwstr>
  </property>
  <property fmtid="{D5CDD505-2E9C-101B-9397-08002B2CF9AE}" pid="5" name="bjDocumentLabelXML-0">
    <vt:lpwstr>ames.com/2008/01/sie/internal/label"&gt;&lt;element uid="50c31824-0780-4910-87d1-eaaffd182d42" value="" /&gt;&lt;/sisl&gt;</vt:lpwstr>
  </property>
  <property fmtid="{D5CDD505-2E9C-101B-9397-08002B2CF9AE}" pid="6" name="bjDocumentSecurityLabel">
    <vt:lpwstr>AEP Internal</vt:lpwstr>
  </property>
</Properties>
</file>