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93" r:id="rId4"/>
    <p:sldId id="305" r:id="rId5"/>
    <p:sldId id="303" r:id="rId6"/>
    <p:sldId id="306" r:id="rId7"/>
    <p:sldId id="307" r:id="rId8"/>
    <p:sldId id="309" r:id="rId9"/>
    <p:sldId id="308" r:id="rId10"/>
    <p:sldId id="30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es, Bill" initials="BB" lastIdx="1" clrIdx="0">
    <p:extLst>
      <p:ext uri="{19B8F6BF-5375-455C-9EA6-DF929625EA0E}">
        <p15:presenceInfo xmlns:p15="http://schemas.microsoft.com/office/powerpoint/2012/main" userId="S::Bill.Barnes@nrg.com::abf1f437-3153-4041-a80b-501522cdd3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7021" autoAdjust="0"/>
  </p:normalViewPr>
  <p:slideViewPr>
    <p:cSldViewPr>
      <p:cViewPr varScale="1">
        <p:scale>
          <a:sx n="110" d="100"/>
          <a:sy n="110" d="100"/>
        </p:scale>
        <p:origin x="167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551AF-8CD8-497C-8229-57D58853C0B0}" type="datetimeFigureOut">
              <a:rPr lang="en-US" smtClean="0"/>
              <a:t>11/3/2020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F923BE-09A6-4E62-B431-38AFC7D8D716}" type="slidenum">
              <a:rPr lang="en-US" smtClean="0"/>
              <a:t>‹#›</a:t>
            </a:fld>
            <a:endParaRPr lang="en-US" dirty="0"/>
          </a:p>
        </p:txBody>
      </p:sp>
    </p:spTree>
    <p:extLst>
      <p:ext uri="{BB962C8B-B14F-4D97-AF65-F5344CB8AC3E}">
        <p14:creationId xmlns:p14="http://schemas.microsoft.com/office/powerpoint/2010/main" val="1855468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A22962B-8953-476D-9E2A-850698B2E256}" type="datetime1">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4D266F-74CA-4AE2-8527-C8E6ACD37FD0}" type="datetime1">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F1E059-F9D8-49BF-895D-2A6AAB33C8C2}" type="datetime1">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94D6B8-0739-41D1-8BCF-1D86B5945B7B}" type="datetime1">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83FB8D-3742-491E-87CE-54E1DB8CE097}" type="datetime1">
              <a:rPr lang="en-US" smtClean="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85475F-F24F-4404-A159-B2E0868CB43E}" type="datetime1">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EB5F40-1724-45AC-9E8F-3995753F3C41}" type="datetime1">
              <a:rPr lang="en-US" smtClean="0"/>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122F0C-1B97-4759-8D52-88ECF6F80EA6}" type="datetime1">
              <a:rPr lang="en-US" smtClean="0"/>
              <a:t>11/3/2020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531ED-07C5-4639-9994-6E2680624364}" type="datetime1">
              <a:rPr lang="en-US" smtClean="0"/>
              <a:t>11/3/2020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CC82AF-1224-4BBE-8389-7110B741EE02}" type="datetime1">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C63AAD-494F-4935-9B32-6C017EC59661}" type="datetime1">
              <a:rPr lang="en-US" smtClean="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6EC76-C7BB-4B64-AB2C-4CA666B08B18}" type="datetime1">
              <a:rPr lang="en-US" smtClean="0"/>
              <a:t>11/3/2020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rcot.com/calendar/2020/9/9/191170-RTCT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76400"/>
          </a:xfrm>
        </p:spPr>
        <p:txBody>
          <a:bodyPr>
            <a:noAutofit/>
          </a:bodyPr>
          <a:lstStyle/>
          <a:p>
            <a:r>
              <a:rPr lang="en-US" sz="3600" b="1" dirty="0">
                <a:latin typeface="+mn-lt"/>
              </a:rPr>
              <a:t>Market Credit Working Group update to the Wholesale Market Subcommittee</a:t>
            </a:r>
          </a:p>
        </p:txBody>
      </p:sp>
      <p:sp>
        <p:nvSpPr>
          <p:cNvPr id="3" name="Subtitle 2"/>
          <p:cNvSpPr>
            <a:spLocks noGrp="1"/>
          </p:cNvSpPr>
          <p:nvPr>
            <p:ph type="subTitle" idx="1"/>
          </p:nvPr>
        </p:nvSpPr>
        <p:spPr>
          <a:xfrm>
            <a:off x="1585404" y="5181600"/>
            <a:ext cx="6400800" cy="685800"/>
          </a:xfrm>
        </p:spPr>
        <p:txBody>
          <a:bodyPr>
            <a:normAutofit/>
          </a:bodyPr>
          <a:lstStyle/>
          <a:p>
            <a:r>
              <a:rPr lang="en-US" sz="2400" dirty="0"/>
              <a:t>11/04/2020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TextBox 4"/>
          <p:cNvSpPr txBox="1"/>
          <p:nvPr/>
        </p:nvSpPr>
        <p:spPr>
          <a:xfrm>
            <a:off x="2042604" y="3962400"/>
            <a:ext cx="5486400" cy="646331"/>
          </a:xfrm>
          <a:prstGeom prst="rect">
            <a:avLst/>
          </a:prstGeom>
          <a:noFill/>
        </p:spPr>
        <p:txBody>
          <a:bodyPr wrap="square" rtlCol="0">
            <a:spAutoFit/>
          </a:bodyPr>
          <a:lstStyle/>
          <a:p>
            <a:pPr algn="ctr"/>
            <a:r>
              <a:rPr lang="en-US" dirty="0"/>
              <a:t> </a:t>
            </a:r>
            <a:r>
              <a:rPr lang="en-US" b="1" dirty="0"/>
              <a:t>Bill Barnes, NRG, Chair</a:t>
            </a:r>
          </a:p>
          <a:p>
            <a:pPr algn="ctr"/>
            <a:r>
              <a:rPr lang="en-US" b="1" dirty="0"/>
              <a:t>Josephine Wan, Austin Energy, Vice Chair</a:t>
            </a:r>
          </a:p>
        </p:txBody>
      </p:sp>
    </p:spTree>
    <p:extLst>
      <p:ext uri="{BB962C8B-B14F-4D97-AF65-F5344CB8AC3E}">
        <p14:creationId xmlns:p14="http://schemas.microsoft.com/office/powerpoint/2010/main" val="3329429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838200"/>
            <a:ext cx="8763000" cy="5410200"/>
          </a:xfrm>
        </p:spPr>
        <p:txBody>
          <a:bodyPr>
            <a:normAutofit/>
          </a:bodyPr>
          <a:lstStyle/>
          <a:p>
            <a:pPr marL="0" indent="0">
              <a:buNone/>
            </a:pPr>
            <a:r>
              <a:rPr lang="en-US" sz="2400" u="sng" dirty="0"/>
              <a:t>Review Forward Adjustment Factors</a:t>
            </a:r>
          </a:p>
          <a:p>
            <a:pPr marL="0" indent="0">
              <a:buNone/>
            </a:pPr>
            <a:r>
              <a:rPr lang="en-US" sz="2400" dirty="0"/>
              <a:t>Requested estimated TPE </a:t>
            </a:r>
            <a:r>
              <a:rPr lang="en-US" sz="2400" dirty="0" err="1"/>
              <a:t>backcast</a:t>
            </a:r>
            <a:r>
              <a:rPr lang="en-US" sz="2400" dirty="0"/>
              <a:t> given the configurations below: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pic>
        <p:nvPicPr>
          <p:cNvPr id="5" name="Picture 4">
            <a:extLst>
              <a:ext uri="{FF2B5EF4-FFF2-40B4-BE49-F238E27FC236}">
                <a16:creationId xmlns:a16="http://schemas.microsoft.com/office/drawing/2014/main" id="{FF1CE67B-8523-4271-B3B7-01A744DD0952}"/>
              </a:ext>
            </a:extLst>
          </p:cNvPr>
          <p:cNvPicPr>
            <a:picLocks noChangeAspect="1"/>
          </p:cNvPicPr>
          <p:nvPr/>
        </p:nvPicPr>
        <p:blipFill>
          <a:blip r:embed="rId2"/>
          <a:stretch>
            <a:fillRect/>
          </a:stretch>
        </p:blipFill>
        <p:spPr>
          <a:xfrm>
            <a:off x="1502398" y="2304190"/>
            <a:ext cx="6139204" cy="2249619"/>
          </a:xfrm>
          <a:prstGeom prst="rect">
            <a:avLst/>
          </a:prstGeom>
        </p:spPr>
      </p:pic>
    </p:spTree>
    <p:extLst>
      <p:ext uri="{BB962C8B-B14F-4D97-AF65-F5344CB8AC3E}">
        <p14:creationId xmlns:p14="http://schemas.microsoft.com/office/powerpoint/2010/main" val="120718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295400"/>
            <a:ext cx="8610600" cy="4800600"/>
          </a:xfrm>
        </p:spPr>
        <p:txBody>
          <a:bodyPr>
            <a:normAutofit fontScale="92500" lnSpcReduction="10000"/>
          </a:bodyPr>
          <a:lstStyle/>
          <a:p>
            <a:pPr>
              <a:defRPr/>
            </a:pPr>
            <a:r>
              <a:rPr lang="en-US" sz="2400" b="1" dirty="0"/>
              <a:t>General Update</a:t>
            </a:r>
          </a:p>
          <a:p>
            <a:pPr marL="457200" lvl="1" indent="0">
              <a:spcBef>
                <a:spcPts val="0"/>
              </a:spcBef>
              <a:buNone/>
              <a:defRPr/>
            </a:pPr>
            <a:endParaRPr lang="en-US" sz="2000" dirty="0"/>
          </a:p>
          <a:p>
            <a:pPr lvl="1">
              <a:spcBef>
                <a:spcPts val="0"/>
              </a:spcBef>
              <a:defRPr/>
            </a:pPr>
            <a:r>
              <a:rPr lang="en-US" sz="1800" dirty="0"/>
              <a:t>October 16 Joint MCWG/CWG WEBEX Meeting</a:t>
            </a:r>
          </a:p>
          <a:p>
            <a:pPr marL="457200" lvl="1" indent="0">
              <a:spcBef>
                <a:spcPts val="0"/>
              </a:spcBef>
              <a:buNone/>
              <a:defRPr/>
            </a:pPr>
            <a:endParaRPr lang="en-US" sz="1800" dirty="0">
              <a:cs typeface="Arial" panose="020B0604020202020204" pitchFamily="34" charset="0"/>
            </a:endParaRPr>
          </a:p>
          <a:p>
            <a:pPr lvl="1">
              <a:spcBef>
                <a:spcPts val="0"/>
              </a:spcBef>
              <a:defRPr/>
            </a:pPr>
            <a:r>
              <a:rPr lang="en-US" sz="1800" dirty="0">
                <a:cs typeface="Arial" panose="020B0604020202020204" pitchFamily="34" charset="0"/>
              </a:rPr>
              <a:t>7 NPRRs reviewed for their credit impacts</a:t>
            </a:r>
          </a:p>
          <a:p>
            <a:pPr marL="457200" lvl="1" indent="0">
              <a:spcBef>
                <a:spcPts val="0"/>
              </a:spcBef>
              <a:buNone/>
              <a:defRPr/>
            </a:pPr>
            <a:endParaRPr lang="en-US" sz="1800" dirty="0">
              <a:cs typeface="Arial" panose="020B0604020202020204" pitchFamily="34" charset="0"/>
            </a:endParaRPr>
          </a:p>
          <a:p>
            <a:pPr lvl="1">
              <a:spcBef>
                <a:spcPts val="0"/>
              </a:spcBef>
              <a:buFont typeface="Courier New" panose="02070309020205020404" pitchFamily="49" charset="0"/>
              <a:buChar char="o"/>
              <a:defRPr/>
            </a:pPr>
            <a:r>
              <a:rPr lang="en-US" sz="1800" dirty="0">
                <a:cs typeface="Arial" panose="020B0604020202020204" pitchFamily="34" charset="0"/>
              </a:rPr>
              <a:t>1001NPRR Clarification of Definitions of Operating Condition Notice, Advisory, Watch, Emergency Notice, and Related Clarifications - </a:t>
            </a:r>
            <a:r>
              <a:rPr lang="en-US" sz="1800" dirty="0">
                <a:solidFill>
                  <a:srgbClr val="00B050"/>
                </a:solidFill>
                <a:cs typeface="Arial" panose="020B0604020202020204" pitchFamily="34" charset="0"/>
              </a:rPr>
              <a:t>No Credit Impact</a:t>
            </a:r>
            <a:endParaRPr lang="en-US" sz="1800" dirty="0">
              <a:cs typeface="Arial" panose="020B0604020202020204" pitchFamily="34" charset="0"/>
            </a:endParaRPr>
          </a:p>
          <a:p>
            <a:pPr lvl="1">
              <a:spcBef>
                <a:spcPts val="0"/>
              </a:spcBef>
              <a:buFont typeface="Courier New" panose="02070309020205020404" pitchFamily="49" charset="0"/>
              <a:buChar char="o"/>
              <a:defRPr/>
            </a:pPr>
            <a:r>
              <a:rPr lang="en-US" sz="1800" dirty="0">
                <a:cs typeface="Arial" panose="020B0604020202020204" pitchFamily="34" charset="0"/>
              </a:rPr>
              <a:t>1026NPRR BESTF-7 Self-Limiting Facilities and Self-Limiting Resources - </a:t>
            </a:r>
            <a:r>
              <a:rPr lang="en-US" sz="1800" dirty="0">
                <a:solidFill>
                  <a:srgbClr val="00B050"/>
                </a:solidFill>
                <a:cs typeface="Arial" panose="020B0604020202020204" pitchFamily="34" charset="0"/>
              </a:rPr>
              <a:t>No Credit Impact</a:t>
            </a:r>
            <a:endParaRPr lang="en-US" sz="1800" dirty="0">
              <a:cs typeface="Arial" panose="020B0604020202020204" pitchFamily="34" charset="0"/>
            </a:endParaRPr>
          </a:p>
          <a:p>
            <a:pPr lvl="1">
              <a:spcBef>
                <a:spcPts val="0"/>
              </a:spcBef>
              <a:buFont typeface="Courier New" panose="02070309020205020404" pitchFamily="49" charset="0"/>
              <a:buChar char="o"/>
              <a:defRPr/>
            </a:pPr>
            <a:r>
              <a:rPr lang="en-US" sz="1800" dirty="0">
                <a:cs typeface="Arial" panose="020B0604020202020204" pitchFamily="34" charset="0"/>
              </a:rPr>
              <a:t>1039NPRR Replace the Term MIS Public Area with ERCOT Website - </a:t>
            </a:r>
            <a:r>
              <a:rPr lang="en-US" sz="1800" dirty="0">
                <a:solidFill>
                  <a:srgbClr val="00B050"/>
                </a:solidFill>
                <a:cs typeface="Arial" panose="020B0604020202020204" pitchFamily="34" charset="0"/>
              </a:rPr>
              <a:t>No Credit Impact</a:t>
            </a:r>
            <a:endParaRPr lang="en-US" sz="1800" dirty="0">
              <a:cs typeface="Arial" panose="020B0604020202020204" pitchFamily="34" charset="0"/>
            </a:endParaRPr>
          </a:p>
          <a:p>
            <a:pPr lvl="1">
              <a:spcBef>
                <a:spcPts val="0"/>
              </a:spcBef>
              <a:buFont typeface="Courier New" panose="02070309020205020404" pitchFamily="49" charset="0"/>
              <a:buChar char="o"/>
              <a:defRPr/>
            </a:pPr>
            <a:r>
              <a:rPr lang="en-US" sz="1800" dirty="0">
                <a:cs typeface="Arial" panose="020B0604020202020204" pitchFamily="34" charset="0"/>
              </a:rPr>
              <a:t>1042NPRR Planned Capacity Adjustment in the Report on Capacity, Demand and Reserves in the ERCOT Region - </a:t>
            </a:r>
            <a:r>
              <a:rPr lang="en-US" sz="1800" dirty="0">
                <a:solidFill>
                  <a:srgbClr val="00B050"/>
                </a:solidFill>
                <a:cs typeface="Arial" panose="020B0604020202020204" pitchFamily="34" charset="0"/>
              </a:rPr>
              <a:t>No Credit Impact</a:t>
            </a:r>
            <a:endParaRPr lang="en-US" sz="1800" dirty="0">
              <a:cs typeface="Arial" panose="020B0604020202020204" pitchFamily="34" charset="0"/>
            </a:endParaRPr>
          </a:p>
          <a:p>
            <a:pPr lvl="1">
              <a:spcBef>
                <a:spcPts val="0"/>
              </a:spcBef>
              <a:buFont typeface="Courier New" panose="02070309020205020404" pitchFamily="49" charset="0"/>
              <a:buChar char="o"/>
              <a:defRPr/>
            </a:pPr>
            <a:r>
              <a:rPr lang="en-US" sz="1800" dirty="0">
                <a:cs typeface="Arial" panose="020B0604020202020204" pitchFamily="34" charset="0"/>
              </a:rPr>
              <a:t>1043NPRR Clarification of NPRR986 Language Related to Wholesale Storage Load - </a:t>
            </a:r>
            <a:r>
              <a:rPr lang="en-US" sz="1800" dirty="0">
                <a:solidFill>
                  <a:srgbClr val="00B050"/>
                </a:solidFill>
                <a:cs typeface="Arial" panose="020B0604020202020204" pitchFamily="34" charset="0"/>
              </a:rPr>
              <a:t>No Credit Impact</a:t>
            </a:r>
          </a:p>
          <a:p>
            <a:pPr lvl="1">
              <a:spcBef>
                <a:spcPts val="0"/>
              </a:spcBef>
              <a:buFont typeface="Courier New" panose="02070309020205020404" pitchFamily="49" charset="0"/>
              <a:buChar char="o"/>
              <a:defRPr/>
            </a:pPr>
            <a:r>
              <a:rPr lang="en-US" sz="1800" dirty="0">
                <a:cs typeface="Arial" panose="020B0604020202020204" pitchFamily="34" charset="0"/>
              </a:rPr>
              <a:t>1046NPRR Additional Revisions to Remove Dynamically Scheduled Resource (DSR) from the Protocols - </a:t>
            </a:r>
            <a:r>
              <a:rPr lang="en-US" sz="1800" dirty="0">
                <a:solidFill>
                  <a:srgbClr val="00B050"/>
                </a:solidFill>
                <a:cs typeface="Arial" panose="020B0604020202020204" pitchFamily="34" charset="0"/>
              </a:rPr>
              <a:t>No Credit Impact</a:t>
            </a:r>
          </a:p>
          <a:p>
            <a:pPr lvl="1">
              <a:spcBef>
                <a:spcPts val="0"/>
              </a:spcBef>
              <a:buFont typeface="Courier New" panose="02070309020205020404" pitchFamily="49" charset="0"/>
              <a:buChar char="o"/>
              <a:defRPr/>
            </a:pPr>
            <a:r>
              <a:rPr lang="en-US" sz="1800" dirty="0">
                <a:cs typeface="Arial" panose="020B0604020202020204" pitchFamily="34" charset="0"/>
              </a:rPr>
              <a:t>1047NPRR Consolidate </a:t>
            </a:r>
            <a:r>
              <a:rPr lang="en-US" sz="1800" dirty="0" err="1">
                <a:cs typeface="Arial" panose="020B0604020202020204" pitchFamily="34" charset="0"/>
              </a:rPr>
              <a:t>Greybox</a:t>
            </a:r>
            <a:r>
              <a:rPr lang="en-US" sz="1800" dirty="0">
                <a:cs typeface="Arial" panose="020B0604020202020204" pitchFamily="34" charset="0"/>
              </a:rPr>
              <a:t> re NPRR973 and NPRR1016 - </a:t>
            </a:r>
            <a:r>
              <a:rPr lang="en-US" sz="1800" dirty="0">
                <a:solidFill>
                  <a:srgbClr val="00B050"/>
                </a:solidFill>
                <a:cs typeface="Arial" panose="020B0604020202020204" pitchFamily="34" charset="0"/>
              </a:rPr>
              <a:t>No Credit Impact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12081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371600"/>
            <a:ext cx="8763000" cy="5410200"/>
          </a:xfrm>
        </p:spPr>
        <p:txBody>
          <a:bodyPr>
            <a:normAutofit/>
          </a:bodyPr>
          <a:lstStyle/>
          <a:p>
            <a:pPr marL="0" indent="0">
              <a:buNone/>
            </a:pPr>
            <a:r>
              <a:rPr lang="en-US" sz="2400" u="sng" dirty="0"/>
              <a:t>Real-Time Co-optimization Update to Credit Work Group</a:t>
            </a:r>
          </a:p>
          <a:p>
            <a:r>
              <a:rPr lang="en-US" sz="1600" u="sng" dirty="0"/>
              <a:t>Aug 19 CWG meeting  (today)</a:t>
            </a:r>
          </a:p>
          <a:p>
            <a:pPr lvl="1"/>
            <a:r>
              <a:rPr lang="en-US" sz="1600" dirty="0"/>
              <a:t>Highlight need for CWG review of NPRR1007-NPRR1013</a:t>
            </a:r>
          </a:p>
          <a:p>
            <a:pPr lvl="1"/>
            <a:r>
              <a:rPr lang="en-US" sz="1600" dirty="0"/>
              <a:t>ERCOT provides initial summary of credit impacts</a:t>
            </a:r>
          </a:p>
          <a:p>
            <a:pPr lvl="1"/>
            <a:r>
              <a:rPr lang="en-US" sz="1600" dirty="0"/>
              <a:t>Note that although RTCTF continues to meet until October 21, 2020, all Pricing and Settlement consensus items are complete and posted here: </a:t>
            </a:r>
            <a:r>
              <a:rPr lang="en-US" sz="1600" dirty="0">
                <a:hlinkClick r:id="rId2"/>
              </a:rPr>
              <a:t>http://www.ercot.com/calendar/2020/9/9/191170-RTCTF</a:t>
            </a:r>
            <a:endParaRPr lang="en-US" sz="1600" dirty="0"/>
          </a:p>
          <a:p>
            <a:pPr lvl="1"/>
            <a:endParaRPr lang="en-US" sz="1600" dirty="0"/>
          </a:p>
          <a:p>
            <a:r>
              <a:rPr lang="en-US" sz="1600" u="sng" dirty="0"/>
              <a:t>Sept 16 CWG meeting</a:t>
            </a:r>
          </a:p>
          <a:p>
            <a:pPr lvl="1"/>
            <a:r>
              <a:rPr lang="en-US" sz="1600" dirty="0"/>
              <a:t>ERCOT Credit will review prior materials and ask if any issues</a:t>
            </a:r>
          </a:p>
          <a:p>
            <a:endParaRPr lang="en-US" sz="1600" dirty="0"/>
          </a:p>
          <a:p>
            <a:r>
              <a:rPr lang="en-US" sz="1600" u="sng" dirty="0"/>
              <a:t>Oct 16 CWG meeting </a:t>
            </a:r>
          </a:p>
          <a:p>
            <a:pPr lvl="1"/>
            <a:r>
              <a:rPr lang="en-US" sz="1600" dirty="0"/>
              <a:t>ERCOT Credit (Vanessa) and RTCTF Chair (Matt </a:t>
            </a:r>
            <a:r>
              <a:rPr lang="en-US" sz="1600" dirty="0" err="1"/>
              <a:t>Mereness</a:t>
            </a:r>
            <a:r>
              <a:rPr lang="en-US" sz="1600" dirty="0"/>
              <a:t>) asks if any questions or concerns with RTCTRRs from a credit impact perspective.</a:t>
            </a:r>
          </a:p>
          <a:p>
            <a:pPr lvl="1"/>
            <a:r>
              <a:rPr lang="en-US" sz="1600" dirty="0"/>
              <a:t>Ask CWG for agreement on comments to be filed by Nov 17.</a:t>
            </a:r>
          </a:p>
          <a:p>
            <a:endParaRPr lang="en-US" sz="1600" dirty="0"/>
          </a:p>
          <a:p>
            <a:r>
              <a:rPr lang="en-US" sz="1600" u="sng" dirty="0"/>
              <a:t>Nov 17 CWG meeting  </a:t>
            </a:r>
          </a:p>
          <a:p>
            <a:pPr lvl="1"/>
            <a:r>
              <a:rPr lang="en-US" sz="1600" dirty="0"/>
              <a:t>Last meeting before Board to file CWG comments on credit impacts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156491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371600"/>
            <a:ext cx="8763000" cy="5410200"/>
          </a:xfrm>
        </p:spPr>
        <p:txBody>
          <a:bodyPr>
            <a:normAutofit lnSpcReduction="10000"/>
          </a:bodyPr>
          <a:lstStyle/>
          <a:p>
            <a:pPr marL="0" indent="0">
              <a:buNone/>
            </a:pPr>
            <a:r>
              <a:rPr lang="en-US" sz="2400" u="sng" dirty="0"/>
              <a:t>Real-Time Co-optimization Update to Credit Work Group</a:t>
            </a:r>
          </a:p>
          <a:p>
            <a:pPr marL="0" indent="0">
              <a:buNone/>
            </a:pPr>
            <a:r>
              <a:rPr lang="en-US" sz="1800" dirty="0"/>
              <a:t>Revisions to Credit Exposure Calculations for AS Products Related to RTC</a:t>
            </a:r>
          </a:p>
          <a:p>
            <a:r>
              <a:rPr lang="en-US" sz="1800" dirty="0"/>
              <a:t>Update the Real Time Liability Completed and Not Settled (RTLCNS) component of Estimated Aggregate Liability (EAL) calculation to include Real-Time Co-Optimization (RTC) Ancillary Service (AS) activity </a:t>
            </a:r>
          </a:p>
          <a:p>
            <a:pPr lvl="1"/>
            <a:r>
              <a:rPr lang="en-US" sz="1200" dirty="0"/>
              <a:t>Capture price risk between Day Ahead Market (DAM) Market Clearing Price for Capacity (MCPC) and Real-Time (RT) Market Clearing Price for Capacity (MCPC) for Virtual AS offers</a:t>
            </a:r>
          </a:p>
          <a:p>
            <a:r>
              <a:rPr lang="en-US" sz="1800" dirty="0"/>
              <a:t>Estimated Aggregate Liability</a:t>
            </a:r>
          </a:p>
          <a:p>
            <a:pPr lvl="1">
              <a:buFont typeface="Wingdings" panose="05000000000000000000" pitchFamily="2" charset="2"/>
              <a:buChar char="§"/>
            </a:pPr>
            <a:r>
              <a:rPr lang="en-US" sz="1200" dirty="0"/>
              <a:t>EAL </a:t>
            </a:r>
            <a:r>
              <a:rPr lang="en-US" sz="1200" i="1" baseline="-25000" dirty="0"/>
              <a:t>q</a:t>
            </a:r>
            <a:r>
              <a:rPr lang="en-US" sz="1200" dirty="0"/>
              <a:t> = Max [IEL during the first 40-day period only beginning on the date that the Counter-Party commences activity in ERCOT markets, RFAF * Max {RTLE during the previous </a:t>
            </a:r>
            <a:r>
              <a:rPr lang="en-US" sz="1200" i="1" dirty="0" err="1"/>
              <a:t>lrq</a:t>
            </a:r>
            <a:r>
              <a:rPr lang="en-US" sz="1200" i="1" dirty="0"/>
              <a:t> </a:t>
            </a:r>
            <a:r>
              <a:rPr lang="en-US" sz="1200" dirty="0"/>
              <a:t>days}, RTLF] + DFAF * DALE + Max [</a:t>
            </a:r>
            <a:r>
              <a:rPr lang="en-US" sz="1200" dirty="0">
                <a:solidFill>
                  <a:schemeClr val="accent4">
                    <a:lumMod val="50000"/>
                    <a:lumOff val="50000"/>
                  </a:schemeClr>
                </a:solidFill>
              </a:rPr>
              <a:t>RTLCNS</a:t>
            </a:r>
            <a:r>
              <a:rPr lang="en-US" sz="1200" dirty="0"/>
              <a:t>, Max {URTA during the previous </a:t>
            </a:r>
            <a:r>
              <a:rPr lang="en-US" sz="1200" i="1" dirty="0" err="1"/>
              <a:t>lrq</a:t>
            </a:r>
            <a:r>
              <a:rPr lang="en-US" sz="1200" i="1" dirty="0"/>
              <a:t> </a:t>
            </a:r>
            <a:r>
              <a:rPr lang="en-US" sz="1200" dirty="0"/>
              <a:t>days}] + OUT</a:t>
            </a:r>
            <a:r>
              <a:rPr lang="en-US" sz="1200" i="1" baseline="-25000" dirty="0"/>
              <a:t> q</a:t>
            </a:r>
            <a:r>
              <a:rPr lang="en-US" sz="1200" dirty="0"/>
              <a:t> + ILE</a:t>
            </a:r>
            <a:r>
              <a:rPr lang="en-US" sz="1200" baseline="-25000" dirty="0"/>
              <a:t> </a:t>
            </a:r>
            <a:r>
              <a:rPr lang="en-US" sz="1200" i="1" baseline="-25000" dirty="0"/>
              <a:t>q</a:t>
            </a:r>
            <a:endParaRPr lang="en-US" sz="1200" dirty="0"/>
          </a:p>
          <a:p>
            <a:pPr lvl="1">
              <a:buFont typeface="Wingdings" panose="05000000000000000000" pitchFamily="2" charset="2"/>
              <a:buChar char="§"/>
            </a:pPr>
            <a:r>
              <a:rPr lang="en-US" sz="1200" dirty="0"/>
              <a:t>EAL </a:t>
            </a:r>
            <a:r>
              <a:rPr lang="en-US" sz="1200" i="1" baseline="-25000" dirty="0"/>
              <a:t>t</a:t>
            </a:r>
            <a:r>
              <a:rPr lang="en-US" sz="1200" dirty="0"/>
              <a:t> = Max [RFAF * Max {RTLE during the previous </a:t>
            </a:r>
            <a:r>
              <a:rPr lang="en-US" sz="1200" i="1" dirty="0" err="1"/>
              <a:t>lrt</a:t>
            </a:r>
            <a:r>
              <a:rPr lang="en-US" sz="1200" dirty="0"/>
              <a:t> days}, RTLF] + DFAF * DALE + Max [</a:t>
            </a:r>
            <a:r>
              <a:rPr lang="en-US" sz="1200" dirty="0">
                <a:solidFill>
                  <a:schemeClr val="accent4">
                    <a:lumMod val="50000"/>
                    <a:lumOff val="50000"/>
                  </a:schemeClr>
                </a:solidFill>
              </a:rPr>
              <a:t>RTLCNS</a:t>
            </a:r>
            <a:r>
              <a:rPr lang="en-US" sz="1200" dirty="0"/>
              <a:t>, Max {URTA during the previous </a:t>
            </a:r>
            <a:r>
              <a:rPr lang="en-US" sz="1200" i="1" dirty="0" err="1"/>
              <a:t>lrt</a:t>
            </a:r>
            <a:r>
              <a:rPr lang="en-US" sz="1200" dirty="0"/>
              <a:t> days}] + OUT</a:t>
            </a:r>
            <a:r>
              <a:rPr lang="en-US" sz="1200" i="1" baseline="-25000" dirty="0"/>
              <a:t> t</a:t>
            </a:r>
            <a:r>
              <a:rPr lang="en-US" sz="1200" dirty="0"/>
              <a:t> </a:t>
            </a:r>
          </a:p>
          <a:p>
            <a:r>
              <a:rPr lang="en-US" sz="1800" dirty="0"/>
              <a:t>The following ERCOT Protocols were modified: </a:t>
            </a:r>
          </a:p>
          <a:p>
            <a:pPr lvl="1"/>
            <a:r>
              <a:rPr lang="en-US" sz="1200" dirty="0"/>
              <a:t>16.11.4.3 Determination of Counter-Party Estimated Aggregate Liability </a:t>
            </a:r>
          </a:p>
          <a:p>
            <a:pPr lvl="1"/>
            <a:r>
              <a:rPr lang="en-US" sz="1200" dirty="0"/>
              <a:t>16.11.4.3.2 Real-Time Liability Estimate</a:t>
            </a:r>
          </a:p>
          <a:p>
            <a:r>
              <a:rPr lang="en-US" sz="1800" dirty="0"/>
              <a:t>Update the Minimum Current Exposure (MCE) component of Total Potential Exposure (TPE) calculation to include</a:t>
            </a:r>
          </a:p>
          <a:p>
            <a:pPr lvl="1"/>
            <a:r>
              <a:rPr lang="en-US" sz="1400" dirty="0"/>
              <a:t>Capture price risk between Day Ahead Market (DAM) Market Clearing Price for Capacity (MCPC) and Real-Time (RT) Market Clearing Price for Capacity (MCPC) for Virtual AS offers</a:t>
            </a:r>
          </a:p>
          <a:p>
            <a:pPr lvl="1"/>
            <a:r>
              <a:rPr lang="en-US" sz="1400" dirty="0"/>
              <a:t>Section 16.11.4.1 </a:t>
            </a:r>
            <a:r>
              <a:rPr lang="en-US" sz="1400" i="1" dirty="0"/>
              <a:t>Determination of Total Potential Exposure for a Counter-Party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1702703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fontScale="92500" lnSpcReduction="10000"/>
          </a:bodyPr>
          <a:lstStyle/>
          <a:p>
            <a:pPr marL="0" indent="0">
              <a:buNone/>
            </a:pPr>
            <a:r>
              <a:rPr lang="en-US" sz="2400" u="sng" dirty="0"/>
              <a:t>Credit Risk Assessment and Enforcement</a:t>
            </a:r>
            <a:endParaRPr lang="en-US" sz="2000" u="sng" dirty="0"/>
          </a:p>
          <a:p>
            <a:r>
              <a:rPr lang="en-US" sz="2000" dirty="0"/>
              <a:t>Updated draft NPRR key provisions</a:t>
            </a:r>
          </a:p>
          <a:p>
            <a:r>
              <a:rPr lang="en-US" sz="2000" dirty="0"/>
              <a:t>Reorders Section 16 credit monitoring language</a:t>
            </a:r>
          </a:p>
          <a:p>
            <a:r>
              <a:rPr lang="en-US" sz="2000" dirty="0"/>
              <a:t>Credit scoring provisions – qualitative assessment and financial scoring model</a:t>
            </a:r>
          </a:p>
          <a:p>
            <a:r>
              <a:rPr lang="en-US" sz="2000" dirty="0"/>
              <a:t>Financial scoring details to be in a separate OBD</a:t>
            </a:r>
          </a:p>
          <a:p>
            <a:r>
              <a:rPr lang="en-US" sz="2000" dirty="0"/>
              <a:t>Financial score updated quarterly</a:t>
            </a:r>
          </a:p>
          <a:p>
            <a:r>
              <a:rPr lang="en-US" sz="2000" dirty="0"/>
              <a:t>Representative qualitative considerations</a:t>
            </a:r>
          </a:p>
          <a:p>
            <a:r>
              <a:rPr lang="en-US" sz="2000" dirty="0"/>
              <a:t>Qualitative assessment may be updated at any time</a:t>
            </a:r>
          </a:p>
          <a:p>
            <a:r>
              <a:rPr lang="en-US" sz="2000" dirty="0"/>
              <a:t>Annual review of financial scoring parameters by CWG / MCWG</a:t>
            </a:r>
          </a:p>
          <a:p>
            <a:r>
              <a:rPr lang="en-US" sz="2000" dirty="0"/>
              <a:t>Counter-Party credit scores are Protected Information</a:t>
            </a:r>
          </a:p>
          <a:p>
            <a:r>
              <a:rPr lang="en-US" sz="2000" dirty="0"/>
              <a:t>In the event of deterioration of credit quality, provisions for</a:t>
            </a:r>
          </a:p>
          <a:p>
            <a:r>
              <a:rPr lang="en-US" sz="2000" dirty="0"/>
              <a:t>Change to Unsecured Credit Limits, </a:t>
            </a:r>
          </a:p>
          <a:p>
            <a:r>
              <a:rPr lang="en-US" sz="2000" dirty="0"/>
              <a:t>Change to TPE, or </a:t>
            </a:r>
          </a:p>
          <a:p>
            <a:r>
              <a:rPr lang="en-US" sz="2000" dirty="0"/>
              <a:t>Designation as an unreasonable credit risk</a:t>
            </a:r>
          </a:p>
          <a:p>
            <a:r>
              <a:rPr lang="en-US" sz="2000" dirty="0"/>
              <a:t>TPE adjustment mechanism</a:t>
            </a:r>
          </a:p>
          <a:p>
            <a:r>
              <a:rPr lang="en-US" sz="2000" dirty="0"/>
              <a:t>Five Bank Business Day Notice before changes to TPE or Unsecured Credit Limit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2583862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a:bodyPr>
          <a:lstStyle/>
          <a:p>
            <a:pPr marL="0" indent="0">
              <a:buNone/>
            </a:pPr>
            <a:r>
              <a:rPr lang="en-US" sz="2800" u="sng" dirty="0"/>
              <a:t>Financial Scoring Models</a:t>
            </a:r>
            <a:endParaRPr lang="en-US" sz="2400" u="sng" dirty="0"/>
          </a:p>
          <a:p>
            <a:r>
              <a:rPr lang="en-US" sz="2400" dirty="0"/>
              <a:t>Updated using 2019 Counter-Party financial data</a:t>
            </a:r>
          </a:p>
          <a:p>
            <a:r>
              <a:rPr lang="en-US" sz="2400" dirty="0"/>
              <a:t>For both testing models, revised data reduced the “fit” of the model score to the agency rating for rated entities. Therefore Market Participants prior to implementation should be comfortable that the financial ratios and weights are reasonable.</a:t>
            </a:r>
          </a:p>
          <a:p>
            <a:endParaRPr lang="en-US" sz="2400" dirty="0"/>
          </a:p>
          <a:p>
            <a:endParaRPr lang="en-US" sz="2400" dirty="0"/>
          </a:p>
          <a:p>
            <a:r>
              <a:rPr lang="en-US" sz="2400" dirty="0">
                <a:solidFill>
                  <a:srgbClr val="FF0000"/>
                </a:solidFill>
              </a:rPr>
              <a:t>PLEASE REVIEW</a:t>
            </a:r>
          </a:p>
          <a:p>
            <a:r>
              <a:rPr lang="en-US" sz="2400" dirty="0">
                <a:solidFill>
                  <a:srgbClr val="FF0000"/>
                </a:solidFill>
              </a:rPr>
              <a:t>http://www.ercot.com/calendar/2020/10/16/192878-CREDITWG-MCWG</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1706009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a:bodyPr>
          <a:lstStyle/>
          <a:p>
            <a:pPr marL="0" indent="0">
              <a:buNone/>
            </a:pPr>
            <a:r>
              <a:rPr lang="en-US" sz="2400" u="sng" dirty="0"/>
              <a:t>Potential August 2020 DAM/CRR Credit Risk Misalignment</a:t>
            </a:r>
          </a:p>
          <a:p>
            <a:pPr marL="0" indent="0">
              <a:buNone/>
            </a:pPr>
            <a:r>
              <a:rPr lang="en-US" sz="2000" dirty="0"/>
              <a:t>Observations</a:t>
            </a:r>
          </a:p>
          <a:p>
            <a:r>
              <a:rPr lang="en-US" sz="2000" dirty="0"/>
              <a:t>DALE (i.e. 7-day average of prior DAM activity) is multiplied by DFAF to capture changes in forward market expectations</a:t>
            </a:r>
          </a:p>
          <a:p>
            <a:r>
              <a:rPr lang="en-US" sz="2000" dirty="0"/>
              <a:t>Works well when congestion is minimal</a:t>
            </a:r>
          </a:p>
          <a:p>
            <a:r>
              <a:rPr lang="en-US" sz="2000" dirty="0"/>
              <a:t>CRR settlements are not projected forward using DFAF</a:t>
            </a:r>
          </a:p>
          <a:p>
            <a:r>
              <a:rPr lang="en-US" sz="2000" dirty="0"/>
              <a:t>CRR credits/charges netted only for days that are unbilled or invoiced</a:t>
            </a:r>
          </a:p>
          <a:p>
            <a:r>
              <a:rPr lang="en-US" sz="2000" dirty="0"/>
              <a:t>In instances where DALE*DFAF increases substantially due to congestion, there is not a corresponding projected offset at the Counter-party level for CRRAH activities, particularly for CRRAH with a book heavy with Options</a:t>
            </a:r>
          </a:p>
          <a:p>
            <a:r>
              <a:rPr lang="en-US" sz="2000" dirty="0"/>
              <a:t>Result is dramatic over-collateralization of Counter-Party, particularly when the CP, QSE, and CRRAH are the same legal entity</a:t>
            </a:r>
          </a:p>
          <a:p>
            <a:r>
              <a:rPr lang="en-US" sz="2000" dirty="0"/>
              <a:t>The entity can be owed millions by ERCOT, yet the TPEA calculations show the CP to be a significant credit risk to ERCOT, whereas the risk of default is in the opposite direction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3637626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a:bodyPr>
          <a:lstStyle/>
          <a:p>
            <a:pPr marL="0" indent="0">
              <a:buNone/>
            </a:pPr>
            <a:r>
              <a:rPr lang="en-US" sz="2400" u="sng" dirty="0"/>
              <a:t>Potential August 2020 DAM/CRR Credit Risk Misalignment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5" name="Picture 4">
            <a:extLst>
              <a:ext uri="{FF2B5EF4-FFF2-40B4-BE49-F238E27FC236}">
                <a16:creationId xmlns:a16="http://schemas.microsoft.com/office/drawing/2014/main" id="{55805737-82B8-414D-BBE0-414C33AB45BF}"/>
              </a:ext>
            </a:extLst>
          </p:cNvPr>
          <p:cNvPicPr>
            <a:picLocks noChangeAspect="1"/>
          </p:cNvPicPr>
          <p:nvPr/>
        </p:nvPicPr>
        <p:blipFill>
          <a:blip r:embed="rId2"/>
          <a:stretch>
            <a:fillRect/>
          </a:stretch>
        </p:blipFill>
        <p:spPr>
          <a:xfrm>
            <a:off x="2133600" y="1600200"/>
            <a:ext cx="4876800" cy="2402889"/>
          </a:xfrm>
          <a:prstGeom prst="rect">
            <a:avLst/>
          </a:prstGeom>
        </p:spPr>
      </p:pic>
      <p:pic>
        <p:nvPicPr>
          <p:cNvPr id="6" name="Picture 5">
            <a:extLst>
              <a:ext uri="{FF2B5EF4-FFF2-40B4-BE49-F238E27FC236}">
                <a16:creationId xmlns:a16="http://schemas.microsoft.com/office/drawing/2014/main" id="{D28A9337-53FE-41C2-AF7E-1FB992E156EB}"/>
              </a:ext>
            </a:extLst>
          </p:cNvPr>
          <p:cNvPicPr>
            <a:picLocks noChangeAspect="1"/>
          </p:cNvPicPr>
          <p:nvPr/>
        </p:nvPicPr>
        <p:blipFill>
          <a:blip r:embed="rId3"/>
          <a:stretch>
            <a:fillRect/>
          </a:stretch>
        </p:blipFill>
        <p:spPr>
          <a:xfrm>
            <a:off x="1752600" y="4102896"/>
            <a:ext cx="5715000" cy="2483573"/>
          </a:xfrm>
          <a:prstGeom prst="rect">
            <a:avLst/>
          </a:prstGeom>
        </p:spPr>
      </p:pic>
    </p:spTree>
    <p:extLst>
      <p:ext uri="{BB962C8B-B14F-4D97-AF65-F5344CB8AC3E}">
        <p14:creationId xmlns:p14="http://schemas.microsoft.com/office/powerpoint/2010/main" val="1685663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a:t>MCWG </a:t>
            </a:r>
            <a:r>
              <a:rPr lang="en-US" dirty="0">
                <a:latin typeface="+mn-lt"/>
              </a:rPr>
              <a:t>update</a:t>
            </a:r>
            <a:r>
              <a:rPr lang="en-US" dirty="0"/>
              <a:t> to WMS</a:t>
            </a:r>
          </a:p>
        </p:txBody>
      </p:sp>
      <p:sp>
        <p:nvSpPr>
          <p:cNvPr id="3" name="Content Placeholder 2"/>
          <p:cNvSpPr>
            <a:spLocks noGrp="1"/>
          </p:cNvSpPr>
          <p:nvPr>
            <p:ph idx="1"/>
          </p:nvPr>
        </p:nvSpPr>
        <p:spPr>
          <a:xfrm>
            <a:off x="228600" y="1143000"/>
            <a:ext cx="8763000" cy="5410200"/>
          </a:xfrm>
        </p:spPr>
        <p:txBody>
          <a:bodyPr>
            <a:normAutofit/>
          </a:bodyPr>
          <a:lstStyle/>
          <a:p>
            <a:pPr marL="0" indent="0">
              <a:buNone/>
            </a:pPr>
            <a:r>
              <a:rPr lang="en-US" sz="2400" u="sng" dirty="0"/>
              <a:t>Potential August 2020 DAM/CRR Credit Risk Misalignment</a:t>
            </a:r>
          </a:p>
          <a:p>
            <a:pPr marL="0" indent="0">
              <a:buNone/>
            </a:pPr>
            <a:r>
              <a:rPr lang="en-US" sz="2000" dirty="0"/>
              <a:t>Potential Solutions?</a:t>
            </a:r>
          </a:p>
          <a:p>
            <a:r>
              <a:rPr lang="en-US" sz="2000" dirty="0"/>
              <a:t>Extrapolate CRRAH activities using a methodology substantially similar to DALE for qualifying Counter-Parties</a:t>
            </a:r>
          </a:p>
          <a:p>
            <a:r>
              <a:rPr lang="en-US" sz="2000" dirty="0"/>
              <a:t>Potential Qualifying Criteria</a:t>
            </a:r>
          </a:p>
          <a:p>
            <a:r>
              <a:rPr lang="en-US" sz="2000" dirty="0"/>
              <a:t>All entities registered to a CP must be the same legal entity</a:t>
            </a:r>
          </a:p>
          <a:p>
            <a:r>
              <a:rPr lang="en-US" sz="2000" dirty="0"/>
              <a:t>CRRAH book must consist of at least X% of options</a:t>
            </a:r>
          </a:p>
          <a:p>
            <a:endParaRPr lang="en-US" sz="2000" dirty="0"/>
          </a:p>
          <a:p>
            <a:r>
              <a:rPr lang="en-US" sz="2000" dirty="0"/>
              <a:t>Separate Issue:  Should RTLE use an average similar to DALE rather than a max lookback over 45 days?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3484568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15226</TotalTime>
  <Words>1031</Words>
  <Application>Microsoft Office PowerPoint</Application>
  <PresentationFormat>On-screen Show (4:3)</PresentationFormat>
  <Paragraphs>107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Wingdings</vt:lpstr>
      <vt:lpstr>Office Theme</vt:lpstr>
      <vt:lpstr>Market Credit Working Group update to the Wholesale Market Subcommittee</vt:lpstr>
      <vt:lpstr>MCWG update to WMS</vt:lpstr>
      <vt:lpstr>MCWG update to WMS</vt:lpstr>
      <vt:lpstr>MCWG update to WMS</vt:lpstr>
      <vt:lpstr>MCWG update to WMS</vt:lpstr>
      <vt:lpstr>MCWG update to WMS</vt:lpstr>
      <vt:lpstr>MCWG update to WMS</vt:lpstr>
      <vt:lpstr>MCWG update to WMS</vt:lpstr>
      <vt:lpstr>MCWG update to WMS</vt:lpstr>
      <vt:lpstr>MCWG update to WMS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Credit Working Group update to the Wholesale Market Subcommittee</dc:title>
  <dc:creator>Barnes, Bill</dc:creator>
  <cp:lastModifiedBy>Barnes, Bill</cp:lastModifiedBy>
  <cp:revision>344</cp:revision>
  <dcterms:created xsi:type="dcterms:W3CDTF">2006-08-16T00:00:00Z</dcterms:created>
  <dcterms:modified xsi:type="dcterms:W3CDTF">2020-11-03T16:07:45Z</dcterms:modified>
</cp:coreProperties>
</file>