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4"/>
  </p:notesMasterIdLst>
  <p:sldIdLst>
    <p:sldId id="259" r:id="rId5"/>
    <p:sldId id="336" r:id="rId6"/>
    <p:sldId id="337" r:id="rId7"/>
    <p:sldId id="347" r:id="rId8"/>
    <p:sldId id="346" r:id="rId9"/>
    <p:sldId id="341" r:id="rId10"/>
    <p:sldId id="348" r:id="rId11"/>
    <p:sldId id="342" r:id="rId12"/>
    <p:sldId id="350" r:id="rId1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27" autoAdjust="0"/>
    <p:restoredTop sz="94689" autoAdjust="0"/>
  </p:normalViewPr>
  <p:slideViewPr>
    <p:cSldViewPr>
      <p:cViewPr varScale="1">
        <p:scale>
          <a:sx n="92" d="100"/>
          <a:sy n="92" d="100"/>
        </p:scale>
        <p:origin x="1248" y="45"/>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15" tIns="47107" rIns="94215" bIns="47107"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15" tIns="47107" rIns="94215" bIns="47107" rtlCol="0"/>
          <a:lstStyle>
            <a:lvl1pPr algn="r">
              <a:defRPr sz="1200"/>
            </a:lvl1pPr>
          </a:lstStyle>
          <a:p>
            <a:fld id="{FD72825D-FAD1-44C9-A936-D3B05620559B}" type="datetimeFigureOut">
              <a:rPr lang="en-US" smtClean="0"/>
              <a:t>11/3/2020</a:t>
            </a:fld>
            <a:endParaRPr lang="en-US" dirty="0"/>
          </a:p>
        </p:txBody>
      </p:sp>
      <p:sp>
        <p:nvSpPr>
          <p:cNvPr id="4" name="Slide Image Placeholder 3"/>
          <p:cNvSpPr>
            <a:spLocks noGrp="1" noRot="1" noChangeAspect="1"/>
          </p:cNvSpPr>
          <p:nvPr>
            <p:ph type="sldImg" idx="2"/>
          </p:nvPr>
        </p:nvSpPr>
        <p:spPr>
          <a:xfrm>
            <a:off x="1439863" y="1173163"/>
            <a:ext cx="4222750" cy="3168650"/>
          </a:xfrm>
          <a:prstGeom prst="rect">
            <a:avLst/>
          </a:prstGeom>
          <a:noFill/>
          <a:ln w="12700">
            <a:solidFill>
              <a:prstClr val="black"/>
            </a:solidFill>
          </a:ln>
        </p:spPr>
        <p:txBody>
          <a:bodyPr vert="horz" lIns="94215" tIns="47107" rIns="94215" bIns="47107"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15" tIns="47107" rIns="94215" bIns="471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15" tIns="47107" rIns="94215" bIns="471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15" tIns="47107" rIns="94215" bIns="47107" rtlCol="0" anchor="b"/>
          <a:lstStyle>
            <a:lvl1pPr algn="r">
              <a:defRPr sz="1200"/>
            </a:lvl1pPr>
          </a:lstStyle>
          <a:p>
            <a:fld id="{8173BF9B-2C3B-43FA-A144-61917F5B4573}" type="slidenum">
              <a:rPr lang="en-US" smtClean="0"/>
              <a:t>‹#›</a:t>
            </a:fld>
            <a:endParaRPr lang="en-US" dirty="0"/>
          </a:p>
        </p:txBody>
      </p:sp>
    </p:spTree>
    <p:extLst>
      <p:ext uri="{BB962C8B-B14F-4D97-AF65-F5344CB8AC3E}">
        <p14:creationId xmlns:p14="http://schemas.microsoft.com/office/powerpoint/2010/main" val="2273604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1</a:t>
            </a:fld>
            <a:endParaRPr lang="en-US" dirty="0"/>
          </a:p>
        </p:txBody>
      </p:sp>
    </p:spTree>
    <p:extLst>
      <p:ext uri="{BB962C8B-B14F-4D97-AF65-F5344CB8AC3E}">
        <p14:creationId xmlns:p14="http://schemas.microsoft.com/office/powerpoint/2010/main" val="2191562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2</a:t>
            </a:fld>
            <a:endParaRPr lang="en-US" dirty="0"/>
          </a:p>
        </p:txBody>
      </p:sp>
    </p:spTree>
    <p:extLst>
      <p:ext uri="{BB962C8B-B14F-4D97-AF65-F5344CB8AC3E}">
        <p14:creationId xmlns:p14="http://schemas.microsoft.com/office/powerpoint/2010/main" val="3492288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3</a:t>
            </a:fld>
            <a:endParaRPr lang="en-US" dirty="0"/>
          </a:p>
        </p:txBody>
      </p:sp>
    </p:spTree>
    <p:extLst>
      <p:ext uri="{BB962C8B-B14F-4D97-AF65-F5344CB8AC3E}">
        <p14:creationId xmlns:p14="http://schemas.microsoft.com/office/powerpoint/2010/main" val="4212270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4</a:t>
            </a:fld>
            <a:endParaRPr lang="en-US" dirty="0"/>
          </a:p>
        </p:txBody>
      </p:sp>
    </p:spTree>
    <p:extLst>
      <p:ext uri="{BB962C8B-B14F-4D97-AF65-F5344CB8AC3E}">
        <p14:creationId xmlns:p14="http://schemas.microsoft.com/office/powerpoint/2010/main" val="2305716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5</a:t>
            </a:fld>
            <a:endParaRPr lang="en-US" dirty="0"/>
          </a:p>
        </p:txBody>
      </p:sp>
    </p:spTree>
    <p:extLst>
      <p:ext uri="{BB962C8B-B14F-4D97-AF65-F5344CB8AC3E}">
        <p14:creationId xmlns:p14="http://schemas.microsoft.com/office/powerpoint/2010/main" val="28070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6</a:t>
            </a:fld>
            <a:endParaRPr lang="en-US" dirty="0"/>
          </a:p>
        </p:txBody>
      </p:sp>
    </p:spTree>
    <p:extLst>
      <p:ext uri="{BB962C8B-B14F-4D97-AF65-F5344CB8AC3E}">
        <p14:creationId xmlns:p14="http://schemas.microsoft.com/office/powerpoint/2010/main" val="1708933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7</a:t>
            </a:fld>
            <a:endParaRPr lang="en-US" dirty="0"/>
          </a:p>
        </p:txBody>
      </p:sp>
    </p:spTree>
    <p:extLst>
      <p:ext uri="{BB962C8B-B14F-4D97-AF65-F5344CB8AC3E}">
        <p14:creationId xmlns:p14="http://schemas.microsoft.com/office/powerpoint/2010/main" val="4114788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8</a:t>
            </a:fld>
            <a:endParaRPr lang="en-US" dirty="0"/>
          </a:p>
        </p:txBody>
      </p:sp>
    </p:spTree>
    <p:extLst>
      <p:ext uri="{BB962C8B-B14F-4D97-AF65-F5344CB8AC3E}">
        <p14:creationId xmlns:p14="http://schemas.microsoft.com/office/powerpoint/2010/main" val="124905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9</a:t>
            </a:fld>
            <a:endParaRPr lang="en-US" dirty="0"/>
          </a:p>
        </p:txBody>
      </p:sp>
    </p:spTree>
    <p:extLst>
      <p:ext uri="{BB962C8B-B14F-4D97-AF65-F5344CB8AC3E}">
        <p14:creationId xmlns:p14="http://schemas.microsoft.com/office/powerpoint/2010/main" val="2216798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183F5E-3ADC-4CE5-8041-4C3A0233CC76}" type="datetime1">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29184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EE5EB4-A191-47EE-BD06-BE5B459ABE80}" type="datetime1">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34793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D63209-67EC-4E7B-B19A-BDED719BBEBD}" type="datetime1">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595829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375A2D-61BE-4B96-BB08-2EAD9480EE66}" type="datetime1">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0790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258B2F-41D8-423A-82E4-B6E87B957319}" type="datetime1">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701286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6B79E7-7BD7-475C-90B1-81FD037F457D}" type="datetime1">
              <a:rPr lang="en-US" smtClean="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1463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BDB68B-1312-402E-8455-965818B9FAA8}" type="datetime1">
              <a:rPr lang="en-US" smtClean="0"/>
              <a:t>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16626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3F37B4-1CDD-4BEC-AF95-9BAEFEC07B09}" type="datetime1">
              <a:rPr lang="en-US" smtClean="0"/>
              <a:t>11/3/2020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659559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759B5-3B98-49EF-9094-E3544B9F128F}" type="datetime1">
              <a:rPr lang="en-US" smtClean="0"/>
              <a:t>11/3/2020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0410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3B66AE-88FD-4D7B-A61B-7F993FE56FAF}" type="datetime1">
              <a:rPr lang="en-US" smtClean="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20609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0AF9F9-5031-47D2-A525-1C1A79309028}" type="datetime1">
              <a:rPr lang="en-US" smtClean="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55508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732A0-8885-4CB8-B835-73C3A1F38C0D}" type="datetime1">
              <a:rPr lang="en-US" smtClean="0"/>
              <a:t>11/3/2020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E6DEE-B277-412F-8503-2977301076E2}" type="slidenum">
              <a:rPr lang="en-US" smtClean="0"/>
              <a:t>‹#›</a:t>
            </a:fld>
            <a:endParaRPr lang="en-US" dirty="0"/>
          </a:p>
        </p:txBody>
      </p:sp>
    </p:spTree>
    <p:extLst>
      <p:ext uri="{BB962C8B-B14F-4D97-AF65-F5344CB8AC3E}">
        <p14:creationId xmlns:p14="http://schemas.microsoft.com/office/powerpoint/2010/main" val="1815815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A297C-19A3-4FDB-AF11-D50A84315108}"/>
              </a:ext>
            </a:extLst>
          </p:cNvPr>
          <p:cNvSpPr>
            <a:spLocks noGrp="1"/>
          </p:cNvSpPr>
          <p:nvPr>
            <p:ph type="title"/>
          </p:nvPr>
        </p:nvSpPr>
        <p:spPr>
          <a:xfrm>
            <a:off x="457200" y="274638"/>
            <a:ext cx="8229600" cy="2697162"/>
          </a:xfrm>
        </p:spPr>
        <p:txBody>
          <a:bodyPr>
            <a:normAutofit/>
          </a:bodyPr>
          <a:lstStyle/>
          <a:p>
            <a:r>
              <a:rPr lang="en-US" sz="3600" b="1" dirty="0">
                <a:latin typeface="Arial" panose="020B0604020202020204" pitchFamily="34" charset="0"/>
                <a:cs typeface="Arial" panose="020B0604020202020204" pitchFamily="34" charset="0"/>
              </a:rPr>
              <a:t>Supply Analysis Working Group Report to WMS</a:t>
            </a:r>
          </a:p>
        </p:txBody>
      </p:sp>
      <p:sp>
        <p:nvSpPr>
          <p:cNvPr id="3" name="Content Placeholder 2">
            <a:extLst>
              <a:ext uri="{FF2B5EF4-FFF2-40B4-BE49-F238E27FC236}">
                <a16:creationId xmlns:a16="http://schemas.microsoft.com/office/drawing/2014/main" id="{C4FCF99A-BC66-4C43-9AA2-5CFBD25ED310}"/>
              </a:ext>
            </a:extLst>
          </p:cNvPr>
          <p:cNvSpPr>
            <a:spLocks noGrp="1"/>
          </p:cNvSpPr>
          <p:nvPr>
            <p:ph idx="1"/>
          </p:nvPr>
        </p:nvSpPr>
        <p:spPr>
          <a:xfrm>
            <a:off x="603624" y="2971800"/>
            <a:ext cx="8077200" cy="914401"/>
          </a:xfrm>
        </p:spPr>
        <p:txBody>
          <a:bodyPr>
            <a:normAutofit/>
          </a:bodyPr>
          <a:lstStyle/>
          <a:p>
            <a:pPr marL="0" indent="0" algn="ctr">
              <a:buNone/>
            </a:pPr>
            <a:r>
              <a:rPr lang="en-US" sz="2800" dirty="0">
                <a:solidFill>
                  <a:schemeClr val="tx1">
                    <a:lumMod val="50000"/>
                    <a:lumOff val="50000"/>
                  </a:schemeClr>
                </a:solidFill>
                <a:latin typeface="Arial" panose="020B0604020202020204" pitchFamily="34" charset="0"/>
                <a:cs typeface="Arial" panose="020B0604020202020204" pitchFamily="34" charset="0"/>
              </a:rPr>
              <a:t>November 4, 2020 </a:t>
            </a:r>
          </a:p>
          <a:p>
            <a:pPr marL="0" indent="0" algn="ctr">
              <a:buNone/>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a:p>
            <a:pPr marL="0" indent="0" algn="ctr">
              <a:buNone/>
            </a:pPr>
            <a:r>
              <a:rPr lang="en-US" sz="2400" dirty="0">
                <a:solidFill>
                  <a:schemeClr val="tx1">
                    <a:lumMod val="50000"/>
                    <a:lumOff val="50000"/>
                  </a:schemeClr>
                </a:solidFill>
                <a:latin typeface="Arial" panose="020B0604020202020204" pitchFamily="34" charset="0"/>
                <a:cs typeface="Arial" panose="020B0604020202020204" pitchFamily="34" charset="0"/>
              </a:rPr>
              <a:t>Caitlin Smith, Chair</a:t>
            </a:r>
          </a:p>
          <a:p>
            <a:pPr marL="0" indent="0" algn="ctr">
              <a:buNone/>
            </a:pPr>
            <a:r>
              <a:rPr lang="en-US" sz="2400" dirty="0">
                <a:solidFill>
                  <a:schemeClr val="tx1">
                    <a:lumMod val="50000"/>
                    <a:lumOff val="50000"/>
                  </a:schemeClr>
                </a:solidFill>
                <a:latin typeface="Arial" panose="020B0604020202020204" pitchFamily="34" charset="0"/>
                <a:cs typeface="Arial" panose="020B0604020202020204" pitchFamily="34" charset="0"/>
              </a:rPr>
              <a:t>Pete Warnken, Vice Chair</a:t>
            </a:r>
          </a:p>
          <a:p>
            <a:pPr marL="0" indent="0" algn="ctr">
              <a:buNone/>
            </a:pPr>
            <a:r>
              <a:rPr lang="en-US" sz="2400" dirty="0">
                <a:solidFill>
                  <a:schemeClr val="tx1">
                    <a:lumMod val="50000"/>
                    <a:lumOff val="50000"/>
                  </a:schemeClr>
                </a:solidFill>
                <a:latin typeface="Arial" panose="020B0604020202020204" pitchFamily="34" charset="0"/>
                <a:cs typeface="Arial" panose="020B0604020202020204" pitchFamily="34" charset="0"/>
              </a:rPr>
              <a:t>Ian Haley, Vice Chair </a:t>
            </a:r>
          </a:p>
        </p:txBody>
      </p:sp>
      <p:sp>
        <p:nvSpPr>
          <p:cNvPr id="4" name="Slide Number Placeholder 3">
            <a:extLst>
              <a:ext uri="{FF2B5EF4-FFF2-40B4-BE49-F238E27FC236}">
                <a16:creationId xmlns:a16="http://schemas.microsoft.com/office/drawing/2014/main" id="{2265CB5B-DDF3-42C7-A2F0-155F47D0DBAC}"/>
              </a:ext>
            </a:extLst>
          </p:cNvPr>
          <p:cNvSpPr>
            <a:spLocks noGrp="1"/>
          </p:cNvSpPr>
          <p:nvPr>
            <p:ph type="sldNum" sz="quarter" idx="12"/>
          </p:nvPr>
        </p:nvSpPr>
        <p:spPr/>
        <p:txBody>
          <a:bodyPr/>
          <a:lstStyle/>
          <a:p>
            <a:fld id="{36EE6DEE-B277-412F-8503-2977301076E2}" type="slidenum">
              <a:rPr lang="en-US" smtClean="0"/>
              <a:t>1</a:t>
            </a:fld>
            <a:endParaRPr lang="en-US" dirty="0"/>
          </a:p>
        </p:txBody>
      </p:sp>
    </p:spTree>
    <p:extLst>
      <p:ext uri="{BB962C8B-B14F-4D97-AF65-F5344CB8AC3E}">
        <p14:creationId xmlns:p14="http://schemas.microsoft.com/office/powerpoint/2010/main" val="3717820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October SAWG Meeting – Astrape 2020 Reserve Margin Study</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295400"/>
            <a:ext cx="8229600" cy="5410200"/>
          </a:xfrm>
        </p:spPr>
        <p:txBody>
          <a:bodyPr>
            <a:normAutofit/>
          </a:bodyPr>
          <a:lstStyle/>
          <a:p>
            <a:pPr>
              <a:spcBef>
                <a:spcPts val="0"/>
              </a:spcBef>
            </a:pPr>
            <a:r>
              <a:rPr lang="en-US" sz="2000" dirty="0">
                <a:solidFill>
                  <a:schemeClr val="tx1">
                    <a:lumMod val="50000"/>
                    <a:lumOff val="50000"/>
                  </a:schemeClr>
                </a:solidFill>
                <a:latin typeface="Arial" panose="020B0604020202020204" pitchFamily="34" charset="0"/>
                <a:cs typeface="Arial" panose="020B0604020202020204" pitchFamily="34" charset="0"/>
              </a:rPr>
              <a:t>October presentation:</a:t>
            </a:r>
          </a:p>
          <a:p>
            <a:pPr lvl="1">
              <a:spcBef>
                <a:spcPts val="0"/>
              </a:spcBef>
            </a:pPr>
            <a:r>
              <a:rPr lang="en-US" sz="1600" dirty="0">
                <a:solidFill>
                  <a:schemeClr val="tx1">
                    <a:lumMod val="50000"/>
                    <a:lumOff val="50000"/>
                  </a:schemeClr>
                </a:solidFill>
                <a:latin typeface="Arial" panose="020B0604020202020204" pitchFamily="34" charset="0"/>
                <a:cs typeface="Arial" panose="020B0604020202020204" pitchFamily="34" charset="0"/>
              </a:rPr>
              <a:t>Reviewed:</a:t>
            </a:r>
          </a:p>
          <a:p>
            <a:pPr lvl="2">
              <a:spcBef>
                <a:spcPts val="0"/>
              </a:spcBef>
            </a:pPr>
            <a:r>
              <a:rPr lang="en-US" sz="1600" dirty="0">
                <a:solidFill>
                  <a:schemeClr val="tx1">
                    <a:lumMod val="50000"/>
                    <a:lumOff val="50000"/>
                  </a:schemeClr>
                </a:solidFill>
                <a:latin typeface="Arial" panose="020B0604020202020204" pitchFamily="34" charset="0"/>
                <a:cs typeface="Arial" panose="020B0604020202020204" pitchFamily="34" charset="0"/>
              </a:rPr>
              <a:t>Scenarios:</a:t>
            </a:r>
          </a:p>
          <a:p>
            <a:pPr lvl="3">
              <a:spcBef>
                <a:spcPts val="0"/>
              </a:spcBef>
            </a:pPr>
            <a:r>
              <a:rPr lang="en-US" sz="1600" dirty="0">
                <a:solidFill>
                  <a:schemeClr val="tx1">
                    <a:lumMod val="50000"/>
                    <a:lumOff val="50000"/>
                  </a:schemeClr>
                </a:solidFill>
                <a:latin typeface="Arial" panose="020B0604020202020204" pitchFamily="34" charset="0"/>
                <a:cs typeface="Arial" panose="020B0604020202020204" pitchFamily="34" charset="0"/>
              </a:rPr>
              <a:t>High Renewables Penetration</a:t>
            </a:r>
          </a:p>
          <a:p>
            <a:pPr lvl="3">
              <a:spcBef>
                <a:spcPts val="0"/>
              </a:spcBef>
            </a:pPr>
            <a:r>
              <a:rPr lang="en-US" sz="1600" dirty="0">
                <a:solidFill>
                  <a:schemeClr val="tx1">
                    <a:lumMod val="50000"/>
                    <a:lumOff val="50000"/>
                  </a:schemeClr>
                </a:solidFill>
                <a:latin typeface="Arial" panose="020B0604020202020204" pitchFamily="34" charset="0"/>
                <a:cs typeface="Arial" panose="020B0604020202020204" pitchFamily="34" charset="0"/>
              </a:rPr>
              <a:t>Storage as change case</a:t>
            </a:r>
          </a:p>
          <a:p>
            <a:pPr lvl="4">
              <a:spcBef>
                <a:spcPts val="0"/>
              </a:spcBef>
              <a:buFont typeface="Arial" panose="020B0604020202020204" pitchFamily="34" charset="0"/>
              <a:buChar char="•"/>
            </a:pPr>
            <a:r>
              <a:rPr lang="en-US" sz="1600" dirty="0">
                <a:solidFill>
                  <a:schemeClr val="tx1">
                    <a:lumMod val="50000"/>
                    <a:lumOff val="50000"/>
                  </a:schemeClr>
                </a:solidFill>
                <a:latin typeface="Arial" panose="020B0604020202020204" pitchFamily="34" charset="0"/>
                <a:cs typeface="Arial" panose="020B0604020202020204" pitchFamily="34" charset="0"/>
              </a:rPr>
              <a:t>Gas CT as reference case</a:t>
            </a:r>
          </a:p>
          <a:p>
            <a:pPr lvl="3">
              <a:spcBef>
                <a:spcPts val="0"/>
              </a:spcBef>
            </a:pPr>
            <a:r>
              <a:rPr lang="en-US" sz="1600" dirty="0">
                <a:solidFill>
                  <a:schemeClr val="tx1">
                    <a:lumMod val="50000"/>
                    <a:lumOff val="50000"/>
                  </a:schemeClr>
                </a:solidFill>
                <a:latin typeface="Arial" panose="020B0604020202020204" pitchFamily="34" charset="0"/>
                <a:cs typeface="Arial" panose="020B0604020202020204" pitchFamily="34" charset="0"/>
              </a:rPr>
              <a:t>Equivalent Forced Outage Rate </a:t>
            </a:r>
          </a:p>
          <a:p>
            <a:pPr lvl="2">
              <a:spcBef>
                <a:spcPts val="0"/>
              </a:spcBef>
            </a:pPr>
            <a:r>
              <a:rPr lang="en-US" sz="1600" dirty="0">
                <a:solidFill>
                  <a:schemeClr val="tx1">
                    <a:lumMod val="50000"/>
                    <a:lumOff val="50000"/>
                  </a:schemeClr>
                </a:solidFill>
                <a:latin typeface="Arial" panose="020B0604020202020204" pitchFamily="34" charset="0"/>
                <a:cs typeface="Arial" panose="020B0604020202020204" pitchFamily="34" charset="0"/>
              </a:rPr>
              <a:t>Renewable Accounting </a:t>
            </a:r>
          </a:p>
          <a:p>
            <a:pPr lvl="2">
              <a:spcBef>
                <a:spcPts val="0"/>
              </a:spcBef>
            </a:pPr>
            <a:r>
              <a:rPr lang="en-US" sz="1600" dirty="0">
                <a:solidFill>
                  <a:schemeClr val="tx1">
                    <a:lumMod val="50000"/>
                    <a:lumOff val="50000"/>
                  </a:schemeClr>
                </a:solidFill>
                <a:latin typeface="Arial" panose="020B0604020202020204" pitchFamily="34" charset="0"/>
                <a:cs typeface="Arial" panose="020B0604020202020204" pitchFamily="34" charset="0"/>
              </a:rPr>
              <a:t>Draft Results</a:t>
            </a:r>
          </a:p>
          <a:p>
            <a:pPr lvl="2">
              <a:spcBef>
                <a:spcPts val="0"/>
              </a:spcBef>
            </a:pPr>
            <a:r>
              <a:rPr lang="en-US" sz="1600" dirty="0">
                <a:solidFill>
                  <a:schemeClr val="tx1">
                    <a:lumMod val="50000"/>
                    <a:lumOff val="50000"/>
                  </a:schemeClr>
                </a:solidFill>
                <a:latin typeface="Arial" panose="020B0604020202020204" pitchFamily="34" charset="0"/>
                <a:cs typeface="Arial" panose="020B0604020202020204" pitchFamily="34" charset="0"/>
              </a:rPr>
              <a:t>Storage Scenario </a:t>
            </a:r>
          </a:p>
          <a:p>
            <a:pPr lvl="2">
              <a:spcBef>
                <a:spcPts val="0"/>
              </a:spcBef>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a:spcBef>
                <a:spcPts val="0"/>
              </a:spcBef>
            </a:pPr>
            <a:r>
              <a:rPr lang="en-US" sz="2000" dirty="0">
                <a:solidFill>
                  <a:schemeClr val="tx1">
                    <a:lumMod val="50000"/>
                    <a:lumOff val="50000"/>
                  </a:schemeClr>
                </a:solidFill>
                <a:latin typeface="Arial" panose="020B0604020202020204" pitchFamily="34" charset="0"/>
                <a:cs typeface="Arial" panose="020B0604020202020204" pitchFamily="34" charset="0"/>
              </a:rPr>
              <a:t>Next Steps: </a:t>
            </a:r>
          </a:p>
          <a:p>
            <a:pPr lvl="1">
              <a:spcBef>
                <a:spcPts val="0"/>
              </a:spcBef>
            </a:pPr>
            <a:r>
              <a:rPr lang="en-US" sz="1600" dirty="0">
                <a:solidFill>
                  <a:schemeClr val="tx1">
                    <a:lumMod val="50000"/>
                    <a:lumOff val="50000"/>
                  </a:schemeClr>
                </a:solidFill>
                <a:latin typeface="Arial" panose="020B0604020202020204" pitchFamily="34" charset="0"/>
                <a:cs typeface="Arial" panose="020B0604020202020204" pitchFamily="34" charset="0"/>
              </a:rPr>
              <a:t>Final EORM/MERM Study to be released by Astrape in the next couple of weeks</a:t>
            </a:r>
          </a:p>
          <a:p>
            <a:pPr lvl="2">
              <a:spcBef>
                <a:spcPts val="0"/>
              </a:spcBef>
            </a:pPr>
            <a:r>
              <a:rPr lang="en-US" sz="1600" dirty="0">
                <a:solidFill>
                  <a:schemeClr val="tx1">
                    <a:lumMod val="50000"/>
                    <a:lumOff val="50000"/>
                  </a:schemeClr>
                </a:solidFill>
                <a:latin typeface="Arial" panose="020B0604020202020204" pitchFamily="34" charset="0"/>
                <a:cs typeface="Arial" panose="020B0604020202020204" pitchFamily="34" charset="0"/>
              </a:rPr>
              <a:t>Notice to stakeholders and the PUCT </a:t>
            </a:r>
          </a:p>
          <a:p>
            <a:pPr lvl="1">
              <a:spcBef>
                <a:spcPts val="0"/>
              </a:spcBef>
            </a:pPr>
            <a:r>
              <a:rPr lang="en-US" sz="1600" dirty="0">
                <a:solidFill>
                  <a:schemeClr val="tx1">
                    <a:lumMod val="50000"/>
                    <a:lumOff val="50000"/>
                  </a:schemeClr>
                </a:solidFill>
                <a:latin typeface="Arial" panose="020B0604020202020204" pitchFamily="34" charset="0"/>
                <a:cs typeface="Arial" panose="020B0604020202020204" pitchFamily="34" charset="0"/>
              </a:rPr>
              <a:t>30-day comment period on final report</a:t>
            </a:r>
          </a:p>
          <a:p>
            <a:pPr lvl="1">
              <a:spcBef>
                <a:spcPts val="0"/>
              </a:spcBef>
            </a:pPr>
            <a:r>
              <a:rPr lang="en-US" sz="1600" dirty="0">
                <a:solidFill>
                  <a:schemeClr val="bg1">
                    <a:lumMod val="50000"/>
                  </a:schemeClr>
                </a:solidFill>
                <a:latin typeface="Arial" panose="020B0604020202020204" pitchFamily="34" charset="0"/>
                <a:cs typeface="Arial" panose="020B0604020202020204" pitchFamily="34" charset="0"/>
              </a:rPr>
              <a:t>November 19 SAWG:</a:t>
            </a:r>
            <a:endParaRPr lang="en-US" sz="1600" dirty="0">
              <a:solidFill>
                <a:schemeClr val="bg1">
                  <a:lumMod val="50000"/>
                </a:schemeClr>
              </a:solidFill>
              <a:effectLst/>
              <a:latin typeface="Arial" panose="020B0604020202020204" pitchFamily="34" charset="0"/>
              <a:cs typeface="Arial" panose="020B0604020202020204" pitchFamily="34" charset="0"/>
            </a:endParaRPr>
          </a:p>
          <a:p>
            <a:pPr marL="1143000" marR="0" lvl="2" indent="-228600">
              <a:spcBef>
                <a:spcPts val="0"/>
              </a:spcBef>
              <a:spcAft>
                <a:spcPts val="0"/>
              </a:spcAft>
              <a:buFont typeface="Arial" panose="020B0604020202020204" pitchFamily="34" charset="0"/>
              <a:buChar char="•"/>
              <a:tabLst>
                <a:tab pos="1371600" algn="l"/>
              </a:tabLst>
            </a:pPr>
            <a:r>
              <a:rPr lang="en-US" sz="1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Final reserve margins results and associated sensitivities</a:t>
            </a:r>
          </a:p>
          <a:p>
            <a:pPr marL="1143000" marR="0" lvl="2" indent="-228600">
              <a:spcBef>
                <a:spcPts val="0"/>
              </a:spcBef>
              <a:spcAft>
                <a:spcPts val="0"/>
              </a:spcAft>
              <a:buFont typeface="Arial" panose="020B0604020202020204" pitchFamily="34" charset="0"/>
              <a:buChar char="•"/>
              <a:tabLst>
                <a:tab pos="1371600" algn="l"/>
              </a:tabLst>
            </a:pPr>
            <a:r>
              <a:rPr lang="en-US" sz="1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Wind/Solar Effective Load Carrying Capabilities (ELCCs)</a:t>
            </a:r>
          </a:p>
          <a:p>
            <a:pPr marL="1143000" marR="0" lvl="2" indent="-228600">
              <a:spcBef>
                <a:spcPts val="0"/>
              </a:spcBef>
              <a:spcAft>
                <a:spcPts val="0"/>
              </a:spcAft>
              <a:buFont typeface="Arial" panose="020B0604020202020204" pitchFamily="34" charset="0"/>
              <a:buChar char="•"/>
              <a:tabLst>
                <a:tab pos="1371600" algn="l"/>
              </a:tabLst>
            </a:pPr>
            <a:r>
              <a:rPr lang="en-US" sz="1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Battery storage scenario – Battery storage as the reference technology, combined with high renewables penetration</a:t>
            </a:r>
          </a:p>
          <a:p>
            <a:pPr marL="1200150" lvl="2">
              <a:spcBef>
                <a:spcPts val="0"/>
              </a:spcBef>
            </a:pPr>
            <a:endParaRPr lang="en-US" sz="12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11394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October SAWG Meeting – Astrape Update on 2020 Reserve Margin Study</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371600"/>
            <a:ext cx="8229600" cy="5334000"/>
          </a:xfrm>
        </p:spPr>
        <p:txBody>
          <a:bodyPr>
            <a:normAutofit/>
          </a:bodyPr>
          <a:lstStyle/>
          <a:p>
            <a:r>
              <a:rPr lang="en-US" sz="1800" dirty="0">
                <a:solidFill>
                  <a:schemeClr val="tx1">
                    <a:lumMod val="50000"/>
                    <a:lumOff val="50000"/>
                  </a:schemeClr>
                </a:solidFill>
                <a:latin typeface="Arial" panose="020B0604020202020204" pitchFamily="34" charset="0"/>
                <a:cs typeface="Arial" panose="020B0604020202020204" pitchFamily="34" charset="0"/>
              </a:rPr>
              <a:t>**draft results, not final, as presented by Astrape </a:t>
            </a:r>
          </a:p>
          <a:p>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7" name="Picture 6">
            <a:extLst>
              <a:ext uri="{FF2B5EF4-FFF2-40B4-BE49-F238E27FC236}">
                <a16:creationId xmlns:a16="http://schemas.microsoft.com/office/drawing/2014/main" id="{3FD89ED6-1648-4156-BF18-1A691757ED6D}"/>
              </a:ext>
            </a:extLst>
          </p:cNvPr>
          <p:cNvPicPr>
            <a:picLocks noChangeAspect="1"/>
          </p:cNvPicPr>
          <p:nvPr/>
        </p:nvPicPr>
        <p:blipFill>
          <a:blip r:embed="rId3"/>
          <a:stretch>
            <a:fillRect/>
          </a:stretch>
        </p:blipFill>
        <p:spPr>
          <a:xfrm>
            <a:off x="457200" y="1715345"/>
            <a:ext cx="7924800" cy="4503845"/>
          </a:xfrm>
          <a:prstGeom prst="rect">
            <a:avLst/>
          </a:prstGeom>
        </p:spPr>
      </p:pic>
    </p:spTree>
    <p:extLst>
      <p:ext uri="{BB962C8B-B14F-4D97-AF65-F5344CB8AC3E}">
        <p14:creationId xmlns:p14="http://schemas.microsoft.com/office/powerpoint/2010/main" val="1874658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October SAWG Meeting – Astrape Update on 2020 Reserve Margin Study</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371600"/>
            <a:ext cx="8229600" cy="5334000"/>
          </a:xfrm>
        </p:spPr>
        <p:txBody>
          <a:bodyPr>
            <a:normAutofit/>
          </a:bodyPr>
          <a:lstStyle/>
          <a:p>
            <a:r>
              <a:rPr lang="en-US" sz="1800" dirty="0">
                <a:solidFill>
                  <a:schemeClr val="tx1">
                    <a:lumMod val="50000"/>
                    <a:lumOff val="50000"/>
                  </a:schemeClr>
                </a:solidFill>
                <a:latin typeface="Arial" panose="020B0604020202020204" pitchFamily="34" charset="0"/>
                <a:cs typeface="Arial" panose="020B0604020202020204" pitchFamily="34" charset="0"/>
              </a:rPr>
              <a:t>**draft results, not final, as presented by Astrape </a:t>
            </a:r>
          </a:p>
          <a:p>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4" name="Picture 3">
            <a:extLst>
              <a:ext uri="{FF2B5EF4-FFF2-40B4-BE49-F238E27FC236}">
                <a16:creationId xmlns:a16="http://schemas.microsoft.com/office/drawing/2014/main" id="{955E44BD-1646-4E3C-A3F6-DC7EED328929}"/>
              </a:ext>
            </a:extLst>
          </p:cNvPr>
          <p:cNvPicPr>
            <a:picLocks noChangeAspect="1"/>
          </p:cNvPicPr>
          <p:nvPr/>
        </p:nvPicPr>
        <p:blipFill>
          <a:blip r:embed="rId3"/>
          <a:stretch>
            <a:fillRect/>
          </a:stretch>
        </p:blipFill>
        <p:spPr>
          <a:xfrm>
            <a:off x="-228600" y="1719881"/>
            <a:ext cx="8001000" cy="5138119"/>
          </a:xfrm>
          <a:prstGeom prst="rect">
            <a:avLst/>
          </a:prstGeom>
        </p:spPr>
      </p:pic>
    </p:spTree>
    <p:extLst>
      <p:ext uri="{BB962C8B-B14F-4D97-AF65-F5344CB8AC3E}">
        <p14:creationId xmlns:p14="http://schemas.microsoft.com/office/powerpoint/2010/main" val="3280717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October SAWG Meeting – Astrape Update on 2020 Reserve Margin Study</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371600"/>
            <a:ext cx="8229600" cy="5334000"/>
          </a:xfrm>
        </p:spPr>
        <p:txBody>
          <a:bodyPr>
            <a:normAutofit/>
          </a:bodyPr>
          <a:lstStyle/>
          <a:p>
            <a:r>
              <a:rPr lang="en-US" sz="1800" dirty="0">
                <a:solidFill>
                  <a:schemeClr val="tx1">
                    <a:lumMod val="50000"/>
                    <a:lumOff val="50000"/>
                  </a:schemeClr>
                </a:solidFill>
                <a:latin typeface="Arial" panose="020B0604020202020204" pitchFamily="34" charset="0"/>
                <a:cs typeface="Arial" panose="020B0604020202020204" pitchFamily="34" charset="0"/>
              </a:rPr>
              <a:t>**draft results, not final, as presented by Astrape </a:t>
            </a:r>
          </a:p>
          <a:p>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4" name="Picture 3">
            <a:extLst>
              <a:ext uri="{FF2B5EF4-FFF2-40B4-BE49-F238E27FC236}">
                <a16:creationId xmlns:a16="http://schemas.microsoft.com/office/drawing/2014/main" id="{CE47872F-13B9-448F-864D-A88E5B7B13F9}"/>
              </a:ext>
            </a:extLst>
          </p:cNvPr>
          <p:cNvPicPr>
            <a:picLocks noChangeAspect="1"/>
          </p:cNvPicPr>
          <p:nvPr/>
        </p:nvPicPr>
        <p:blipFill>
          <a:blip r:embed="rId3"/>
          <a:stretch>
            <a:fillRect/>
          </a:stretch>
        </p:blipFill>
        <p:spPr>
          <a:xfrm>
            <a:off x="457200" y="1845315"/>
            <a:ext cx="7391400" cy="4824725"/>
          </a:xfrm>
          <a:prstGeom prst="rect">
            <a:avLst/>
          </a:prstGeom>
        </p:spPr>
      </p:pic>
    </p:spTree>
    <p:extLst>
      <p:ext uri="{BB962C8B-B14F-4D97-AF65-F5344CB8AC3E}">
        <p14:creationId xmlns:p14="http://schemas.microsoft.com/office/powerpoint/2010/main" val="2478493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473075"/>
            <a:ext cx="8458200" cy="746125"/>
          </a:xfrm>
        </p:spPr>
        <p:txBody>
          <a:bodyPr>
            <a:normAutofit/>
          </a:bodyPr>
          <a:lstStyle/>
          <a:p>
            <a:pPr algn="l"/>
            <a:r>
              <a:rPr lang="en-US" sz="2800" b="1" dirty="0">
                <a:latin typeface="Arial" panose="020B0604020202020204" pitchFamily="34" charset="0"/>
                <a:cs typeface="Arial" panose="020B0604020202020204" pitchFamily="34" charset="0"/>
              </a:rPr>
              <a:t>SAWG Open Action Items</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914400"/>
            <a:ext cx="8229600" cy="5807075"/>
          </a:xfrm>
        </p:spPr>
        <p:txBody>
          <a:bodyPr>
            <a:normAutofit fontScale="77500" lnSpcReduction="20000"/>
          </a:bodyPr>
          <a:lstStyle/>
          <a:p>
            <a:endParaRPr lang="en-US" sz="2100" dirty="0">
              <a:solidFill>
                <a:schemeClr val="tx1">
                  <a:lumMod val="50000"/>
                  <a:lumOff val="50000"/>
                </a:schemeClr>
              </a:solidFill>
              <a:latin typeface="Arial" panose="020B0604020202020204" pitchFamily="34" charset="0"/>
              <a:cs typeface="Arial" panose="020B0604020202020204" pitchFamily="34" charset="0"/>
            </a:endParaRPr>
          </a:p>
          <a:p>
            <a:pPr>
              <a:lnSpc>
                <a:spcPct val="107000"/>
              </a:lnSpc>
              <a:spcBef>
                <a:spcPts val="0"/>
              </a:spcBef>
            </a:pPr>
            <a:r>
              <a:rPr lang="en-US" sz="2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Review of Resource Adequacy forecasts and development of a Net Load forecast - include possible evaluation and implementation of possible supplemental forecasts to CDR and SARA</a:t>
            </a:r>
          </a:p>
          <a:p>
            <a:pPr lvl="1">
              <a:lnSpc>
                <a:spcPct val="107000"/>
              </a:lnSpc>
              <a:spcBef>
                <a:spcPts val="0"/>
              </a:spcBef>
            </a:pPr>
            <a:r>
              <a:rPr lang="en-US" sz="2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Assigned: 07/08/2020</a:t>
            </a:r>
          </a:p>
          <a:p>
            <a:pPr lvl="1">
              <a:lnSpc>
                <a:spcPct val="107000"/>
              </a:lnSpc>
              <a:spcBef>
                <a:spcPts val="0"/>
              </a:spcBef>
            </a:pPr>
            <a:r>
              <a:rPr lang="en-US" sz="2100" dirty="0">
                <a:solidFill>
                  <a:srgbClr val="C00000"/>
                </a:solidFill>
                <a:effectLst/>
                <a:latin typeface="Arial" panose="020B0604020202020204" pitchFamily="34" charset="0"/>
                <a:ea typeface="Calibri" panose="020F0502020204030204" pitchFamily="34" charset="0"/>
                <a:cs typeface="Arial" panose="020B0604020202020204" pitchFamily="34" charset="0"/>
              </a:rPr>
              <a:t>Status: will continue to discuss probabilistic SARA (expected at 11/20 meeting) and net load forecast (expected at 12/20 meeting)</a:t>
            </a:r>
            <a:endParaRPr lang="en-US" sz="2100" dirty="0">
              <a:effectLst/>
              <a:latin typeface="Arial" panose="020B0604020202020204" pitchFamily="34" charset="0"/>
              <a:ea typeface="Calibri" panose="020F0502020204030204" pitchFamily="34" charset="0"/>
              <a:cs typeface="Arial" panose="020B0604020202020204" pitchFamily="34" charset="0"/>
            </a:endParaRPr>
          </a:p>
          <a:p>
            <a:pPr marL="914400" marR="0">
              <a:lnSpc>
                <a:spcPct val="107000"/>
              </a:lnSpc>
              <a:spcBef>
                <a:spcPts val="0"/>
              </a:spcBef>
              <a:spcAft>
                <a:spcPts val="0"/>
              </a:spcAft>
            </a:pPr>
            <a:endParaRPr lang="en-US" sz="2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pPr>
            <a:r>
              <a:rPr lang="en-US" sz="2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TAC Assignment:   Develop and implement updated methodology used to determine cost of new entry (CONE)</a:t>
            </a:r>
          </a:p>
          <a:p>
            <a:pPr lvl="1">
              <a:lnSpc>
                <a:spcPct val="107000"/>
              </a:lnSpc>
              <a:spcBef>
                <a:spcPts val="0"/>
              </a:spcBef>
            </a:pPr>
            <a:r>
              <a:rPr lang="en-US" sz="2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Assigned: 07/08/2020; 01/29/20; 06/05/2019</a:t>
            </a:r>
          </a:p>
          <a:p>
            <a:pPr lvl="1">
              <a:lnSpc>
                <a:spcPct val="107000"/>
              </a:lnSpc>
              <a:spcBef>
                <a:spcPts val="0"/>
              </a:spcBef>
            </a:pPr>
            <a:r>
              <a:rPr lang="en-US" sz="2100" dirty="0">
                <a:solidFill>
                  <a:srgbClr val="C00000"/>
                </a:solidFill>
                <a:effectLst/>
                <a:latin typeface="Arial" panose="020B0604020202020204" pitchFamily="34" charset="0"/>
                <a:ea typeface="Calibri" panose="020F0502020204030204" pitchFamily="34" charset="0"/>
                <a:cs typeface="Arial" panose="020B0604020202020204" pitchFamily="34" charset="0"/>
              </a:rPr>
              <a:t>Status: ERCOT is finalizing NPRR </a:t>
            </a:r>
            <a:endParaRPr lang="en-US" sz="2100" dirty="0">
              <a:effectLst/>
              <a:latin typeface="Arial" panose="020B0604020202020204" pitchFamily="34" charset="0"/>
              <a:ea typeface="Calibri" panose="020F0502020204030204" pitchFamily="34" charset="0"/>
              <a:cs typeface="Arial" panose="020B0604020202020204" pitchFamily="34" charset="0"/>
            </a:endParaRPr>
          </a:p>
          <a:p>
            <a:pPr lvl="1">
              <a:lnSpc>
                <a:spcPct val="107000"/>
              </a:lnSpc>
              <a:spcBef>
                <a:spcPts val="0"/>
              </a:spcBef>
              <a:spcAft>
                <a:spcPts val="800"/>
              </a:spcAft>
            </a:pPr>
            <a:r>
              <a:rPr lang="en-US" sz="2100" dirty="0">
                <a:solidFill>
                  <a:srgbClr val="C00000"/>
                </a:solidFill>
                <a:effectLst/>
                <a:latin typeface="Arial" panose="020B0604020202020204" pitchFamily="34" charset="0"/>
                <a:ea typeface="Calibri" panose="020F0502020204030204" pitchFamily="34" charset="0"/>
                <a:cs typeface="Arial" panose="020B0604020202020204" pitchFamily="34" charset="0"/>
              </a:rPr>
              <a:t>Recommendation: Keep this action item open until NPRR through the process and then add review of CONE study to SAWG scope </a:t>
            </a:r>
            <a:endParaRPr lang="en-US" sz="2100" dirty="0">
              <a:effectLst/>
              <a:latin typeface="Arial" panose="020B0604020202020204" pitchFamily="34" charset="0"/>
              <a:ea typeface="Calibri" panose="020F0502020204030204" pitchFamily="34" charset="0"/>
              <a:cs typeface="Arial" panose="020B0604020202020204" pitchFamily="34" charset="0"/>
            </a:endParaRPr>
          </a:p>
          <a:p>
            <a:r>
              <a:rPr lang="en-US" sz="2100" dirty="0">
                <a:solidFill>
                  <a:srgbClr val="C00000"/>
                </a:solidFill>
                <a:effectLst/>
                <a:latin typeface="Arial" panose="020B0604020202020204" pitchFamily="34" charset="0"/>
                <a:ea typeface="Calibri" panose="020F0502020204030204" pitchFamily="34" charset="0"/>
                <a:cs typeface="Arial" panose="020B0604020202020204" pitchFamily="34" charset="0"/>
              </a:rPr>
              <a:t>In addition to CONE study, also believe the review of MERM/EORM studies should be added to SAWG scope in 2021</a:t>
            </a:r>
          </a:p>
          <a:p>
            <a:pPr lvl="1"/>
            <a:r>
              <a:rPr lang="en-US" sz="2100" dirty="0">
                <a:solidFill>
                  <a:schemeClr val="tx1">
                    <a:lumMod val="50000"/>
                    <a:lumOff val="50000"/>
                  </a:schemeClr>
                </a:solidFill>
                <a:latin typeface="Arial" panose="020B0604020202020204" pitchFamily="34" charset="0"/>
                <a:cs typeface="Arial" panose="020B0604020202020204" pitchFamily="34" charset="0"/>
              </a:rPr>
              <a:t>**Current SAWG Scope (approved in 2014): </a:t>
            </a:r>
          </a:p>
          <a:p>
            <a:pPr lvl="1" algn="just"/>
            <a:r>
              <a:rPr lang="en-US" sz="2100" dirty="0">
                <a:solidFill>
                  <a:schemeClr val="tx1">
                    <a:lumMod val="50000"/>
                    <a:lumOff val="50000"/>
                  </a:schemeClr>
                </a:solidFill>
                <a:latin typeface="Arial" panose="020B0604020202020204" pitchFamily="34" charset="0"/>
                <a:cs typeface="Arial" panose="020B0604020202020204" pitchFamily="34" charset="0"/>
              </a:rPr>
              <a:t>At the direction of the Wholesale Market Subcommittee (WMS), SAWG evaluate proposals for market design as they pertain to Resource adequacy and the resource reporting methodologies.  SAWG Annually reviews the components and construction of the Capacity, Demand, and Reserves Report (CDR), the Seasonal Assessment of Resource Adequacy Report (SARA), the Long Term Load Forecast, the NERC Long Term Reliability Assessment, and recommend necessary changes to WMS. SAWG also reviews and recommends market design principles, issues, and proposals related to supply side adequacy as assigned by WMS.</a:t>
            </a:r>
          </a:p>
          <a:p>
            <a:pPr lvl="1"/>
            <a:endParaRPr lang="en-US" sz="1700" dirty="0">
              <a:solidFill>
                <a:schemeClr val="tx1">
                  <a:lumMod val="50000"/>
                  <a:lumOff val="50000"/>
                </a:schemeClr>
              </a:solidFill>
              <a:latin typeface="Arial" panose="020B0604020202020204" pitchFamily="34" charset="0"/>
              <a:cs typeface="Arial" panose="020B0604020202020204" pitchFamily="34" charset="0"/>
            </a:endParaRPr>
          </a:p>
          <a:p>
            <a:pPr marL="0" indent="0">
              <a:buNone/>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58326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473075"/>
            <a:ext cx="8458200" cy="746125"/>
          </a:xfrm>
        </p:spPr>
        <p:txBody>
          <a:bodyPr>
            <a:normAutofit/>
          </a:bodyPr>
          <a:lstStyle/>
          <a:p>
            <a:pPr algn="l"/>
            <a:r>
              <a:rPr lang="en-US" sz="2800" b="1" dirty="0">
                <a:latin typeface="Arial" panose="020B0604020202020204" pitchFamily="34" charset="0"/>
                <a:cs typeface="Arial" panose="020B0604020202020204" pitchFamily="34" charset="0"/>
              </a:rPr>
              <a:t>SAWG Open Action Items</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914400"/>
            <a:ext cx="8229600" cy="5807075"/>
          </a:xfrm>
        </p:spPr>
        <p:txBody>
          <a:bodyPr>
            <a:normAutofit fontScale="77500" lnSpcReduction="20000"/>
          </a:bodyPr>
          <a:lstStyle/>
          <a:p>
            <a:endParaRPr lang="en-US" sz="2600" dirty="0">
              <a:solidFill>
                <a:schemeClr val="bg1">
                  <a:lumMod val="50000"/>
                </a:schemeClr>
              </a:solidFill>
              <a:latin typeface="Arial" panose="020B0604020202020204" pitchFamily="34" charset="0"/>
              <a:cs typeface="Arial" panose="020B0604020202020204" pitchFamily="34" charset="0"/>
            </a:endParaRPr>
          </a:p>
          <a:p>
            <a:pPr>
              <a:lnSpc>
                <a:spcPct val="107000"/>
              </a:lnSpc>
              <a:spcBef>
                <a:spcPts val="0"/>
              </a:spcBef>
            </a:pPr>
            <a:r>
              <a:rPr lang="en-US" sz="2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Review impacts on CDR from monthly generation interconnection report</a:t>
            </a:r>
          </a:p>
          <a:p>
            <a:pPr lvl="1">
              <a:lnSpc>
                <a:spcPct val="107000"/>
              </a:lnSpc>
              <a:spcBef>
                <a:spcPts val="0"/>
              </a:spcBef>
            </a:pPr>
            <a:r>
              <a:rPr lang="en-US" sz="2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Assigned: 09/04/2019</a:t>
            </a:r>
          </a:p>
          <a:p>
            <a:pPr lvl="1">
              <a:lnSpc>
                <a:spcPct val="107000"/>
              </a:lnSpc>
              <a:spcBef>
                <a:spcPts val="0"/>
              </a:spcBef>
              <a:spcAft>
                <a:spcPts val="800"/>
              </a:spcAft>
            </a:pPr>
            <a:r>
              <a:rPr lang="en-US" sz="2600" dirty="0">
                <a:solidFill>
                  <a:srgbClr val="C00000"/>
                </a:solidFill>
                <a:effectLst/>
                <a:latin typeface="Arial" panose="020B0604020202020204" pitchFamily="34" charset="0"/>
                <a:ea typeface="Calibri" panose="020F0502020204030204" pitchFamily="34" charset="0"/>
                <a:cs typeface="Arial" panose="020B0604020202020204" pitchFamily="34" charset="0"/>
              </a:rPr>
              <a:t>Recommendation: Request to close this action item, unless WMS has specific direction </a:t>
            </a:r>
          </a:p>
          <a:p>
            <a:pPr lvl="1">
              <a:lnSpc>
                <a:spcPct val="107000"/>
              </a:lnSpc>
              <a:spcBef>
                <a:spcPts val="0"/>
              </a:spcBef>
              <a:spcAft>
                <a:spcPts val="800"/>
              </a:spcAft>
            </a:pPr>
            <a:endParaRPr lang="en-US" sz="2600"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lvl="1">
              <a:lnSpc>
                <a:spcPct val="107000"/>
              </a:lnSpc>
              <a:spcBef>
                <a:spcPts val="0"/>
              </a:spcBef>
              <a:spcAft>
                <a:spcPts val="800"/>
              </a:spcAft>
            </a:pP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lvl="1"/>
            <a:endParaRPr lang="en-US" sz="1700" dirty="0">
              <a:solidFill>
                <a:schemeClr val="tx1">
                  <a:lumMod val="50000"/>
                  <a:lumOff val="50000"/>
                </a:schemeClr>
              </a:solidFill>
              <a:latin typeface="Arial" panose="020B0604020202020204" pitchFamily="34" charset="0"/>
              <a:cs typeface="Arial" panose="020B0604020202020204" pitchFamily="34" charset="0"/>
            </a:endParaRPr>
          </a:p>
          <a:p>
            <a:pPr marL="0" indent="0">
              <a:buNone/>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33790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473075"/>
            <a:ext cx="8458200" cy="746125"/>
          </a:xfrm>
        </p:spPr>
        <p:txBody>
          <a:bodyPr>
            <a:normAutofit/>
          </a:bodyPr>
          <a:lstStyle/>
          <a:p>
            <a:pPr algn="l"/>
            <a:r>
              <a:rPr lang="en-US" sz="2800" b="1" dirty="0">
                <a:latin typeface="Arial" panose="020B0604020202020204" pitchFamily="34" charset="0"/>
                <a:cs typeface="Arial" panose="020B0604020202020204" pitchFamily="34" charset="0"/>
              </a:rPr>
              <a:t>SAWG 2020 Continuing Topics</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066800"/>
            <a:ext cx="8229600" cy="5654675"/>
          </a:xfrm>
        </p:spPr>
        <p:txBody>
          <a:bodyPr>
            <a:normAutofit fontScale="77500" lnSpcReduction="20000"/>
          </a:bodyPr>
          <a:lstStyle/>
          <a:p>
            <a:pPr marL="457200" lvl="1" indent="0">
              <a:buNone/>
            </a:pPr>
            <a:endParaRPr lang="en-US" sz="2100" dirty="0">
              <a:solidFill>
                <a:schemeClr val="bg1">
                  <a:lumMod val="50000"/>
                </a:schemeClr>
              </a:solidFill>
              <a:latin typeface="Arial" panose="020B0604020202020204" pitchFamily="34" charset="0"/>
              <a:cs typeface="Arial" panose="020B0604020202020204" pitchFamily="34" charset="0"/>
            </a:endParaRPr>
          </a:p>
          <a:p>
            <a:pPr>
              <a:spcBef>
                <a:spcPts val="0"/>
              </a:spcBef>
            </a:pPr>
            <a:r>
              <a:rPr lang="en-US" sz="2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Astrape 2020 Reserve Margin Study </a:t>
            </a:r>
          </a:p>
          <a:p>
            <a:pPr marL="685800" lvl="1">
              <a:spcBef>
                <a:spcPts val="0"/>
              </a:spcBef>
            </a:pPr>
            <a:r>
              <a:rPr lang="en-US" sz="2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Wind/Solar ELCCs</a:t>
            </a:r>
          </a:p>
          <a:p>
            <a:pPr marL="685800" lvl="1">
              <a:spcBef>
                <a:spcPts val="0"/>
              </a:spcBef>
            </a:pPr>
            <a:r>
              <a:rPr lang="en-US" sz="2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B</a:t>
            </a:r>
            <a:r>
              <a:rPr lang="en-US" sz="2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attery storage reference technology sensitivity </a:t>
            </a:r>
          </a:p>
          <a:p>
            <a:pPr>
              <a:spcBef>
                <a:spcPts val="0"/>
              </a:spcBef>
            </a:pPr>
            <a:r>
              <a:rPr lang="en-US" sz="2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Battery energy storage capacity contribution </a:t>
            </a:r>
          </a:p>
          <a:p>
            <a:pPr>
              <a:spcBef>
                <a:spcPts val="0"/>
              </a:spcBef>
            </a:pPr>
            <a:r>
              <a:rPr lang="en-US" sz="2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Post-summer discussion/update on probabilistic SARA </a:t>
            </a:r>
          </a:p>
          <a:p>
            <a:pPr>
              <a:spcBef>
                <a:spcPts val="0"/>
              </a:spcBef>
            </a:pPr>
            <a:r>
              <a:rPr lang="en-US" sz="2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Winter SARA fuel limitation outage capacity adjustments</a:t>
            </a:r>
          </a:p>
          <a:p>
            <a:pPr>
              <a:spcBef>
                <a:spcPts val="0"/>
              </a:spcBef>
            </a:pPr>
            <a:r>
              <a:rPr lang="en-US" sz="2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Rooftop Solar – load forecast and CDR contributions</a:t>
            </a:r>
          </a:p>
          <a:p>
            <a:pPr>
              <a:spcBef>
                <a:spcPts val="0"/>
              </a:spcBef>
            </a:pPr>
            <a:r>
              <a:rPr lang="en-US" sz="2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December – new Long Term Load Forecast </a:t>
            </a:r>
          </a:p>
          <a:p>
            <a:pPr>
              <a:spcBef>
                <a:spcPts val="0"/>
              </a:spcBef>
            </a:pPr>
            <a:r>
              <a:rPr lang="en-US" sz="2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Net Load Forecast </a:t>
            </a:r>
          </a:p>
          <a:p>
            <a:pPr>
              <a:spcBef>
                <a:spcPts val="0"/>
              </a:spcBef>
            </a:pPr>
            <a:r>
              <a:rPr lang="en-US" sz="2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Regions for Solar Capacity Contribution CDR</a:t>
            </a:r>
          </a:p>
          <a:p>
            <a:endParaRPr lang="en-US" sz="23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2700" dirty="0">
              <a:solidFill>
                <a:schemeClr val="tx1">
                  <a:lumMod val="50000"/>
                  <a:lumOff val="50000"/>
                </a:schemeClr>
              </a:solidFill>
              <a:latin typeface="Arial" panose="020B0604020202020204" pitchFamily="34" charset="0"/>
              <a:cs typeface="Arial" panose="020B0604020202020204" pitchFamily="34" charset="0"/>
            </a:endParaRPr>
          </a:p>
          <a:p>
            <a:pPr marL="0" indent="0">
              <a:buNone/>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34349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473075"/>
            <a:ext cx="8458200" cy="746125"/>
          </a:xfrm>
        </p:spPr>
        <p:txBody>
          <a:bodyPr>
            <a:normAutofit/>
          </a:bodyPr>
          <a:lstStyle/>
          <a:p>
            <a:pPr algn="l"/>
            <a:r>
              <a:rPr lang="en-US" sz="2800" b="1" dirty="0">
                <a:latin typeface="Arial" panose="020B0604020202020204" pitchFamily="34" charset="0"/>
                <a:cs typeface="Arial" panose="020B0604020202020204" pitchFamily="34" charset="0"/>
              </a:rPr>
              <a:t>SAWG Upcoming </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914400"/>
            <a:ext cx="8229600" cy="5807075"/>
          </a:xfrm>
        </p:spPr>
        <p:txBody>
          <a:bodyPr>
            <a:normAutofit fontScale="77500" lnSpcReduction="20000"/>
          </a:bodyPr>
          <a:lstStyle/>
          <a:p>
            <a:pPr marL="457200" lvl="1" indent="0">
              <a:buNone/>
            </a:pPr>
            <a:endParaRPr lang="en-US" sz="2100" dirty="0">
              <a:solidFill>
                <a:schemeClr val="bg1">
                  <a:lumMod val="50000"/>
                </a:schemeClr>
              </a:solidFill>
              <a:latin typeface="Arial" panose="020B0604020202020204" pitchFamily="34" charset="0"/>
              <a:cs typeface="Arial" panose="020B0604020202020204" pitchFamily="34" charset="0"/>
            </a:endParaRPr>
          </a:p>
          <a:p>
            <a:r>
              <a:rPr lang="en-US" sz="2600" dirty="0">
                <a:solidFill>
                  <a:schemeClr val="tx1">
                    <a:lumMod val="50000"/>
                    <a:lumOff val="50000"/>
                  </a:schemeClr>
                </a:solidFill>
                <a:latin typeface="Arial" panose="020B0604020202020204" pitchFamily="34" charset="0"/>
                <a:cs typeface="Arial" panose="020B0604020202020204" pitchFamily="34" charset="0"/>
              </a:rPr>
              <a:t>SARA out November 5</a:t>
            </a:r>
            <a:r>
              <a:rPr lang="en-US" sz="2600" baseline="30000" dirty="0">
                <a:solidFill>
                  <a:schemeClr val="tx1">
                    <a:lumMod val="50000"/>
                    <a:lumOff val="50000"/>
                  </a:schemeClr>
                </a:solidFill>
                <a:latin typeface="Arial" panose="020B0604020202020204" pitchFamily="34" charset="0"/>
                <a:cs typeface="Arial" panose="020B0604020202020204" pitchFamily="34" charset="0"/>
              </a:rPr>
              <a:t>th</a:t>
            </a:r>
            <a:r>
              <a:rPr lang="en-US" sz="2600" dirty="0">
                <a:solidFill>
                  <a:schemeClr val="tx1">
                    <a:lumMod val="50000"/>
                    <a:lumOff val="50000"/>
                  </a:schemeClr>
                </a:solidFill>
                <a:latin typeface="Arial" panose="020B0604020202020204" pitchFamily="34" charset="0"/>
                <a:cs typeface="Arial" panose="020B0604020202020204" pitchFamily="34" charset="0"/>
              </a:rPr>
              <a:t> ~8:30am </a:t>
            </a:r>
          </a:p>
          <a:p>
            <a:r>
              <a:rPr lang="en-US" sz="2600" dirty="0">
                <a:solidFill>
                  <a:schemeClr val="tx1">
                    <a:lumMod val="50000"/>
                    <a:lumOff val="50000"/>
                  </a:schemeClr>
                </a:solidFill>
                <a:latin typeface="Arial" panose="020B0604020202020204" pitchFamily="34" charset="0"/>
                <a:cs typeface="Arial" panose="020B0604020202020204" pitchFamily="34" charset="0"/>
              </a:rPr>
              <a:t>Next SAWG meeting November 19</a:t>
            </a:r>
            <a:r>
              <a:rPr lang="en-US" sz="2600" baseline="30000" dirty="0">
                <a:solidFill>
                  <a:schemeClr val="tx1">
                    <a:lumMod val="50000"/>
                    <a:lumOff val="50000"/>
                  </a:schemeClr>
                </a:solidFill>
                <a:latin typeface="Arial" panose="020B0604020202020204" pitchFamily="34" charset="0"/>
                <a:cs typeface="Arial" panose="020B0604020202020204" pitchFamily="34" charset="0"/>
              </a:rPr>
              <a:t>th</a:t>
            </a:r>
            <a:r>
              <a:rPr lang="en-US" sz="2600" dirty="0">
                <a:solidFill>
                  <a:schemeClr val="tx1">
                    <a:lumMod val="50000"/>
                    <a:lumOff val="50000"/>
                  </a:schemeClr>
                </a:solidFill>
                <a:latin typeface="Arial" panose="020B0604020202020204" pitchFamily="34" charset="0"/>
                <a:cs typeface="Arial" panose="020B0604020202020204" pitchFamily="34" charset="0"/>
              </a:rPr>
              <a:t> </a:t>
            </a:r>
          </a:p>
          <a:p>
            <a:endParaRPr lang="en-US" sz="23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2700" dirty="0">
              <a:solidFill>
                <a:schemeClr val="tx1">
                  <a:lumMod val="50000"/>
                  <a:lumOff val="50000"/>
                </a:schemeClr>
              </a:solidFill>
              <a:latin typeface="Arial" panose="020B0604020202020204" pitchFamily="34" charset="0"/>
              <a:cs typeface="Arial" panose="020B0604020202020204" pitchFamily="34" charset="0"/>
            </a:endParaRPr>
          </a:p>
          <a:p>
            <a:pPr marL="0" indent="0">
              <a:buNone/>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39630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CD7FB2E800D0445AB60BE4CF6693240" ma:contentTypeVersion="9" ma:contentTypeDescription="Create a new document." ma:contentTypeScope="" ma:versionID="cba75499531ceb3f246cf6adc3a33ce8">
  <xsd:schema xmlns:xsd="http://www.w3.org/2001/XMLSchema" xmlns:xs="http://www.w3.org/2001/XMLSchema" xmlns:p="http://schemas.microsoft.com/office/2006/metadata/properties" xmlns:ns3="ace0c983-095b-4ab2-a133-4fa3e902b0fc" targetNamespace="http://schemas.microsoft.com/office/2006/metadata/properties" ma:root="true" ma:fieldsID="3a86683aa51a3373566f47fbb9006bc8" ns3:_="">
    <xsd:import namespace="ace0c983-095b-4ab2-a133-4fa3e902b0f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e0c983-095b-4ab2-a133-4fa3e902b0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2ECC2F-A9D3-446E-81C4-139727DC3535}">
  <ds:schemaRefs>
    <ds:schemaRef ds:uri="http://schemas.microsoft.com/sharepoint/v3/contenttype/forms"/>
  </ds:schemaRefs>
</ds:datastoreItem>
</file>

<file path=customXml/itemProps2.xml><?xml version="1.0" encoding="utf-8"?>
<ds:datastoreItem xmlns:ds="http://schemas.openxmlformats.org/officeDocument/2006/customXml" ds:itemID="{7D2F5E0E-2CBD-45B1-B655-24315E7D52AD}">
  <ds:schemaRefs>
    <ds:schemaRef ds:uri="http://purl.org/dc/dcmitype/"/>
    <ds:schemaRef ds:uri="http://purl.org/dc/elements/1.1/"/>
    <ds:schemaRef ds:uri="http://schemas.microsoft.com/office/2006/metadata/properties"/>
    <ds:schemaRef ds:uri="http://www.w3.org/XML/1998/namespace"/>
    <ds:schemaRef ds:uri="http://schemas.microsoft.com/office/2006/documentManagement/types"/>
    <ds:schemaRef ds:uri="ace0c983-095b-4ab2-a133-4fa3e902b0fc"/>
    <ds:schemaRef ds:uri="http://schemas.openxmlformats.org/package/2006/metadata/core-properties"/>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98CE2DDC-B89F-47CA-A5CF-08D365F4B8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e0c983-095b-4ab2-a133-4fa3e902b0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15222</TotalTime>
  <Words>566</Words>
  <Application>Microsoft Office PowerPoint</Application>
  <PresentationFormat>On-screen Show (4:3)</PresentationFormat>
  <Paragraphs>88</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Supply Analysis Working Group Report to WMS</vt:lpstr>
      <vt:lpstr>October SAWG Meeting – Astrape 2020 Reserve Margin Study</vt:lpstr>
      <vt:lpstr>October SAWG Meeting – Astrape Update on 2020 Reserve Margin Study</vt:lpstr>
      <vt:lpstr>October SAWG Meeting – Astrape Update on 2020 Reserve Margin Study</vt:lpstr>
      <vt:lpstr>October SAWG Meeting – Astrape Update on 2020 Reserve Margin Study</vt:lpstr>
      <vt:lpstr>SAWG Open Action Items </vt:lpstr>
      <vt:lpstr>SAWG Open Action Items </vt:lpstr>
      <vt:lpstr>SAWG 2020 Continuing Topics </vt:lpstr>
      <vt:lpstr>SAWG Upcoming  </vt:lpstr>
    </vt:vector>
  </TitlesOfParts>
  <Company>NRG Energy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Reliant Energy</dc:creator>
  <cp:lastModifiedBy>Caitlin Smith</cp:lastModifiedBy>
  <cp:revision>226</cp:revision>
  <cp:lastPrinted>2020-09-01T02:46:55Z</cp:lastPrinted>
  <dcterms:created xsi:type="dcterms:W3CDTF">2018-10-08T15:17:08Z</dcterms:created>
  <dcterms:modified xsi:type="dcterms:W3CDTF">2020-11-03T15:29:25Z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0x0101008CD7FB2E800D0445AB60BE4CF6693240</vt:lpwstr>
  </property>
</Properties>
</file>