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sldIdLst>
    <p:sldId id="259" r:id="rId5"/>
    <p:sldId id="336" r:id="rId6"/>
    <p:sldId id="337" r:id="rId7"/>
    <p:sldId id="347" r:id="rId8"/>
    <p:sldId id="346" r:id="rId9"/>
    <p:sldId id="341" r:id="rId10"/>
    <p:sldId id="348" r:id="rId11"/>
    <p:sldId id="342" r:id="rId12"/>
    <p:sldId id="350"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27" autoAdjust="0"/>
    <p:restoredTop sz="94689" autoAdjust="0"/>
  </p:normalViewPr>
  <p:slideViewPr>
    <p:cSldViewPr>
      <p:cViewPr varScale="1">
        <p:scale>
          <a:sx n="92" d="100"/>
          <a:sy n="92" d="100"/>
        </p:scale>
        <p:origin x="1248" y="4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15" tIns="47107" rIns="94215" bIns="47107"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15" tIns="47107" rIns="94215" bIns="47107" rtlCol="0"/>
          <a:lstStyle>
            <a:lvl1pPr algn="r">
              <a:defRPr sz="1200"/>
            </a:lvl1pPr>
          </a:lstStyle>
          <a:p>
            <a:fld id="{FD72825D-FAD1-44C9-A936-D3B05620559B}" type="datetimeFigureOut">
              <a:rPr lang="en-US" smtClean="0"/>
              <a:t>11/3/2020</a:t>
            </a:fld>
            <a:endParaRPr lang="en-US" dirty="0"/>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4215" tIns="47107" rIns="94215" bIns="47107"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5" tIns="47107" rIns="94215" bIns="471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15" tIns="47107" rIns="94215"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15" tIns="47107" rIns="94215" bIns="47107"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1</a:t>
            </a:fld>
            <a:endParaRPr lang="en-US" dirty="0"/>
          </a:p>
        </p:txBody>
      </p:sp>
    </p:spTree>
    <p:extLst>
      <p:ext uri="{BB962C8B-B14F-4D97-AF65-F5344CB8AC3E}">
        <p14:creationId xmlns:p14="http://schemas.microsoft.com/office/powerpoint/2010/main" val="2191562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2</a:t>
            </a:fld>
            <a:endParaRPr lang="en-US" dirty="0"/>
          </a:p>
        </p:txBody>
      </p:sp>
    </p:spTree>
    <p:extLst>
      <p:ext uri="{BB962C8B-B14F-4D97-AF65-F5344CB8AC3E}">
        <p14:creationId xmlns:p14="http://schemas.microsoft.com/office/powerpoint/2010/main" val="3492288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3</a:t>
            </a:fld>
            <a:endParaRPr lang="en-US" dirty="0"/>
          </a:p>
        </p:txBody>
      </p:sp>
    </p:spTree>
    <p:extLst>
      <p:ext uri="{BB962C8B-B14F-4D97-AF65-F5344CB8AC3E}">
        <p14:creationId xmlns:p14="http://schemas.microsoft.com/office/powerpoint/2010/main" val="421227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4</a:t>
            </a:fld>
            <a:endParaRPr lang="en-US" dirty="0"/>
          </a:p>
        </p:txBody>
      </p:sp>
    </p:spTree>
    <p:extLst>
      <p:ext uri="{BB962C8B-B14F-4D97-AF65-F5344CB8AC3E}">
        <p14:creationId xmlns:p14="http://schemas.microsoft.com/office/powerpoint/2010/main" val="2305716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5</a:t>
            </a:fld>
            <a:endParaRPr lang="en-US" dirty="0"/>
          </a:p>
        </p:txBody>
      </p:sp>
    </p:spTree>
    <p:extLst>
      <p:ext uri="{BB962C8B-B14F-4D97-AF65-F5344CB8AC3E}">
        <p14:creationId xmlns:p14="http://schemas.microsoft.com/office/powerpoint/2010/main" val="28070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6</a:t>
            </a:fld>
            <a:endParaRPr lang="en-US" dirty="0"/>
          </a:p>
        </p:txBody>
      </p:sp>
    </p:spTree>
    <p:extLst>
      <p:ext uri="{BB962C8B-B14F-4D97-AF65-F5344CB8AC3E}">
        <p14:creationId xmlns:p14="http://schemas.microsoft.com/office/powerpoint/2010/main" val="1708933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7</a:t>
            </a:fld>
            <a:endParaRPr lang="en-US" dirty="0"/>
          </a:p>
        </p:txBody>
      </p:sp>
    </p:spTree>
    <p:extLst>
      <p:ext uri="{BB962C8B-B14F-4D97-AF65-F5344CB8AC3E}">
        <p14:creationId xmlns:p14="http://schemas.microsoft.com/office/powerpoint/2010/main" val="4114788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8</a:t>
            </a:fld>
            <a:endParaRPr lang="en-US" dirty="0"/>
          </a:p>
        </p:txBody>
      </p:sp>
    </p:spTree>
    <p:extLst>
      <p:ext uri="{BB962C8B-B14F-4D97-AF65-F5344CB8AC3E}">
        <p14:creationId xmlns:p14="http://schemas.microsoft.com/office/powerpoint/2010/main" val="124905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3BF9B-2C3B-43FA-A144-61917F5B4573}" type="slidenum">
              <a:rPr lang="en-US" smtClean="0"/>
              <a:t>9</a:t>
            </a:fld>
            <a:endParaRPr lang="en-US" dirty="0"/>
          </a:p>
        </p:txBody>
      </p:sp>
    </p:spTree>
    <p:extLst>
      <p:ext uri="{BB962C8B-B14F-4D97-AF65-F5344CB8AC3E}">
        <p14:creationId xmlns:p14="http://schemas.microsoft.com/office/powerpoint/2010/main" val="2216798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11/3/2020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sz="3600" b="1" dirty="0">
                <a:latin typeface="Arial" panose="020B0604020202020204" pitchFamily="34" charset="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3624" y="2971800"/>
            <a:ext cx="8077200" cy="914401"/>
          </a:xfrm>
        </p:spPr>
        <p:txBody>
          <a:bodyPr>
            <a:normAutofit/>
          </a:bodyPr>
          <a:lstStyle/>
          <a:p>
            <a:pPr marL="0" indent="0" algn="ctr">
              <a:buNone/>
            </a:pPr>
            <a:r>
              <a:rPr lang="en-US" sz="2800" dirty="0">
                <a:solidFill>
                  <a:schemeClr val="tx1">
                    <a:lumMod val="50000"/>
                    <a:lumOff val="50000"/>
                  </a:schemeClr>
                </a:solidFill>
                <a:latin typeface="Arial" panose="020B0604020202020204" pitchFamily="34" charset="0"/>
                <a:cs typeface="Arial" panose="020B0604020202020204" pitchFamily="34" charset="0"/>
              </a:rPr>
              <a:t>November 4, 2020 </a:t>
            </a:r>
          </a:p>
          <a:p>
            <a:pPr marL="0" indent="0" algn="ctr">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Caitlin Smith,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Pete Warnken, Vice Chair</a:t>
            </a:r>
          </a:p>
          <a:p>
            <a:pPr marL="0" indent="0" algn="ctr">
              <a:buNone/>
            </a:pPr>
            <a:r>
              <a:rPr lang="en-US" sz="2400" dirty="0">
                <a:solidFill>
                  <a:schemeClr val="tx1">
                    <a:lumMod val="50000"/>
                    <a:lumOff val="50000"/>
                  </a:schemeClr>
                </a:solidFill>
                <a:latin typeface="Arial" panose="020B0604020202020204" pitchFamily="34" charset="0"/>
                <a:cs typeface="Arial" panose="020B0604020202020204" pitchFamily="34" charset="0"/>
              </a:rPr>
              <a:t>Ian Haley, Vice Chair </a:t>
            </a:r>
          </a:p>
        </p:txBody>
      </p:sp>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October SAWG Meeting – Astrape 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95400"/>
            <a:ext cx="8229600" cy="5410200"/>
          </a:xfrm>
        </p:spPr>
        <p:txBody>
          <a:bodyPr>
            <a:normAutofit/>
          </a:bodyPr>
          <a:lstStyle/>
          <a:p>
            <a:pPr>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October presentation:</a:t>
            </a:r>
          </a:p>
          <a:p>
            <a:pPr lvl="1">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Reviewed:</a:t>
            </a:r>
          </a:p>
          <a:p>
            <a:pPr lvl="2">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Scenarios:</a:t>
            </a:r>
          </a:p>
          <a:p>
            <a:pPr lvl="3">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High Renewables Penetration</a:t>
            </a:r>
          </a:p>
          <a:p>
            <a:pPr lvl="3">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Storage as change case</a:t>
            </a:r>
          </a:p>
          <a:p>
            <a:pPr lvl="4">
              <a:spcBef>
                <a:spcPts val="0"/>
              </a:spcBef>
              <a:buFont typeface="Arial" panose="020B0604020202020204" pitchFamily="34" charset="0"/>
              <a:buChar char="•"/>
            </a:pPr>
            <a:r>
              <a:rPr lang="en-US" sz="1600" dirty="0">
                <a:solidFill>
                  <a:schemeClr val="tx1">
                    <a:lumMod val="50000"/>
                    <a:lumOff val="50000"/>
                  </a:schemeClr>
                </a:solidFill>
                <a:latin typeface="Arial" panose="020B0604020202020204" pitchFamily="34" charset="0"/>
                <a:cs typeface="Arial" panose="020B0604020202020204" pitchFamily="34" charset="0"/>
              </a:rPr>
              <a:t>Gas CT as reference case</a:t>
            </a:r>
          </a:p>
          <a:p>
            <a:pPr lvl="3">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Equivalent Forced Outage Rate </a:t>
            </a:r>
          </a:p>
          <a:p>
            <a:pPr lvl="2">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Renewable Accounting </a:t>
            </a:r>
          </a:p>
          <a:p>
            <a:pPr lvl="2">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Draft Results</a:t>
            </a:r>
          </a:p>
          <a:p>
            <a:pPr lvl="2">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Storage Scenario </a:t>
            </a:r>
          </a:p>
          <a:p>
            <a:pPr lvl="2">
              <a:spcBef>
                <a:spcPts val="0"/>
              </a:spcBef>
            </a:pPr>
            <a:endParaRPr lang="en-US" sz="2000" dirty="0">
              <a:solidFill>
                <a:schemeClr val="tx1">
                  <a:lumMod val="50000"/>
                  <a:lumOff val="50000"/>
                </a:schemeClr>
              </a:solidFill>
              <a:latin typeface="Arial" panose="020B0604020202020204" pitchFamily="34" charset="0"/>
              <a:cs typeface="Arial" panose="020B0604020202020204" pitchFamily="34" charset="0"/>
            </a:endParaRPr>
          </a:p>
          <a:p>
            <a:pPr>
              <a:spcBef>
                <a:spcPts val="0"/>
              </a:spcBef>
            </a:pPr>
            <a:r>
              <a:rPr lang="en-US" sz="2000" dirty="0">
                <a:solidFill>
                  <a:schemeClr val="tx1">
                    <a:lumMod val="50000"/>
                    <a:lumOff val="50000"/>
                  </a:schemeClr>
                </a:solidFill>
                <a:latin typeface="Arial" panose="020B0604020202020204" pitchFamily="34" charset="0"/>
                <a:cs typeface="Arial" panose="020B0604020202020204" pitchFamily="34" charset="0"/>
              </a:rPr>
              <a:t>Next Steps: </a:t>
            </a:r>
          </a:p>
          <a:p>
            <a:pPr lvl="1">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Final EORM/MERM Study to be released by Astrape in the next couple of weeks</a:t>
            </a:r>
          </a:p>
          <a:p>
            <a:pPr lvl="2">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Notice to stakeholders and the PUCT </a:t>
            </a:r>
          </a:p>
          <a:p>
            <a:pPr lvl="1">
              <a:spcBef>
                <a:spcPts val="0"/>
              </a:spcBef>
            </a:pPr>
            <a:r>
              <a:rPr lang="en-US" sz="1600" dirty="0">
                <a:solidFill>
                  <a:schemeClr val="tx1">
                    <a:lumMod val="50000"/>
                    <a:lumOff val="50000"/>
                  </a:schemeClr>
                </a:solidFill>
                <a:latin typeface="Arial" panose="020B0604020202020204" pitchFamily="34" charset="0"/>
                <a:cs typeface="Arial" panose="020B0604020202020204" pitchFamily="34" charset="0"/>
              </a:rPr>
              <a:t>30-day comment period on final report</a:t>
            </a:r>
          </a:p>
          <a:p>
            <a:pPr lvl="1">
              <a:spcBef>
                <a:spcPts val="0"/>
              </a:spcBef>
            </a:pPr>
            <a:r>
              <a:rPr lang="en-US" sz="1600" dirty="0">
                <a:solidFill>
                  <a:schemeClr val="bg1">
                    <a:lumMod val="50000"/>
                  </a:schemeClr>
                </a:solidFill>
                <a:latin typeface="Arial" panose="020B0604020202020204" pitchFamily="34" charset="0"/>
                <a:cs typeface="Arial" panose="020B0604020202020204" pitchFamily="34" charset="0"/>
              </a:rPr>
              <a:t>November 19 SAWG:</a:t>
            </a:r>
            <a:endParaRPr lang="en-US" sz="1600" dirty="0">
              <a:solidFill>
                <a:schemeClr val="bg1">
                  <a:lumMod val="50000"/>
                </a:schemeClr>
              </a:solidFill>
              <a:effectLst/>
              <a:latin typeface="Arial" panose="020B0604020202020204" pitchFamily="34" charset="0"/>
              <a:cs typeface="Arial" panose="020B0604020202020204" pitchFamily="34" charset="0"/>
            </a:endParaRPr>
          </a:p>
          <a:p>
            <a:pPr marL="1143000" marR="0" lvl="2" indent="-228600">
              <a:spcBef>
                <a:spcPts val="0"/>
              </a:spcBef>
              <a:spcAft>
                <a:spcPts val="0"/>
              </a:spcAft>
              <a:buFont typeface="Arial" panose="020B0604020202020204" pitchFamily="34" charset="0"/>
              <a:buChar char="•"/>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Final reserve margins results and associated sensitivities</a:t>
            </a:r>
          </a:p>
          <a:p>
            <a:pPr marL="1143000" marR="0" lvl="2" indent="-228600">
              <a:spcBef>
                <a:spcPts val="0"/>
              </a:spcBef>
              <a:spcAft>
                <a:spcPts val="0"/>
              </a:spcAft>
              <a:buFont typeface="Arial" panose="020B0604020202020204" pitchFamily="34" charset="0"/>
              <a:buChar char="•"/>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Wind/Solar Effective Load Carrying Capabilities (ELCCs)</a:t>
            </a:r>
          </a:p>
          <a:p>
            <a:pPr marL="1143000" marR="0" lvl="2" indent="-228600">
              <a:spcBef>
                <a:spcPts val="0"/>
              </a:spcBef>
              <a:spcAft>
                <a:spcPts val="0"/>
              </a:spcAft>
              <a:buFont typeface="Arial" panose="020B0604020202020204" pitchFamily="34" charset="0"/>
              <a:buChar char="•"/>
              <a:tabLst>
                <a:tab pos="1371600" algn="l"/>
              </a:tabLst>
            </a:pPr>
            <a:r>
              <a:rPr lang="en-US" sz="1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Battery storage scenario – Battery storage as the reference technology, combined with high renewables penetration</a:t>
            </a:r>
          </a:p>
          <a:p>
            <a:pPr marL="1200150" lvl="2">
              <a:spcBef>
                <a:spcPts val="0"/>
              </a:spcBef>
            </a:pPr>
            <a:endParaRPr lang="en-US" sz="12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1139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October SAWG Meeting – Astrape Update on 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371600"/>
            <a:ext cx="8229600" cy="5334000"/>
          </a:xfrm>
        </p:spPr>
        <p:txBody>
          <a:bodyPr>
            <a:normAutofit/>
          </a:bodyPr>
          <a:lstStyle/>
          <a:p>
            <a:r>
              <a:rPr lang="en-US" sz="1800" dirty="0">
                <a:solidFill>
                  <a:schemeClr val="tx1">
                    <a:lumMod val="50000"/>
                    <a:lumOff val="50000"/>
                  </a:schemeClr>
                </a:solidFill>
                <a:latin typeface="Arial" panose="020B0604020202020204" pitchFamily="34" charset="0"/>
                <a:cs typeface="Arial" panose="020B0604020202020204" pitchFamily="34" charset="0"/>
              </a:rPr>
              <a:t>**draft results, not final, as presented by Astrape </a:t>
            </a:r>
          </a:p>
          <a:p>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7" name="Picture 6">
            <a:extLst>
              <a:ext uri="{FF2B5EF4-FFF2-40B4-BE49-F238E27FC236}">
                <a16:creationId xmlns:a16="http://schemas.microsoft.com/office/drawing/2014/main" id="{3FD89ED6-1648-4156-BF18-1A691757ED6D}"/>
              </a:ext>
            </a:extLst>
          </p:cNvPr>
          <p:cNvPicPr>
            <a:picLocks noChangeAspect="1"/>
          </p:cNvPicPr>
          <p:nvPr/>
        </p:nvPicPr>
        <p:blipFill>
          <a:blip r:embed="rId3"/>
          <a:stretch>
            <a:fillRect/>
          </a:stretch>
        </p:blipFill>
        <p:spPr>
          <a:xfrm>
            <a:off x="457200" y="1715345"/>
            <a:ext cx="7924800" cy="4503845"/>
          </a:xfrm>
          <a:prstGeom prst="rect">
            <a:avLst/>
          </a:prstGeom>
        </p:spPr>
      </p:pic>
    </p:spTree>
    <p:extLst>
      <p:ext uri="{BB962C8B-B14F-4D97-AF65-F5344CB8AC3E}">
        <p14:creationId xmlns:p14="http://schemas.microsoft.com/office/powerpoint/2010/main" val="187465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October SAWG Meeting – Astrape Update on 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371600"/>
            <a:ext cx="8229600" cy="5334000"/>
          </a:xfrm>
        </p:spPr>
        <p:txBody>
          <a:bodyPr>
            <a:normAutofit/>
          </a:bodyPr>
          <a:lstStyle/>
          <a:p>
            <a:r>
              <a:rPr lang="en-US" sz="1800" dirty="0">
                <a:solidFill>
                  <a:schemeClr val="tx1">
                    <a:lumMod val="50000"/>
                    <a:lumOff val="50000"/>
                  </a:schemeClr>
                </a:solidFill>
                <a:latin typeface="Arial" panose="020B0604020202020204" pitchFamily="34" charset="0"/>
                <a:cs typeface="Arial" panose="020B0604020202020204" pitchFamily="34" charset="0"/>
              </a:rPr>
              <a:t>**draft results, not final, as presented by Astrape </a:t>
            </a:r>
          </a:p>
          <a:p>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955E44BD-1646-4E3C-A3F6-DC7EED328929}"/>
              </a:ext>
            </a:extLst>
          </p:cNvPr>
          <p:cNvPicPr>
            <a:picLocks noChangeAspect="1"/>
          </p:cNvPicPr>
          <p:nvPr/>
        </p:nvPicPr>
        <p:blipFill>
          <a:blip r:embed="rId3"/>
          <a:stretch>
            <a:fillRect/>
          </a:stretch>
        </p:blipFill>
        <p:spPr>
          <a:xfrm>
            <a:off x="-228600" y="1719881"/>
            <a:ext cx="8001000" cy="5138119"/>
          </a:xfrm>
          <a:prstGeom prst="rect">
            <a:avLst/>
          </a:prstGeom>
        </p:spPr>
      </p:pic>
    </p:spTree>
    <p:extLst>
      <p:ext uri="{BB962C8B-B14F-4D97-AF65-F5344CB8AC3E}">
        <p14:creationId xmlns:p14="http://schemas.microsoft.com/office/powerpoint/2010/main" val="3280717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136525"/>
            <a:ext cx="8229600" cy="1082675"/>
          </a:xfrm>
        </p:spPr>
        <p:txBody>
          <a:bodyPr>
            <a:normAutofit/>
          </a:bodyPr>
          <a:lstStyle/>
          <a:p>
            <a:pPr algn="l"/>
            <a:r>
              <a:rPr lang="en-US" sz="2800" b="1" dirty="0">
                <a:latin typeface="Arial" panose="020B0604020202020204" pitchFamily="34" charset="0"/>
                <a:cs typeface="Arial" panose="020B0604020202020204" pitchFamily="34" charset="0"/>
              </a:rPr>
              <a:t>October SAWG Meeting – Astrape Update on 2020 Reserve Margin Study</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371600"/>
            <a:ext cx="8229600" cy="5334000"/>
          </a:xfrm>
        </p:spPr>
        <p:txBody>
          <a:bodyPr>
            <a:normAutofit/>
          </a:bodyPr>
          <a:lstStyle/>
          <a:p>
            <a:r>
              <a:rPr lang="en-US" sz="1800" dirty="0">
                <a:solidFill>
                  <a:schemeClr val="tx1">
                    <a:lumMod val="50000"/>
                    <a:lumOff val="50000"/>
                  </a:schemeClr>
                </a:solidFill>
                <a:latin typeface="Arial" panose="020B0604020202020204" pitchFamily="34" charset="0"/>
                <a:cs typeface="Arial" panose="020B0604020202020204" pitchFamily="34" charset="0"/>
              </a:rPr>
              <a:t>**draft results, not final, as presented by Astrape </a:t>
            </a:r>
          </a:p>
          <a:p>
            <a:endParaRPr lang="en-US" sz="18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CE47872F-13B9-448F-864D-A88E5B7B13F9}"/>
              </a:ext>
            </a:extLst>
          </p:cNvPr>
          <p:cNvPicPr>
            <a:picLocks noChangeAspect="1"/>
          </p:cNvPicPr>
          <p:nvPr/>
        </p:nvPicPr>
        <p:blipFill>
          <a:blip r:embed="rId3"/>
          <a:stretch>
            <a:fillRect/>
          </a:stretch>
        </p:blipFill>
        <p:spPr>
          <a:xfrm>
            <a:off x="457200" y="1845315"/>
            <a:ext cx="7391400" cy="4824725"/>
          </a:xfrm>
          <a:prstGeom prst="rect">
            <a:avLst/>
          </a:prstGeom>
        </p:spPr>
      </p:pic>
    </p:spTree>
    <p:extLst>
      <p:ext uri="{BB962C8B-B14F-4D97-AF65-F5344CB8AC3E}">
        <p14:creationId xmlns:p14="http://schemas.microsoft.com/office/powerpoint/2010/main" val="2478493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Open Action Items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endParaRPr lang="en-US" sz="2100" dirty="0">
              <a:solidFill>
                <a:schemeClr val="tx1">
                  <a:lumMod val="50000"/>
                  <a:lumOff val="50000"/>
                </a:schemeClr>
              </a:solidFill>
              <a:latin typeface="Arial" panose="020B0604020202020204" pitchFamily="34" charset="0"/>
              <a:cs typeface="Arial" panose="020B0604020202020204" pitchFamily="34" charset="0"/>
            </a:endParaRPr>
          </a:p>
          <a:p>
            <a:pPr>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Review of Resource Adequacy forecasts and development of a Net Load forecast - include possible evaluation and implementation of possible supplemental forecasts to CDR and SARA</a:t>
            </a:r>
          </a:p>
          <a:p>
            <a:pPr lvl="1">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Assigned: 07/08/2020</a:t>
            </a:r>
          </a:p>
          <a:p>
            <a:pPr lvl="1">
              <a:lnSpc>
                <a:spcPct val="107000"/>
              </a:lnSpc>
              <a:spcBef>
                <a:spcPts val="0"/>
              </a:spcBef>
            </a:pPr>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Status: will continue to discuss probabilistic SARA (expected at 11/20 meeting) and net load forecast (expected at 12/20 meeting)</a:t>
            </a:r>
            <a:endParaRPr lang="en-US" sz="2100" dirty="0">
              <a:effectLst/>
              <a:latin typeface="Arial" panose="020B0604020202020204" pitchFamily="34" charset="0"/>
              <a:ea typeface="Calibri" panose="020F0502020204030204" pitchFamily="34" charset="0"/>
              <a:cs typeface="Arial" panose="020B0604020202020204" pitchFamily="34" charset="0"/>
            </a:endParaRPr>
          </a:p>
          <a:p>
            <a:pPr marL="914400" marR="0">
              <a:lnSpc>
                <a:spcPct val="107000"/>
              </a:lnSpc>
              <a:spcBef>
                <a:spcPts val="0"/>
              </a:spcBef>
              <a:spcAft>
                <a:spcPts val="0"/>
              </a:spcAft>
            </a:pPr>
            <a:endPar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TAC Assignment:   Develop and implement updated methodology used to determine cost of new entry (CONE)</a:t>
            </a:r>
          </a:p>
          <a:p>
            <a:pPr lvl="1">
              <a:lnSpc>
                <a:spcPct val="107000"/>
              </a:lnSpc>
              <a:spcBef>
                <a:spcPts val="0"/>
              </a:spcBef>
            </a:pPr>
            <a:r>
              <a:rPr lang="en-US" sz="21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Assigned: 07/08/2020; 01/29/20; 06/05/2019</a:t>
            </a:r>
          </a:p>
          <a:p>
            <a:pPr lvl="1">
              <a:lnSpc>
                <a:spcPct val="107000"/>
              </a:lnSpc>
              <a:spcBef>
                <a:spcPts val="0"/>
              </a:spcBef>
            </a:pPr>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Status: ERCOT is finalizing NPRR </a:t>
            </a:r>
            <a:endParaRPr lang="en-US" sz="2100" dirty="0">
              <a:effectLst/>
              <a:latin typeface="Arial" panose="020B0604020202020204" pitchFamily="34" charset="0"/>
              <a:ea typeface="Calibri" panose="020F0502020204030204" pitchFamily="34" charset="0"/>
              <a:cs typeface="Arial" panose="020B0604020202020204" pitchFamily="34" charset="0"/>
            </a:endParaRPr>
          </a:p>
          <a:p>
            <a:pPr lvl="1">
              <a:lnSpc>
                <a:spcPct val="107000"/>
              </a:lnSpc>
              <a:spcBef>
                <a:spcPts val="0"/>
              </a:spcBef>
              <a:spcAft>
                <a:spcPts val="800"/>
              </a:spcAft>
            </a:pPr>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Recommendation: Keep this action item open until NPRR through the process and then add review of CONE study to SAWG scope </a:t>
            </a:r>
            <a:endParaRPr lang="en-US" sz="2100" dirty="0">
              <a:effectLst/>
              <a:latin typeface="Arial" panose="020B0604020202020204" pitchFamily="34" charset="0"/>
              <a:ea typeface="Calibri" panose="020F0502020204030204" pitchFamily="34" charset="0"/>
              <a:cs typeface="Arial" panose="020B0604020202020204" pitchFamily="34" charset="0"/>
            </a:endParaRPr>
          </a:p>
          <a:p>
            <a:r>
              <a:rPr lang="en-US" sz="2100" dirty="0">
                <a:solidFill>
                  <a:srgbClr val="C00000"/>
                </a:solidFill>
                <a:effectLst/>
                <a:latin typeface="Arial" panose="020B0604020202020204" pitchFamily="34" charset="0"/>
                <a:ea typeface="Calibri" panose="020F0502020204030204" pitchFamily="34" charset="0"/>
                <a:cs typeface="Arial" panose="020B0604020202020204" pitchFamily="34" charset="0"/>
              </a:rPr>
              <a:t>In addition to CONE study, also believe the review of MERM/EORM studies should be added to SAWG scope in 2021</a:t>
            </a:r>
          </a:p>
          <a:p>
            <a:pPr lvl="1"/>
            <a:r>
              <a:rPr lang="en-US" sz="2100" dirty="0">
                <a:solidFill>
                  <a:schemeClr val="tx1">
                    <a:lumMod val="50000"/>
                    <a:lumOff val="50000"/>
                  </a:schemeClr>
                </a:solidFill>
                <a:latin typeface="Arial" panose="020B0604020202020204" pitchFamily="34" charset="0"/>
                <a:cs typeface="Arial" panose="020B0604020202020204" pitchFamily="34" charset="0"/>
              </a:rPr>
              <a:t>**Current SAWG Scope (approved in 2014): </a:t>
            </a:r>
          </a:p>
          <a:p>
            <a:pPr lvl="1" algn="just"/>
            <a:r>
              <a:rPr lang="en-US" sz="2100" dirty="0">
                <a:solidFill>
                  <a:schemeClr val="tx1">
                    <a:lumMod val="50000"/>
                    <a:lumOff val="50000"/>
                  </a:schemeClr>
                </a:solidFill>
                <a:latin typeface="Arial" panose="020B0604020202020204" pitchFamily="34" charset="0"/>
                <a:cs typeface="Arial" panose="020B0604020202020204" pitchFamily="34" charset="0"/>
              </a:rPr>
              <a:t>At the direction of the Wholesale Market Subcommittee (WMS), SAWG evaluate proposals for market design as they pertain to Resource adequacy and the resource reporting methodologies.  SAWG Annually reviews the components and construction of the Capacity, Demand, and Reserves Report (CDR), the Seasonal Assessment of Resource Adequacy Report (SARA), the Long Term Load Forecast, the NERC Long Term Reliability Assessment, and recommend necessary changes to WMS. SAWG also reviews and recommends market design principles, issues, and proposals related to supply side adequacy as assigned by WMS.</a:t>
            </a:r>
          </a:p>
          <a:p>
            <a:pPr lvl="1"/>
            <a:endParaRPr lang="en-US" sz="1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58326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Open Action Items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endParaRPr lang="en-US" sz="2600" dirty="0">
              <a:solidFill>
                <a:schemeClr val="bg1">
                  <a:lumMod val="50000"/>
                </a:schemeClr>
              </a:solidFill>
              <a:latin typeface="Arial" panose="020B0604020202020204" pitchFamily="34" charset="0"/>
              <a:cs typeface="Arial" panose="020B0604020202020204" pitchFamily="34" charset="0"/>
            </a:endParaRPr>
          </a:p>
          <a:p>
            <a:pPr>
              <a:lnSpc>
                <a:spcPct val="107000"/>
              </a:lnSpc>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Review impacts on CDR from monthly generation interconnection report</a:t>
            </a:r>
          </a:p>
          <a:p>
            <a:pPr lvl="1">
              <a:lnSpc>
                <a:spcPct val="107000"/>
              </a:lnSpc>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Assigned: 09/04/2019</a:t>
            </a:r>
          </a:p>
          <a:p>
            <a:pPr lvl="1">
              <a:lnSpc>
                <a:spcPct val="107000"/>
              </a:lnSpc>
              <a:spcBef>
                <a:spcPts val="0"/>
              </a:spcBef>
              <a:spcAft>
                <a:spcPts val="800"/>
              </a:spcAft>
            </a:pPr>
            <a:r>
              <a:rPr lang="en-US" sz="2600" dirty="0">
                <a:solidFill>
                  <a:srgbClr val="C00000"/>
                </a:solidFill>
                <a:effectLst/>
                <a:latin typeface="Arial" panose="020B0604020202020204" pitchFamily="34" charset="0"/>
                <a:ea typeface="Calibri" panose="020F0502020204030204" pitchFamily="34" charset="0"/>
                <a:cs typeface="Arial" panose="020B0604020202020204" pitchFamily="34" charset="0"/>
              </a:rPr>
              <a:t>Recommendation: Request to close this action item, unless WMS has specific direction </a:t>
            </a:r>
          </a:p>
          <a:p>
            <a:pPr lvl="1">
              <a:lnSpc>
                <a:spcPct val="107000"/>
              </a:lnSpc>
              <a:spcBef>
                <a:spcPts val="0"/>
              </a:spcBef>
              <a:spcAft>
                <a:spcPts val="800"/>
              </a:spcAft>
            </a:pPr>
            <a:endParaRPr lang="en-US" sz="2600" dirty="0">
              <a:solidFill>
                <a:srgbClr val="C00000"/>
              </a:solidFill>
              <a:latin typeface="Arial" panose="020B0604020202020204" pitchFamily="34" charset="0"/>
              <a:ea typeface="Calibri" panose="020F0502020204030204" pitchFamily="34" charset="0"/>
              <a:cs typeface="Arial" panose="020B0604020202020204" pitchFamily="34" charset="0"/>
            </a:endParaRPr>
          </a:p>
          <a:p>
            <a:pPr lvl="1">
              <a:lnSpc>
                <a:spcPct val="107000"/>
              </a:lnSpc>
              <a:spcBef>
                <a:spcPts val="0"/>
              </a:spcBef>
              <a:spcAft>
                <a:spcPts val="800"/>
              </a:spcAft>
            </a:pP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lvl="1"/>
            <a:endParaRPr lang="en-US" sz="1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3379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2020 Continuing Topics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066800"/>
            <a:ext cx="8229600" cy="5654675"/>
          </a:xfrm>
        </p:spPr>
        <p:txBody>
          <a:bodyPr>
            <a:normAutofit fontScale="77500" lnSpcReduction="20000"/>
          </a:bodyPr>
          <a:lstStyle/>
          <a:p>
            <a:pPr marL="457200" lvl="1" indent="0">
              <a:buNone/>
            </a:pPr>
            <a:endParaRPr lang="en-US" sz="2100" dirty="0">
              <a:solidFill>
                <a:schemeClr val="bg1">
                  <a:lumMod val="50000"/>
                </a:schemeClr>
              </a:solidFill>
              <a:latin typeface="Arial" panose="020B0604020202020204" pitchFamily="34" charset="0"/>
              <a:cs typeface="Arial" panose="020B0604020202020204" pitchFamily="34" charset="0"/>
            </a:endParaRPr>
          </a:p>
          <a:p>
            <a:pPr>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Astrape 2020 Reserve Margin Study </a:t>
            </a:r>
          </a:p>
          <a:p>
            <a:pPr marL="685800" lvl="1">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Wind/Solar ELCCs</a:t>
            </a:r>
          </a:p>
          <a:p>
            <a:pPr marL="685800" lvl="1">
              <a:spcBef>
                <a:spcPts val="0"/>
              </a:spcBef>
            </a:pP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B</a:t>
            </a: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attery storage reference technology sensitivity </a:t>
            </a:r>
          </a:p>
          <a:p>
            <a:pPr>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Battery energy storage capacity contribution </a:t>
            </a:r>
          </a:p>
          <a:p>
            <a:pPr>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Post-summer discussion/update on probabilistic SARA </a:t>
            </a:r>
          </a:p>
          <a:p>
            <a:pPr>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Winter SARA fuel limitation outage capacity adjustments</a:t>
            </a:r>
          </a:p>
          <a:p>
            <a:pPr>
              <a:spcBef>
                <a:spcPts val="0"/>
              </a:spcBef>
            </a:pP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Rooftop Solar – load forecast and CDR contributions</a:t>
            </a:r>
          </a:p>
          <a:p>
            <a:pPr>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December – new Long Term Load Forecast </a:t>
            </a:r>
          </a:p>
          <a:p>
            <a:pPr>
              <a:spcBef>
                <a:spcPts val="0"/>
              </a:spcBef>
            </a:pPr>
            <a:r>
              <a:rPr lang="en-US" sz="2600" dirty="0">
                <a:solidFill>
                  <a:schemeClr val="bg1">
                    <a:lumMod val="50000"/>
                  </a:schemeClr>
                </a:solidFill>
                <a:latin typeface="Arial" panose="020B0604020202020204" pitchFamily="34" charset="0"/>
                <a:ea typeface="Calibri" panose="020F0502020204030204" pitchFamily="34" charset="0"/>
                <a:cs typeface="Arial" panose="020B0604020202020204" pitchFamily="34" charset="0"/>
              </a:rPr>
              <a:t>Net Load Forecast </a:t>
            </a:r>
          </a:p>
          <a:p>
            <a:pPr>
              <a:spcBef>
                <a:spcPts val="0"/>
              </a:spcBef>
            </a:pPr>
            <a:r>
              <a:rPr lang="en-US" sz="2600" dirty="0">
                <a:solidFill>
                  <a:schemeClr val="bg1">
                    <a:lumMod val="50000"/>
                  </a:schemeClr>
                </a:solidFill>
                <a:effectLst/>
                <a:latin typeface="Arial" panose="020B0604020202020204" pitchFamily="34" charset="0"/>
                <a:ea typeface="Calibri" panose="020F0502020204030204" pitchFamily="34" charset="0"/>
                <a:cs typeface="Arial" panose="020B0604020202020204" pitchFamily="34" charset="0"/>
              </a:rPr>
              <a:t>Regions for Solar Capacity Contribution CDR</a:t>
            </a: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2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34349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473075"/>
            <a:ext cx="8458200" cy="746125"/>
          </a:xfrm>
        </p:spPr>
        <p:txBody>
          <a:bodyPr>
            <a:normAutofit/>
          </a:bodyPr>
          <a:lstStyle/>
          <a:p>
            <a:pPr algn="l"/>
            <a:r>
              <a:rPr lang="en-US" sz="2800" b="1" dirty="0">
                <a:latin typeface="Arial" panose="020B0604020202020204" pitchFamily="34" charset="0"/>
                <a:cs typeface="Arial" panose="020B0604020202020204" pitchFamily="34" charset="0"/>
              </a:rPr>
              <a:t>SAWG Upcoming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914400"/>
            <a:ext cx="8229600" cy="5807075"/>
          </a:xfrm>
        </p:spPr>
        <p:txBody>
          <a:bodyPr>
            <a:normAutofit fontScale="77500" lnSpcReduction="20000"/>
          </a:bodyPr>
          <a:lstStyle/>
          <a:p>
            <a:pPr marL="457200" lvl="1" indent="0">
              <a:buNone/>
            </a:pPr>
            <a:endParaRPr lang="en-US" sz="2100" dirty="0">
              <a:solidFill>
                <a:schemeClr val="bg1">
                  <a:lumMod val="50000"/>
                </a:schemeClr>
              </a:solidFill>
              <a:latin typeface="Arial" panose="020B0604020202020204" pitchFamily="34" charset="0"/>
              <a:cs typeface="Arial" panose="020B0604020202020204" pitchFamily="34" charset="0"/>
            </a:endParaRPr>
          </a:p>
          <a:p>
            <a:r>
              <a:rPr lang="en-US" sz="2600" dirty="0">
                <a:solidFill>
                  <a:schemeClr val="tx1">
                    <a:lumMod val="50000"/>
                    <a:lumOff val="50000"/>
                  </a:schemeClr>
                </a:solidFill>
                <a:latin typeface="Arial" panose="020B0604020202020204" pitchFamily="34" charset="0"/>
                <a:cs typeface="Arial" panose="020B0604020202020204" pitchFamily="34" charset="0"/>
              </a:rPr>
              <a:t>SARA out November 5</a:t>
            </a:r>
            <a:r>
              <a:rPr lang="en-US" sz="2600"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600" dirty="0">
                <a:solidFill>
                  <a:schemeClr val="tx1">
                    <a:lumMod val="50000"/>
                    <a:lumOff val="50000"/>
                  </a:schemeClr>
                </a:solidFill>
                <a:latin typeface="Arial" panose="020B0604020202020204" pitchFamily="34" charset="0"/>
                <a:cs typeface="Arial" panose="020B0604020202020204" pitchFamily="34" charset="0"/>
              </a:rPr>
              <a:t> ~8:30am </a:t>
            </a:r>
          </a:p>
          <a:p>
            <a:r>
              <a:rPr lang="en-US" sz="2600" dirty="0">
                <a:solidFill>
                  <a:schemeClr val="tx1">
                    <a:lumMod val="50000"/>
                    <a:lumOff val="50000"/>
                  </a:schemeClr>
                </a:solidFill>
                <a:latin typeface="Arial" panose="020B0604020202020204" pitchFamily="34" charset="0"/>
                <a:cs typeface="Arial" panose="020B0604020202020204" pitchFamily="34" charset="0"/>
              </a:rPr>
              <a:t>Next SAWG meeting November 19</a:t>
            </a:r>
            <a:r>
              <a:rPr lang="en-US" sz="2600"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600" dirty="0">
                <a:solidFill>
                  <a:schemeClr val="tx1">
                    <a:lumMod val="50000"/>
                    <a:lumOff val="50000"/>
                  </a:schemeClr>
                </a:solidFill>
                <a:latin typeface="Arial" panose="020B0604020202020204" pitchFamily="34" charset="0"/>
                <a:cs typeface="Arial" panose="020B0604020202020204" pitchFamily="34" charset="0"/>
              </a:rPr>
              <a:t> </a:t>
            </a:r>
          </a:p>
          <a:p>
            <a:endParaRPr lang="en-US" sz="2300" dirty="0">
              <a:solidFill>
                <a:schemeClr val="tx1">
                  <a:lumMod val="50000"/>
                  <a:lumOff val="50000"/>
                </a:schemeClr>
              </a:solidFill>
              <a:latin typeface="Arial" panose="020B0604020202020204" pitchFamily="34" charset="0"/>
              <a:cs typeface="Arial" panose="020B0604020202020204" pitchFamily="34" charset="0"/>
            </a:endParaRPr>
          </a:p>
          <a:p>
            <a:pPr marL="457200" lvl="1" indent="0">
              <a:buNone/>
            </a:pPr>
            <a:endParaRPr lang="en-US" sz="2700"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9630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2ECC2F-A9D3-446E-81C4-139727DC3535}">
  <ds:schemaRefs>
    <ds:schemaRef ds:uri="http://schemas.microsoft.com/sharepoint/v3/contenttype/forms"/>
  </ds:schemaRefs>
</ds:datastoreItem>
</file>

<file path=customXml/itemProps2.xml><?xml version="1.0" encoding="utf-8"?>
<ds:datastoreItem xmlns:ds="http://schemas.openxmlformats.org/officeDocument/2006/customXml" ds:itemID="{7D2F5E0E-2CBD-45B1-B655-24315E7D52AD}">
  <ds:schemaRefs>
    <ds:schemaRef ds:uri="http://purl.org/dc/dcmitype/"/>
    <ds:schemaRef ds:uri="http://purl.org/dc/elements/1.1/"/>
    <ds:schemaRef ds:uri="http://schemas.microsoft.com/office/2006/metadata/properties"/>
    <ds:schemaRef ds:uri="http://www.w3.org/XML/1998/namespace"/>
    <ds:schemaRef ds:uri="http://schemas.microsoft.com/office/2006/documentManagement/types"/>
    <ds:schemaRef ds:uri="ace0c983-095b-4ab2-a133-4fa3e902b0fc"/>
    <ds:schemaRef ds:uri="http://schemas.openxmlformats.org/package/2006/metadata/core-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15222</TotalTime>
  <Words>566</Words>
  <Application>Microsoft Office PowerPoint</Application>
  <PresentationFormat>On-screen Show (4:3)</PresentationFormat>
  <Paragraphs>88</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Supply Analysis Working Group Report to WMS</vt:lpstr>
      <vt:lpstr>October SAWG Meeting – Astrape 2020 Reserve Margin Study</vt:lpstr>
      <vt:lpstr>October SAWG Meeting – Astrape Update on 2020 Reserve Margin Study</vt:lpstr>
      <vt:lpstr>October SAWG Meeting – Astrape Update on 2020 Reserve Margin Study</vt:lpstr>
      <vt:lpstr>October SAWG Meeting – Astrape Update on 2020 Reserve Margin Study</vt:lpstr>
      <vt:lpstr>SAWG Open Action Items </vt:lpstr>
      <vt:lpstr>SAWG Open Action Items </vt:lpstr>
      <vt:lpstr>SAWG 2020 Continuing Topics </vt:lpstr>
      <vt:lpstr>SAWG Upcoming  </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Caitlin Smith</cp:lastModifiedBy>
  <cp:revision>226</cp:revision>
  <cp:lastPrinted>2020-09-01T02:46:55Z</cp:lastPrinted>
  <dcterms:created xsi:type="dcterms:W3CDTF">2018-10-08T15:17:08Z</dcterms:created>
  <dcterms:modified xsi:type="dcterms:W3CDTF">2020-11-03T15:29:25Z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