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8"/>
  </p:notesMasterIdLst>
  <p:handoutMasterIdLst>
    <p:handoutMasterId r:id="rId19"/>
  </p:handoutMasterIdLst>
  <p:sldIdLst>
    <p:sldId id="260" r:id="rId6"/>
    <p:sldId id="296" r:id="rId7"/>
    <p:sldId id="305" r:id="rId8"/>
    <p:sldId id="306" r:id="rId9"/>
    <p:sldId id="298" r:id="rId10"/>
    <p:sldId id="302" r:id="rId11"/>
    <p:sldId id="307" r:id="rId12"/>
    <p:sldId id="308" r:id="rId13"/>
    <p:sldId id="311" r:id="rId14"/>
    <p:sldId id="309" r:id="rId15"/>
    <p:sldId id="310" r:id="rId16"/>
    <p:sldId id="301"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70" autoAdjust="0"/>
    <p:restoredTop sz="94660"/>
  </p:normalViewPr>
  <p:slideViewPr>
    <p:cSldViewPr showGuides="1">
      <p:cViewPr varScale="1">
        <p:scale>
          <a:sx n="87" d="100"/>
          <a:sy n="87" d="100"/>
        </p:scale>
        <p:origin x="1506" y="90"/>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11/2/2020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11/2/2020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862335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11</a:t>
            </a:fld>
            <a:endParaRPr lang="en-US"/>
          </a:p>
        </p:txBody>
      </p:sp>
    </p:spTree>
    <p:extLst>
      <p:ext uri="{BB962C8B-B14F-4D97-AF65-F5344CB8AC3E}">
        <p14:creationId xmlns:p14="http://schemas.microsoft.com/office/powerpoint/2010/main" val="24658404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12</a:t>
            </a:fld>
            <a:endParaRPr lang="en-US"/>
          </a:p>
        </p:txBody>
      </p:sp>
    </p:spTree>
    <p:extLst>
      <p:ext uri="{BB962C8B-B14F-4D97-AF65-F5344CB8AC3E}">
        <p14:creationId xmlns:p14="http://schemas.microsoft.com/office/powerpoint/2010/main" val="31694902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1199648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29761259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18906603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4703967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41878695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40373613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40796683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40527199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81400" y="2057400"/>
            <a:ext cx="5646034" cy="3570208"/>
          </a:xfrm>
          <a:prstGeom prst="rect">
            <a:avLst/>
          </a:prstGeom>
          <a:noFill/>
        </p:spPr>
        <p:txBody>
          <a:bodyPr wrap="square" rtlCol="0">
            <a:spAutoFit/>
          </a:bodyPr>
          <a:lstStyle/>
          <a:p>
            <a:r>
              <a:rPr lang="en-US" sz="2400" b="1" dirty="0" smtClean="0"/>
              <a:t>NPRR1023 (Change to CRR Repossession Process):  Obligation clearing price and threshold analysis</a:t>
            </a:r>
            <a:endParaRPr lang="en-US" sz="2400" b="1" dirty="0"/>
          </a:p>
          <a:p>
            <a:endParaRPr lang="en-US" dirty="0" smtClean="0"/>
          </a:p>
          <a:p>
            <a:endParaRPr lang="en-US" dirty="0" smtClean="0"/>
          </a:p>
          <a:p>
            <a:endParaRPr lang="en-US" dirty="0"/>
          </a:p>
          <a:p>
            <a:r>
              <a:rPr lang="en-US" sz="2000" dirty="0" smtClean="0"/>
              <a:t>Donald House</a:t>
            </a:r>
            <a:endParaRPr lang="en-US" sz="2000" dirty="0"/>
          </a:p>
          <a:p>
            <a:r>
              <a:rPr lang="en-US" sz="2000" dirty="0" smtClean="0"/>
              <a:t>Supervisor, CRR</a:t>
            </a:r>
            <a:endParaRPr lang="en-US" sz="2000" dirty="0"/>
          </a:p>
          <a:p>
            <a:endParaRPr lang="en-US" sz="2000" dirty="0"/>
          </a:p>
          <a:p>
            <a:r>
              <a:rPr lang="en-US" sz="2000" dirty="0" smtClean="0"/>
              <a:t>CMWG</a:t>
            </a:r>
          </a:p>
          <a:p>
            <a:r>
              <a:rPr lang="en-US" sz="2000" dirty="0" smtClean="0"/>
              <a:t>November 2, 2020</a:t>
            </a:r>
            <a:endParaRPr lang="en-US" sz="2000"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534400" cy="518318"/>
          </a:xfrm>
        </p:spPr>
        <p:txBody>
          <a:bodyPr/>
          <a:lstStyle/>
          <a:p>
            <a:r>
              <a:rPr lang="en-US" dirty="0" smtClean="0"/>
              <a:t>NPRR1023 – Determining the Portfolio Threshold </a:t>
            </a:r>
            <a:endParaRPr lang="en-US" b="1" dirty="0">
              <a:solidFill>
                <a:schemeClr val="accent1"/>
              </a:solidFill>
            </a:endParaRPr>
          </a:p>
        </p:txBody>
      </p:sp>
      <p:sp>
        <p:nvSpPr>
          <p:cNvPr id="3" name="Content Placeholder 2"/>
          <p:cNvSpPr>
            <a:spLocks noGrp="1"/>
          </p:cNvSpPr>
          <p:nvPr>
            <p:ph idx="1"/>
          </p:nvPr>
        </p:nvSpPr>
        <p:spPr>
          <a:xfrm>
            <a:off x="381000" y="1066800"/>
            <a:ext cx="8534400" cy="3549889"/>
          </a:xfrm>
        </p:spPr>
        <p:txBody>
          <a:bodyPr/>
          <a:lstStyle/>
          <a:p>
            <a:pPr marL="0" indent="0">
              <a:spcAft>
                <a:spcPts val="800"/>
              </a:spcAft>
              <a:buNone/>
            </a:pPr>
            <a:r>
              <a:rPr lang="en-US" sz="2000" dirty="0" smtClean="0">
                <a:solidFill>
                  <a:schemeClr val="tx2"/>
                </a:solidFill>
              </a:rPr>
              <a:t>Counter-Party (CP) percentage of total negative obligation portfolio value</a:t>
            </a:r>
          </a:p>
          <a:p>
            <a:pPr>
              <a:spcAft>
                <a:spcPts val="800"/>
              </a:spcAft>
            </a:pPr>
            <a:endParaRPr lang="en-US" sz="2000" dirty="0"/>
          </a:p>
          <a:p>
            <a:pPr>
              <a:spcAft>
                <a:spcPts val="800"/>
              </a:spcAft>
            </a:pPr>
            <a:endParaRPr lang="en-US" sz="2000" dirty="0" smtClean="0">
              <a:solidFill>
                <a:schemeClr val="tx2"/>
              </a:solidFill>
            </a:endParaRPr>
          </a:p>
          <a:p>
            <a:pPr>
              <a:spcAft>
                <a:spcPts val="800"/>
              </a:spcAft>
            </a:pPr>
            <a:endParaRPr lang="en-US" sz="2000" dirty="0"/>
          </a:p>
          <a:p>
            <a:pPr>
              <a:spcAft>
                <a:spcPts val="800"/>
              </a:spcAft>
            </a:pPr>
            <a:endParaRPr lang="en-US" sz="2000" dirty="0" smtClean="0">
              <a:solidFill>
                <a:schemeClr val="tx2"/>
              </a:solidFill>
            </a:endParaRPr>
          </a:p>
          <a:p>
            <a:pPr>
              <a:spcAft>
                <a:spcPts val="800"/>
              </a:spcAft>
            </a:pPr>
            <a:endParaRPr lang="en-US" sz="2000" dirty="0"/>
          </a:p>
          <a:p>
            <a:pPr>
              <a:spcAft>
                <a:spcPts val="800"/>
              </a:spcAft>
            </a:pPr>
            <a:endParaRPr lang="en-US" sz="2000" dirty="0" smtClean="0">
              <a:solidFill>
                <a:schemeClr val="tx2"/>
              </a:solidFill>
            </a:endParaRPr>
          </a:p>
          <a:p>
            <a:pPr>
              <a:spcAft>
                <a:spcPts val="800"/>
              </a:spcAft>
            </a:pPr>
            <a:endParaRPr lang="en-US" sz="2000" dirty="0"/>
          </a:p>
          <a:p>
            <a:pPr marL="0" indent="0">
              <a:spcAft>
                <a:spcPts val="800"/>
              </a:spcAft>
              <a:buNone/>
            </a:pPr>
            <a:endParaRPr lang="en-US" sz="1200" dirty="0" smtClean="0"/>
          </a:p>
          <a:p>
            <a:pPr marL="0" indent="0">
              <a:spcAft>
                <a:spcPts val="800"/>
              </a:spcAft>
              <a:buNone/>
            </a:pPr>
            <a:r>
              <a:rPr lang="en-US" sz="1200" dirty="0" smtClean="0"/>
              <a:t>^</a:t>
            </a:r>
            <a:r>
              <a:rPr lang="en-US" sz="1200" dirty="0"/>
              <a:t>On average, about 110 CPs participate in monthly auctions and 95 CPs participate in long-term auctions</a:t>
            </a:r>
          </a:p>
          <a:p>
            <a:pPr marL="0" indent="0">
              <a:spcAft>
                <a:spcPts val="800"/>
              </a:spcAft>
              <a:buNone/>
            </a:pPr>
            <a:r>
              <a:rPr lang="en-US" sz="1200" dirty="0" smtClean="0">
                <a:solidFill>
                  <a:schemeClr val="tx2"/>
                </a:solidFill>
              </a:rPr>
              <a:t>*CPs with &gt; 1% also includes CPs with &gt; 5% and CPs with &gt; 10%</a:t>
            </a:r>
          </a:p>
          <a:p>
            <a:pPr marL="0" indent="0">
              <a:spcAft>
                <a:spcPts val="800"/>
              </a:spcAft>
              <a:buNone/>
            </a:pPr>
            <a:r>
              <a:rPr lang="en-US" sz="1200" dirty="0" smtClean="0">
                <a:solidFill>
                  <a:schemeClr val="tx2"/>
                </a:solidFill>
              </a:rPr>
              <a:t>**CPs with &gt; 5% also includes CPs with &gt; 10%</a:t>
            </a:r>
          </a:p>
          <a:p>
            <a:pPr marL="0" indent="0">
              <a:spcAft>
                <a:spcPts val="800"/>
              </a:spcAft>
              <a:buNone/>
            </a:pPr>
            <a:endParaRPr lang="en-US" sz="1400" dirty="0" smtClean="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799788661"/>
              </p:ext>
            </p:extLst>
          </p:nvPr>
        </p:nvGraphicFramePr>
        <p:xfrm>
          <a:off x="381000" y="1841061"/>
          <a:ext cx="8305800" cy="3080428"/>
        </p:xfrm>
        <a:graphic>
          <a:graphicData uri="http://schemas.openxmlformats.org/drawingml/2006/table">
            <a:tbl>
              <a:tblPr firstRow="1" bandRow="1">
                <a:tableStyleId>{5C22544A-7EE6-4342-B048-85BDC9FD1C3A}</a:tableStyleId>
              </a:tblPr>
              <a:tblGrid>
                <a:gridCol w="1557337"/>
                <a:gridCol w="1409019"/>
                <a:gridCol w="1529444"/>
                <a:gridCol w="1524000"/>
                <a:gridCol w="2286000"/>
              </a:tblGrid>
              <a:tr h="1073353">
                <a:tc>
                  <a:txBody>
                    <a:bodyPr/>
                    <a:lstStyle/>
                    <a:p>
                      <a:r>
                        <a:rPr lang="en-US" dirty="0" smtClean="0"/>
                        <a:t>Auction^</a:t>
                      </a:r>
                      <a:endParaRPr lang="en-US" dirty="0"/>
                    </a:p>
                  </a:txBody>
                  <a:tcPr/>
                </a:tc>
                <a:tc>
                  <a:txBody>
                    <a:bodyPr/>
                    <a:lstStyle/>
                    <a:p>
                      <a:r>
                        <a:rPr lang="en-US" dirty="0" smtClean="0"/>
                        <a:t># CPs</a:t>
                      </a:r>
                      <a:r>
                        <a:rPr lang="en-US" baseline="0" dirty="0" smtClean="0"/>
                        <a:t> with &gt; 1% of Total Value*</a:t>
                      </a:r>
                      <a:endParaRPr lang="en-US" dirty="0"/>
                    </a:p>
                  </a:txBody>
                  <a:tcPr/>
                </a:tc>
                <a:tc>
                  <a:txBody>
                    <a:bodyPr/>
                    <a:lstStyle/>
                    <a:p>
                      <a:r>
                        <a:rPr lang="en-US" dirty="0" smtClean="0"/>
                        <a:t># CPs with &gt; 5% of Total</a:t>
                      </a:r>
                      <a:r>
                        <a:rPr lang="en-US" baseline="0" dirty="0" smtClean="0"/>
                        <a:t> Value**</a:t>
                      </a:r>
                      <a:endParaRPr lang="en-US" dirty="0"/>
                    </a:p>
                  </a:txBody>
                  <a:tcPr/>
                </a:tc>
                <a:tc>
                  <a:txBody>
                    <a:bodyPr/>
                    <a:lstStyle/>
                    <a:p>
                      <a:r>
                        <a:rPr lang="en-US" dirty="0" smtClean="0"/>
                        <a:t># CPs with   &gt; 10% of Total Value</a:t>
                      </a:r>
                      <a:endParaRPr lang="en-US" dirty="0"/>
                    </a:p>
                  </a:txBody>
                  <a:tcPr/>
                </a:tc>
                <a:tc>
                  <a:txBody>
                    <a:bodyPr/>
                    <a:lstStyle/>
                    <a:p>
                      <a:r>
                        <a:rPr lang="en-US" dirty="0" smtClean="0"/>
                        <a:t>Largest % of Total Value held by 1 CP</a:t>
                      </a:r>
                      <a:endParaRPr lang="en-US" dirty="0"/>
                    </a:p>
                  </a:txBody>
                  <a:tcPr/>
                </a:tc>
              </a:tr>
              <a:tr h="472927">
                <a:tc>
                  <a:txBody>
                    <a:bodyPr/>
                    <a:lstStyle/>
                    <a:p>
                      <a:pPr algn="l" fontAlgn="b"/>
                      <a:r>
                        <a:rPr lang="en-US" sz="1400" b="1" i="0" u="none" strike="noStrike" dirty="0">
                          <a:solidFill>
                            <a:srgbClr val="000000"/>
                          </a:solidFill>
                          <a:effectLst/>
                          <a:latin typeface="+mn-lt"/>
                        </a:rPr>
                        <a:t>2020.MAY.Monthly</a:t>
                      </a:r>
                    </a:p>
                  </a:txBody>
                  <a:tcPr marL="9525" marR="9525" marT="9525" marB="0" anchor="ctr"/>
                </a:tc>
                <a:tc>
                  <a:txBody>
                    <a:bodyPr/>
                    <a:lstStyle/>
                    <a:p>
                      <a:pPr algn="ctr" fontAlgn="b"/>
                      <a:r>
                        <a:rPr lang="en-US" sz="1400" b="1" i="0" u="none" strike="noStrike">
                          <a:solidFill>
                            <a:srgbClr val="000000"/>
                          </a:solidFill>
                          <a:effectLst/>
                          <a:latin typeface="+mn-lt"/>
                        </a:rPr>
                        <a:t>12</a:t>
                      </a:r>
                    </a:p>
                  </a:txBody>
                  <a:tcPr marL="9525" marR="9525" marT="9525" marB="0" anchor="ctr"/>
                </a:tc>
                <a:tc>
                  <a:txBody>
                    <a:bodyPr/>
                    <a:lstStyle/>
                    <a:p>
                      <a:pPr algn="ctr" fontAlgn="b"/>
                      <a:r>
                        <a:rPr lang="en-US" sz="1400" b="1" i="0" u="none" strike="noStrike">
                          <a:solidFill>
                            <a:srgbClr val="000000"/>
                          </a:solidFill>
                          <a:effectLst/>
                          <a:latin typeface="+mn-lt"/>
                        </a:rPr>
                        <a:t>7</a:t>
                      </a:r>
                    </a:p>
                  </a:txBody>
                  <a:tcPr marL="9525" marR="9525" marT="9525" marB="0" anchor="ctr"/>
                </a:tc>
                <a:tc>
                  <a:txBody>
                    <a:bodyPr/>
                    <a:lstStyle/>
                    <a:p>
                      <a:pPr algn="ctr" fontAlgn="b"/>
                      <a:r>
                        <a:rPr lang="en-US" sz="1400" b="1" i="0" u="none" strike="noStrike">
                          <a:solidFill>
                            <a:srgbClr val="000000"/>
                          </a:solidFill>
                          <a:effectLst/>
                          <a:latin typeface="+mn-lt"/>
                        </a:rPr>
                        <a:t>4</a:t>
                      </a:r>
                    </a:p>
                  </a:txBody>
                  <a:tcPr marL="9525" marR="9525" marT="9525" marB="0" anchor="ctr"/>
                </a:tc>
                <a:tc>
                  <a:txBody>
                    <a:bodyPr/>
                    <a:lstStyle/>
                    <a:p>
                      <a:pPr algn="ctr" fontAlgn="b"/>
                      <a:r>
                        <a:rPr lang="en-US" sz="1400" b="1" i="0" u="none" strike="noStrike">
                          <a:solidFill>
                            <a:srgbClr val="000000"/>
                          </a:solidFill>
                          <a:effectLst/>
                          <a:latin typeface="+mn-lt"/>
                        </a:rPr>
                        <a:t>23.62%</a:t>
                      </a:r>
                    </a:p>
                  </a:txBody>
                  <a:tcPr marL="9525" marR="9525" marT="9525" marB="0" anchor="ctr"/>
                </a:tc>
              </a:tr>
              <a:tr h="472927">
                <a:tc>
                  <a:txBody>
                    <a:bodyPr/>
                    <a:lstStyle/>
                    <a:p>
                      <a:pPr algn="l" fontAlgn="b"/>
                      <a:r>
                        <a:rPr lang="en-US" sz="1400" b="1" i="0" u="none" strike="noStrike">
                          <a:solidFill>
                            <a:srgbClr val="000000"/>
                          </a:solidFill>
                          <a:effectLst/>
                          <a:latin typeface="+mn-lt"/>
                        </a:rPr>
                        <a:t>2020.OCT.Monthly</a:t>
                      </a:r>
                    </a:p>
                  </a:txBody>
                  <a:tcPr marL="9525" marR="9525" marT="9525" marB="0" anchor="ctr"/>
                </a:tc>
                <a:tc>
                  <a:txBody>
                    <a:bodyPr/>
                    <a:lstStyle/>
                    <a:p>
                      <a:pPr algn="ctr" fontAlgn="b"/>
                      <a:r>
                        <a:rPr lang="en-US" sz="1400" b="1" i="0" u="none" strike="noStrike">
                          <a:solidFill>
                            <a:srgbClr val="000000"/>
                          </a:solidFill>
                          <a:effectLst/>
                          <a:latin typeface="+mn-lt"/>
                        </a:rPr>
                        <a:t>12</a:t>
                      </a:r>
                    </a:p>
                  </a:txBody>
                  <a:tcPr marL="9525" marR="9525" marT="9525" marB="0" anchor="ctr"/>
                </a:tc>
                <a:tc>
                  <a:txBody>
                    <a:bodyPr/>
                    <a:lstStyle/>
                    <a:p>
                      <a:pPr algn="ctr" fontAlgn="b"/>
                      <a:r>
                        <a:rPr lang="en-US" sz="1400" b="1" i="0" u="none" strike="noStrike">
                          <a:solidFill>
                            <a:srgbClr val="000000"/>
                          </a:solidFill>
                          <a:effectLst/>
                          <a:latin typeface="+mn-lt"/>
                        </a:rPr>
                        <a:t>5</a:t>
                      </a:r>
                    </a:p>
                  </a:txBody>
                  <a:tcPr marL="9525" marR="9525" marT="9525" marB="0" anchor="ctr"/>
                </a:tc>
                <a:tc>
                  <a:txBody>
                    <a:bodyPr/>
                    <a:lstStyle/>
                    <a:p>
                      <a:pPr algn="ctr" fontAlgn="b"/>
                      <a:r>
                        <a:rPr lang="en-US" sz="1400" b="1" i="0" u="none" strike="noStrike">
                          <a:solidFill>
                            <a:srgbClr val="000000"/>
                          </a:solidFill>
                          <a:effectLst/>
                          <a:latin typeface="+mn-lt"/>
                        </a:rPr>
                        <a:t>4</a:t>
                      </a:r>
                    </a:p>
                  </a:txBody>
                  <a:tcPr marL="9525" marR="9525" marT="9525" marB="0" anchor="ctr"/>
                </a:tc>
                <a:tc>
                  <a:txBody>
                    <a:bodyPr/>
                    <a:lstStyle/>
                    <a:p>
                      <a:pPr algn="ctr" fontAlgn="b"/>
                      <a:r>
                        <a:rPr lang="en-US" sz="1400" b="1" i="0" u="none" strike="noStrike">
                          <a:solidFill>
                            <a:srgbClr val="000000"/>
                          </a:solidFill>
                          <a:effectLst/>
                          <a:latin typeface="+mn-lt"/>
                        </a:rPr>
                        <a:t>25.01%</a:t>
                      </a:r>
                    </a:p>
                  </a:txBody>
                  <a:tcPr marL="9525" marR="9525" marT="9525" marB="0" anchor="ctr"/>
                </a:tc>
              </a:tr>
              <a:tr h="472927">
                <a:tc>
                  <a:txBody>
                    <a:bodyPr/>
                    <a:lstStyle/>
                    <a:p>
                      <a:pPr algn="l" fontAlgn="b"/>
                      <a:r>
                        <a:rPr lang="en-US" sz="1400" b="1" i="0" u="none" strike="noStrike">
                          <a:solidFill>
                            <a:srgbClr val="000000"/>
                          </a:solidFill>
                          <a:effectLst/>
                          <a:latin typeface="+mn-lt"/>
                        </a:rPr>
                        <a:t>2020.2nd6.Seq1</a:t>
                      </a:r>
                    </a:p>
                  </a:txBody>
                  <a:tcPr marL="9525" marR="9525" marT="9525" marB="0" anchor="ctr"/>
                </a:tc>
                <a:tc>
                  <a:txBody>
                    <a:bodyPr/>
                    <a:lstStyle/>
                    <a:p>
                      <a:pPr algn="ctr" fontAlgn="b"/>
                      <a:r>
                        <a:rPr lang="en-US" sz="1400" b="1" i="0" u="none" strike="noStrike">
                          <a:solidFill>
                            <a:srgbClr val="000000"/>
                          </a:solidFill>
                          <a:effectLst/>
                          <a:latin typeface="+mn-lt"/>
                        </a:rPr>
                        <a:t>13</a:t>
                      </a:r>
                    </a:p>
                  </a:txBody>
                  <a:tcPr marL="9525" marR="9525" marT="9525" marB="0" anchor="ctr"/>
                </a:tc>
                <a:tc>
                  <a:txBody>
                    <a:bodyPr/>
                    <a:lstStyle/>
                    <a:p>
                      <a:pPr algn="ctr" fontAlgn="b"/>
                      <a:r>
                        <a:rPr lang="en-US" sz="1400" b="1" i="0" u="none" strike="noStrike">
                          <a:solidFill>
                            <a:srgbClr val="000000"/>
                          </a:solidFill>
                          <a:effectLst/>
                          <a:latin typeface="+mn-lt"/>
                        </a:rPr>
                        <a:t>5</a:t>
                      </a:r>
                    </a:p>
                  </a:txBody>
                  <a:tcPr marL="9525" marR="9525" marT="9525" marB="0" anchor="ctr"/>
                </a:tc>
                <a:tc>
                  <a:txBody>
                    <a:bodyPr/>
                    <a:lstStyle/>
                    <a:p>
                      <a:pPr algn="ctr" fontAlgn="b"/>
                      <a:r>
                        <a:rPr lang="en-US" sz="1400" b="1" i="0" u="none" strike="noStrike">
                          <a:solidFill>
                            <a:srgbClr val="000000"/>
                          </a:solidFill>
                          <a:effectLst/>
                          <a:latin typeface="+mn-lt"/>
                        </a:rPr>
                        <a:t>4</a:t>
                      </a:r>
                    </a:p>
                  </a:txBody>
                  <a:tcPr marL="9525" marR="9525" marT="9525" marB="0" anchor="ctr"/>
                </a:tc>
                <a:tc>
                  <a:txBody>
                    <a:bodyPr/>
                    <a:lstStyle/>
                    <a:p>
                      <a:pPr algn="ctr" fontAlgn="b"/>
                      <a:r>
                        <a:rPr lang="en-US" sz="1400" b="1" i="0" u="none" strike="noStrike">
                          <a:solidFill>
                            <a:srgbClr val="000000"/>
                          </a:solidFill>
                          <a:effectLst/>
                          <a:latin typeface="+mn-lt"/>
                        </a:rPr>
                        <a:t>28.94%</a:t>
                      </a:r>
                    </a:p>
                  </a:txBody>
                  <a:tcPr marL="9525" marR="9525" marT="9525" marB="0" anchor="ctr"/>
                </a:tc>
              </a:tr>
              <a:tr h="472927">
                <a:tc>
                  <a:txBody>
                    <a:bodyPr/>
                    <a:lstStyle/>
                    <a:p>
                      <a:pPr algn="l" fontAlgn="b"/>
                      <a:r>
                        <a:rPr lang="en-US" sz="1400" b="1" i="0" u="none" strike="noStrike">
                          <a:solidFill>
                            <a:srgbClr val="000000"/>
                          </a:solidFill>
                          <a:effectLst/>
                          <a:latin typeface="+mn-lt"/>
                        </a:rPr>
                        <a:t>2021.1st6.Seq2</a:t>
                      </a:r>
                    </a:p>
                  </a:txBody>
                  <a:tcPr marL="9525" marR="9525" marT="9525" marB="0" anchor="ctr"/>
                </a:tc>
                <a:tc>
                  <a:txBody>
                    <a:bodyPr/>
                    <a:lstStyle/>
                    <a:p>
                      <a:pPr algn="ctr" fontAlgn="b"/>
                      <a:r>
                        <a:rPr lang="en-US" sz="1400" b="1" i="0" u="none" strike="noStrike">
                          <a:solidFill>
                            <a:srgbClr val="000000"/>
                          </a:solidFill>
                          <a:effectLst/>
                          <a:latin typeface="+mn-lt"/>
                        </a:rPr>
                        <a:t>12</a:t>
                      </a:r>
                    </a:p>
                  </a:txBody>
                  <a:tcPr marL="9525" marR="9525" marT="9525" marB="0" anchor="ctr"/>
                </a:tc>
                <a:tc>
                  <a:txBody>
                    <a:bodyPr/>
                    <a:lstStyle/>
                    <a:p>
                      <a:pPr algn="ctr" fontAlgn="b"/>
                      <a:r>
                        <a:rPr lang="en-US" sz="1400" b="1" i="0" u="none" strike="noStrike">
                          <a:solidFill>
                            <a:srgbClr val="000000"/>
                          </a:solidFill>
                          <a:effectLst/>
                          <a:latin typeface="+mn-lt"/>
                        </a:rPr>
                        <a:t>7</a:t>
                      </a:r>
                    </a:p>
                  </a:txBody>
                  <a:tcPr marL="9525" marR="9525" marT="9525" marB="0" anchor="ctr"/>
                </a:tc>
                <a:tc>
                  <a:txBody>
                    <a:bodyPr/>
                    <a:lstStyle/>
                    <a:p>
                      <a:pPr algn="ctr" fontAlgn="b"/>
                      <a:r>
                        <a:rPr lang="en-US" sz="1400" b="1" i="0" u="none" strike="noStrike">
                          <a:solidFill>
                            <a:srgbClr val="000000"/>
                          </a:solidFill>
                          <a:effectLst/>
                          <a:latin typeface="+mn-lt"/>
                        </a:rPr>
                        <a:t>2</a:t>
                      </a:r>
                    </a:p>
                  </a:txBody>
                  <a:tcPr marL="9525" marR="9525" marT="9525" marB="0" anchor="ctr"/>
                </a:tc>
                <a:tc>
                  <a:txBody>
                    <a:bodyPr/>
                    <a:lstStyle/>
                    <a:p>
                      <a:pPr algn="ctr" fontAlgn="b"/>
                      <a:r>
                        <a:rPr lang="en-US" sz="1400" b="1" i="0" u="none" strike="noStrike" dirty="0">
                          <a:solidFill>
                            <a:srgbClr val="000000"/>
                          </a:solidFill>
                          <a:effectLst/>
                          <a:latin typeface="+mn-lt"/>
                        </a:rPr>
                        <a:t>31.99%</a:t>
                      </a:r>
                    </a:p>
                  </a:txBody>
                  <a:tcPr marL="9525" marR="9525" marT="9525" marB="0" anchor="ctr"/>
                </a:tc>
              </a:tr>
            </a:tbl>
          </a:graphicData>
        </a:graphic>
      </p:graphicFrame>
    </p:spTree>
    <p:extLst>
      <p:ext uri="{BB962C8B-B14F-4D97-AF65-F5344CB8AC3E}">
        <p14:creationId xmlns:p14="http://schemas.microsoft.com/office/powerpoint/2010/main" val="8567056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96300" cy="518318"/>
          </a:xfrm>
        </p:spPr>
        <p:txBody>
          <a:bodyPr/>
          <a:lstStyle/>
          <a:p>
            <a:r>
              <a:rPr lang="en-US" dirty="0" smtClean="0"/>
              <a:t>NPRR1023 – </a:t>
            </a:r>
            <a:r>
              <a:rPr lang="en-US" dirty="0"/>
              <a:t>Determining the Portfolio </a:t>
            </a:r>
            <a:r>
              <a:rPr lang="en-US" dirty="0" smtClean="0"/>
              <a:t>Threshold </a:t>
            </a:r>
            <a:endParaRPr lang="en-US" b="1" dirty="0">
              <a:solidFill>
                <a:schemeClr val="accent1"/>
              </a:solidFill>
            </a:endParaRPr>
          </a:p>
        </p:txBody>
      </p:sp>
      <p:sp>
        <p:nvSpPr>
          <p:cNvPr id="3" name="Content Placeholder 2"/>
          <p:cNvSpPr>
            <a:spLocks noGrp="1"/>
          </p:cNvSpPr>
          <p:nvPr>
            <p:ph idx="1"/>
          </p:nvPr>
        </p:nvSpPr>
        <p:spPr>
          <a:xfrm>
            <a:off x="342900" y="1251744"/>
            <a:ext cx="8534400" cy="4876800"/>
          </a:xfrm>
        </p:spPr>
        <p:txBody>
          <a:bodyPr/>
          <a:lstStyle/>
          <a:p>
            <a:pPr marL="0" indent="0">
              <a:spcAft>
                <a:spcPts val="800"/>
              </a:spcAft>
              <a:buNone/>
            </a:pPr>
            <a:r>
              <a:rPr lang="en-US" sz="2400" dirty="0" smtClean="0"/>
              <a:t>Given the analysis of the negative obligation portfolio values and the percentage owned by each CP, what is a reasonable threshold to set?</a:t>
            </a:r>
          </a:p>
          <a:p>
            <a:pPr>
              <a:spcAft>
                <a:spcPts val="800"/>
              </a:spcAft>
            </a:pPr>
            <a:r>
              <a:rPr lang="en-US" sz="2000" dirty="0" smtClean="0"/>
              <a:t>Reminder that the threshold should just help catch the extreme outliers</a:t>
            </a:r>
          </a:p>
          <a:p>
            <a:pPr lvl="1">
              <a:spcAft>
                <a:spcPts val="800"/>
              </a:spcAft>
            </a:pPr>
            <a:r>
              <a:rPr lang="en-US" sz="1800" dirty="0" smtClean="0"/>
              <a:t>Given ERCOT’s CRR credit requirements, the likelihood of a default of a CP with a large percentage of the total negative obligation portfolio value is low, but not impossible</a:t>
            </a:r>
          </a:p>
          <a:p>
            <a:pPr>
              <a:spcAft>
                <a:spcPts val="800"/>
              </a:spcAft>
            </a:pPr>
            <a:r>
              <a:rPr lang="en-US" sz="2000" dirty="0" smtClean="0"/>
              <a:t>What should the threshold be? 5%? 10%?</a:t>
            </a:r>
          </a:p>
          <a:p>
            <a:pPr>
              <a:spcAft>
                <a:spcPts val="800"/>
              </a:spcAft>
            </a:pPr>
            <a:r>
              <a:rPr lang="en-US" sz="2000" dirty="0" smtClean="0"/>
              <a:t>Other ideas?</a:t>
            </a:r>
          </a:p>
          <a:p>
            <a:pPr lvl="2">
              <a:spcAft>
                <a:spcPts val="800"/>
              </a:spcAft>
            </a:pPr>
            <a:endParaRPr lang="en-US" sz="2000" dirty="0"/>
          </a:p>
          <a:p>
            <a:pPr marL="914400" lvl="2" indent="0">
              <a:spcAft>
                <a:spcPts val="800"/>
              </a:spcAft>
              <a:buNone/>
            </a:pPr>
            <a:endParaRPr lang="en-US" sz="20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spTree>
    <p:extLst>
      <p:ext uri="{BB962C8B-B14F-4D97-AF65-F5344CB8AC3E}">
        <p14:creationId xmlns:p14="http://schemas.microsoft.com/office/powerpoint/2010/main" val="2160971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NPRR1023 – Change to CRR Repossession Process </a:t>
            </a:r>
            <a:endParaRPr lang="en-US" b="1" dirty="0">
              <a:solidFill>
                <a:schemeClr val="accent1"/>
              </a:solidFill>
            </a:endParaRPr>
          </a:p>
        </p:txBody>
      </p:sp>
      <p:sp>
        <p:nvSpPr>
          <p:cNvPr id="3" name="Content Placeholder 2"/>
          <p:cNvSpPr>
            <a:spLocks noGrp="1"/>
          </p:cNvSpPr>
          <p:nvPr>
            <p:ph idx="1"/>
          </p:nvPr>
        </p:nvSpPr>
        <p:spPr>
          <a:xfrm>
            <a:off x="381000" y="1371600"/>
            <a:ext cx="8534400" cy="4876800"/>
          </a:xfrm>
        </p:spPr>
        <p:txBody>
          <a:bodyPr/>
          <a:lstStyle/>
          <a:p>
            <a:pPr>
              <a:spcAft>
                <a:spcPts val="800"/>
              </a:spcAft>
            </a:pPr>
            <a:r>
              <a:rPr lang="en-US" sz="2400" dirty="0" smtClean="0"/>
              <a:t>Next step will be for ERCOT to submit comments to encompass all discussions over the last few months</a:t>
            </a:r>
          </a:p>
          <a:p>
            <a:pPr>
              <a:spcAft>
                <a:spcPts val="800"/>
              </a:spcAft>
            </a:pPr>
            <a:r>
              <a:rPr lang="en-US" sz="2400" dirty="0" smtClean="0"/>
              <a:t>These comments can be reviewed with CMWG in December </a:t>
            </a:r>
          </a:p>
          <a:p>
            <a:pPr marL="457200" lvl="1" indent="0">
              <a:spcAft>
                <a:spcPts val="800"/>
              </a:spcAft>
              <a:buNone/>
            </a:pPr>
            <a:endParaRPr lang="en-US" sz="2200" dirty="0" smtClean="0"/>
          </a:p>
          <a:p>
            <a:pPr>
              <a:spcAft>
                <a:spcPts val="800"/>
              </a:spcAft>
            </a:pPr>
            <a:endParaRPr lang="en-US" sz="1800" dirty="0" smtClean="0"/>
          </a:p>
          <a:p>
            <a:pPr lvl="1">
              <a:spcAft>
                <a:spcPts val="800"/>
              </a:spcAft>
            </a:pPr>
            <a:endParaRPr lang="en-US" sz="2200" dirty="0" smtClean="0"/>
          </a:p>
          <a:p>
            <a:pPr>
              <a:spcAft>
                <a:spcPts val="800"/>
              </a:spcAft>
            </a:pPr>
            <a:endParaRPr lang="en-US" sz="2000" dirty="0" smtClean="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spTree>
    <p:extLst>
      <p:ext uri="{BB962C8B-B14F-4D97-AF65-F5344CB8AC3E}">
        <p14:creationId xmlns:p14="http://schemas.microsoft.com/office/powerpoint/2010/main" val="2908163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NPRR1023 – Obligation Sell Offers</a:t>
            </a:r>
            <a:endParaRPr lang="en-US" b="1" dirty="0">
              <a:solidFill>
                <a:schemeClr val="accent1"/>
              </a:solidFill>
            </a:endParaRPr>
          </a:p>
        </p:txBody>
      </p:sp>
      <p:sp>
        <p:nvSpPr>
          <p:cNvPr id="3" name="Content Placeholder 2"/>
          <p:cNvSpPr>
            <a:spLocks noGrp="1"/>
          </p:cNvSpPr>
          <p:nvPr>
            <p:ph idx="1"/>
          </p:nvPr>
        </p:nvSpPr>
        <p:spPr>
          <a:xfrm>
            <a:off x="342900" y="1251744"/>
            <a:ext cx="8534400" cy="4876800"/>
          </a:xfrm>
        </p:spPr>
        <p:txBody>
          <a:bodyPr/>
          <a:lstStyle/>
          <a:p>
            <a:pPr marL="0" indent="0">
              <a:spcAft>
                <a:spcPts val="800"/>
              </a:spcAft>
              <a:buNone/>
            </a:pPr>
            <a:r>
              <a:rPr lang="en-US" sz="2400" dirty="0" smtClean="0"/>
              <a:t>To analyze the history of obligation sell offers, ERCOT looked at all completed auctions since we began holding long-term auctions for up to 3 years into the future (started about 3 years ago)</a:t>
            </a:r>
          </a:p>
          <a:p>
            <a:pPr marL="400050">
              <a:spcAft>
                <a:spcPts val="800"/>
              </a:spcAft>
            </a:pPr>
            <a:r>
              <a:rPr lang="en-US" sz="2000" dirty="0" smtClean="0"/>
              <a:t>This study period has consistent auction capacity percentages offered in long-term and monthly auctions (long-term capacity % changed when we went to 3 years of auctions)</a:t>
            </a:r>
          </a:p>
          <a:p>
            <a:pPr marL="400050">
              <a:spcAft>
                <a:spcPts val="800"/>
              </a:spcAft>
            </a:pPr>
            <a:r>
              <a:rPr lang="en-US" sz="2000" dirty="0" smtClean="0"/>
              <a:t>72 total auctions included in analysis (36 long-term and 36 monthly)</a:t>
            </a:r>
          </a:p>
          <a:p>
            <a:pPr marL="400050">
              <a:spcAft>
                <a:spcPts val="800"/>
              </a:spcAft>
            </a:pPr>
            <a:r>
              <a:rPr lang="en-US" sz="2000" dirty="0" smtClean="0"/>
              <a:t>Tried to determine if a -$250 obligation offer price is sufficient as a price-taking offer </a:t>
            </a:r>
          </a:p>
          <a:p>
            <a:pPr lvl="2">
              <a:spcAft>
                <a:spcPts val="800"/>
              </a:spcAft>
            </a:pPr>
            <a:endParaRPr lang="en-US" sz="2000" dirty="0"/>
          </a:p>
          <a:p>
            <a:pPr marL="914400" lvl="2" indent="0">
              <a:spcAft>
                <a:spcPts val="800"/>
              </a:spcAft>
              <a:buNone/>
            </a:pPr>
            <a:endParaRPr lang="en-US" sz="20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25568864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NPRR1023 – Obligation Sell Offers</a:t>
            </a:r>
            <a:endParaRPr lang="en-US" b="1" dirty="0">
              <a:solidFill>
                <a:schemeClr val="accent1"/>
              </a:solidFill>
            </a:endParaRPr>
          </a:p>
        </p:txBody>
      </p:sp>
      <p:sp>
        <p:nvSpPr>
          <p:cNvPr id="3" name="Content Placeholder 2"/>
          <p:cNvSpPr>
            <a:spLocks noGrp="1"/>
          </p:cNvSpPr>
          <p:nvPr>
            <p:ph idx="1"/>
          </p:nvPr>
        </p:nvSpPr>
        <p:spPr>
          <a:xfrm>
            <a:off x="381000" y="800100"/>
            <a:ext cx="8534400" cy="4876800"/>
          </a:xfrm>
        </p:spPr>
        <p:txBody>
          <a:bodyPr/>
          <a:lstStyle/>
          <a:p>
            <a:pPr marL="400050">
              <a:spcAft>
                <a:spcPts val="800"/>
              </a:spcAft>
            </a:pPr>
            <a:r>
              <a:rPr lang="en-US" sz="2000" dirty="0" smtClean="0"/>
              <a:t>In the 72 auctions, there were more than 14 million total transactions submitted (bids and offers)</a:t>
            </a:r>
          </a:p>
          <a:p>
            <a:pPr marL="800100" lvl="1">
              <a:spcAft>
                <a:spcPts val="800"/>
              </a:spcAft>
            </a:pPr>
            <a:r>
              <a:rPr lang="en-US" sz="1800" dirty="0" smtClean="0"/>
              <a:t>Of those transactions, there were 62,546 obligation sell offers submitted with a negative offer price</a:t>
            </a:r>
          </a:p>
          <a:p>
            <a:pPr marL="800100" lvl="1">
              <a:spcAft>
                <a:spcPts val="800"/>
              </a:spcAft>
            </a:pPr>
            <a:endParaRPr lang="en-US" sz="1800" dirty="0" smtClean="0"/>
          </a:p>
          <a:p>
            <a:pPr marL="400050">
              <a:spcAft>
                <a:spcPts val="800"/>
              </a:spcAft>
            </a:pPr>
            <a:endParaRPr lang="en-US" sz="2000" dirty="0" smtClean="0"/>
          </a:p>
          <a:p>
            <a:pPr>
              <a:spcAft>
                <a:spcPts val="800"/>
              </a:spcAft>
            </a:pPr>
            <a:endParaRPr lang="en-US" dirty="0"/>
          </a:p>
          <a:p>
            <a:pPr marL="914400" lvl="2" indent="0">
              <a:spcAft>
                <a:spcPts val="800"/>
              </a:spcAft>
              <a:buNone/>
            </a:pPr>
            <a:endParaRPr lang="en-US" sz="2000" dirty="0" smtClean="0"/>
          </a:p>
          <a:p>
            <a:pPr marL="857250" lvl="2" indent="0">
              <a:spcAft>
                <a:spcPts val="800"/>
              </a:spcAft>
              <a:buNone/>
            </a:pPr>
            <a:r>
              <a:rPr lang="en-US" sz="1400" dirty="0" smtClean="0"/>
              <a:t>*The offers in the table with a price of ≤ -$100 also include those with a price </a:t>
            </a:r>
            <a:r>
              <a:rPr lang="en-US" sz="1400" dirty="0"/>
              <a:t>of ≤ </a:t>
            </a:r>
            <a:r>
              <a:rPr lang="en-US" sz="1400" dirty="0" smtClean="0"/>
              <a:t>-$250</a:t>
            </a:r>
          </a:p>
          <a:p>
            <a:pPr lvl="1">
              <a:spcAft>
                <a:spcPts val="800"/>
              </a:spcAft>
            </a:pPr>
            <a:r>
              <a:rPr lang="en-US" sz="1800" dirty="0" smtClean="0"/>
              <a:t>Of all the awarded offers, only 1 was not fully awarded, and its offer price was -$108.14 (but all of these offers were for very few MW)</a:t>
            </a:r>
          </a:p>
          <a:p>
            <a:pPr lvl="1">
              <a:spcAft>
                <a:spcPts val="800"/>
              </a:spcAft>
            </a:pPr>
            <a:r>
              <a:rPr lang="en-US" sz="1800" dirty="0" smtClean="0"/>
              <a:t>The lowest offer price submitted was -$450</a:t>
            </a:r>
          </a:p>
          <a:p>
            <a:pPr lvl="1">
              <a:spcAft>
                <a:spcPts val="800"/>
              </a:spcAft>
            </a:pPr>
            <a:r>
              <a:rPr lang="en-US" sz="1800" dirty="0" smtClean="0"/>
              <a:t>The lowest clearing price for any of these offers was -$379.54</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4078269224"/>
              </p:ext>
            </p:extLst>
          </p:nvPr>
        </p:nvGraphicFramePr>
        <p:xfrm>
          <a:off x="1143001" y="2227580"/>
          <a:ext cx="7467598" cy="2021840"/>
        </p:xfrm>
        <a:graphic>
          <a:graphicData uri="http://schemas.openxmlformats.org/drawingml/2006/table">
            <a:tbl>
              <a:tblPr firstRow="1" bandRow="1">
                <a:tableStyleId>{5C22544A-7EE6-4342-B048-85BDC9FD1C3A}</a:tableStyleId>
              </a:tblPr>
              <a:tblGrid>
                <a:gridCol w="1676399"/>
                <a:gridCol w="1295400"/>
                <a:gridCol w="1752600"/>
                <a:gridCol w="2743199"/>
              </a:tblGrid>
              <a:tr h="487680">
                <a:tc>
                  <a:txBody>
                    <a:bodyPr/>
                    <a:lstStyle/>
                    <a:p>
                      <a:pPr algn="l"/>
                      <a:r>
                        <a:rPr lang="en-US" dirty="0" smtClean="0"/>
                        <a:t>Offers with price ≤ -$100*</a:t>
                      </a:r>
                      <a:endParaRPr lang="en-US" dirty="0"/>
                    </a:p>
                  </a:txBody>
                  <a:tcPr/>
                </a:tc>
                <a:tc>
                  <a:txBody>
                    <a:bodyPr/>
                    <a:lstStyle/>
                    <a:p>
                      <a:pPr algn="l"/>
                      <a:r>
                        <a:rPr lang="en-US" dirty="0" smtClean="0"/>
                        <a:t>Awarded offers</a:t>
                      </a:r>
                      <a:endParaRPr lang="en-US" dirty="0"/>
                    </a:p>
                  </a:txBody>
                  <a:tcPr/>
                </a:tc>
                <a:tc>
                  <a:txBody>
                    <a:bodyPr/>
                    <a:lstStyle/>
                    <a:p>
                      <a:pPr algn="l"/>
                      <a:r>
                        <a:rPr lang="en-US" dirty="0" smtClean="0"/>
                        <a:t>Total awarded MW</a:t>
                      </a:r>
                      <a:endParaRPr lang="en-US" dirty="0"/>
                    </a:p>
                  </a:txBody>
                  <a:tcPr/>
                </a:tc>
                <a:tc>
                  <a:txBody>
                    <a:bodyPr/>
                    <a:lstStyle/>
                    <a:p>
                      <a:pPr algn="l"/>
                      <a:r>
                        <a:rPr lang="en-US" dirty="0" smtClean="0"/>
                        <a:t>Clearing prices ≤ -$100 (for all negative offers)</a:t>
                      </a:r>
                      <a:endParaRPr lang="en-US" dirty="0"/>
                    </a:p>
                  </a:txBody>
                  <a:tcPr/>
                </a:tc>
              </a:tr>
              <a:tr h="370840">
                <a:tc>
                  <a:txBody>
                    <a:bodyPr/>
                    <a:lstStyle/>
                    <a:p>
                      <a:pPr algn="ctr"/>
                      <a:r>
                        <a:rPr lang="en-US" b="1" dirty="0" smtClean="0"/>
                        <a:t>34</a:t>
                      </a:r>
                      <a:endParaRPr lang="en-US" b="1" dirty="0"/>
                    </a:p>
                  </a:txBody>
                  <a:tcPr/>
                </a:tc>
                <a:tc>
                  <a:txBody>
                    <a:bodyPr/>
                    <a:lstStyle/>
                    <a:p>
                      <a:pPr algn="ctr"/>
                      <a:r>
                        <a:rPr lang="en-US" b="1" dirty="0" smtClean="0"/>
                        <a:t>28</a:t>
                      </a:r>
                      <a:endParaRPr lang="en-US" b="1" dirty="0"/>
                    </a:p>
                  </a:txBody>
                  <a:tcPr/>
                </a:tc>
                <a:tc>
                  <a:txBody>
                    <a:bodyPr/>
                    <a:lstStyle/>
                    <a:p>
                      <a:pPr algn="ctr"/>
                      <a:r>
                        <a:rPr lang="en-US" b="1" dirty="0" smtClean="0"/>
                        <a:t>45.4</a:t>
                      </a:r>
                      <a:endParaRPr lang="en-US" b="1" dirty="0"/>
                    </a:p>
                  </a:txBody>
                  <a:tcPr/>
                </a:tc>
                <a:tc>
                  <a:txBody>
                    <a:bodyPr/>
                    <a:lstStyle/>
                    <a:p>
                      <a:pPr algn="ctr"/>
                      <a:r>
                        <a:rPr lang="en-US" b="1" dirty="0" smtClean="0"/>
                        <a:t>47</a:t>
                      </a:r>
                      <a:endParaRPr lang="en-US" b="1" dirty="0"/>
                    </a:p>
                  </a:txBody>
                  <a:tcPr/>
                </a:tc>
              </a:tr>
              <a:tr h="370840">
                <a:tc>
                  <a:txBody>
                    <a:bodyPr/>
                    <a:lstStyle/>
                    <a:p>
                      <a:pPr marL="0" algn="l" defTabSz="914400" rtl="0" eaLnBrk="1" latinLnBrk="0" hangingPunct="1"/>
                      <a:r>
                        <a:rPr lang="en-US" sz="1800" b="1" kern="1200" dirty="0" smtClean="0">
                          <a:solidFill>
                            <a:schemeClr val="lt1"/>
                          </a:solidFill>
                          <a:latin typeface="+mn-lt"/>
                          <a:ea typeface="+mn-ea"/>
                          <a:cs typeface="+mn-cs"/>
                        </a:rPr>
                        <a:t>Offers with price ≤ -$250</a:t>
                      </a:r>
                      <a:endParaRPr lang="en-US" sz="1800" b="1" kern="1200" dirty="0">
                        <a:solidFill>
                          <a:schemeClr val="lt1"/>
                        </a:solidFill>
                        <a:latin typeface="+mn-lt"/>
                        <a:ea typeface="+mn-ea"/>
                        <a:cs typeface="+mn-cs"/>
                      </a:endParaRPr>
                    </a:p>
                  </a:txBody>
                  <a:tcPr>
                    <a:solidFill>
                      <a:schemeClr val="accent1"/>
                    </a:solidFill>
                  </a:tcPr>
                </a:tc>
                <a:tc>
                  <a:txBody>
                    <a:bodyPr/>
                    <a:lstStyle/>
                    <a:p>
                      <a:pPr marL="0" algn="l" defTabSz="914400" rtl="0" eaLnBrk="1" latinLnBrk="0" hangingPunct="1"/>
                      <a:r>
                        <a:rPr lang="en-US" sz="1800" b="1" kern="1200" dirty="0" smtClean="0">
                          <a:solidFill>
                            <a:schemeClr val="lt1"/>
                          </a:solidFill>
                          <a:latin typeface="+mn-lt"/>
                          <a:ea typeface="+mn-ea"/>
                          <a:cs typeface="+mn-cs"/>
                        </a:rPr>
                        <a:t>Awarded offers</a:t>
                      </a:r>
                      <a:endParaRPr lang="en-US" sz="1800" b="1" kern="1200" dirty="0">
                        <a:solidFill>
                          <a:schemeClr val="lt1"/>
                        </a:solidFill>
                        <a:latin typeface="+mn-lt"/>
                        <a:ea typeface="+mn-ea"/>
                        <a:cs typeface="+mn-cs"/>
                      </a:endParaRPr>
                    </a:p>
                  </a:txBody>
                  <a:tcPr>
                    <a:solidFill>
                      <a:schemeClr val="accent1"/>
                    </a:solidFill>
                  </a:tcPr>
                </a:tc>
                <a:tc>
                  <a:txBody>
                    <a:bodyPr/>
                    <a:lstStyle/>
                    <a:p>
                      <a:pPr marL="0" algn="l" defTabSz="914400" rtl="0" eaLnBrk="1" latinLnBrk="0" hangingPunct="1"/>
                      <a:r>
                        <a:rPr lang="en-US" sz="1800" b="1" kern="1200" dirty="0" smtClean="0">
                          <a:solidFill>
                            <a:schemeClr val="lt1"/>
                          </a:solidFill>
                          <a:latin typeface="+mn-lt"/>
                          <a:ea typeface="+mn-ea"/>
                          <a:cs typeface="+mn-cs"/>
                        </a:rPr>
                        <a:t>Total awarded MW</a:t>
                      </a:r>
                      <a:endParaRPr lang="en-US" sz="1800" b="1" kern="1200" dirty="0">
                        <a:solidFill>
                          <a:schemeClr val="lt1"/>
                        </a:solidFill>
                        <a:latin typeface="+mn-lt"/>
                        <a:ea typeface="+mn-ea"/>
                        <a:cs typeface="+mn-cs"/>
                      </a:endParaRPr>
                    </a:p>
                  </a:txBody>
                  <a:tcPr>
                    <a:solidFill>
                      <a:schemeClr val="accent1"/>
                    </a:solidFill>
                  </a:tcPr>
                </a:tc>
                <a:tc>
                  <a:txBody>
                    <a:bodyPr/>
                    <a:lstStyle/>
                    <a:p>
                      <a:pPr marL="0" algn="l" defTabSz="914400" rtl="0" eaLnBrk="1" latinLnBrk="0" hangingPunct="1"/>
                      <a:r>
                        <a:rPr lang="en-US" sz="1800" b="1" kern="1200" dirty="0" smtClean="0">
                          <a:solidFill>
                            <a:schemeClr val="lt1"/>
                          </a:solidFill>
                          <a:latin typeface="+mn-lt"/>
                          <a:ea typeface="+mn-ea"/>
                          <a:cs typeface="+mn-cs"/>
                        </a:rPr>
                        <a:t>Clearing prices ≤ -$250 (for</a:t>
                      </a:r>
                      <a:r>
                        <a:rPr lang="en-US" sz="1800" b="1" kern="1200" baseline="0" dirty="0" smtClean="0">
                          <a:solidFill>
                            <a:schemeClr val="lt1"/>
                          </a:solidFill>
                          <a:latin typeface="+mn-lt"/>
                          <a:ea typeface="+mn-ea"/>
                          <a:cs typeface="+mn-cs"/>
                        </a:rPr>
                        <a:t> all negative offers)</a:t>
                      </a:r>
                      <a:endParaRPr lang="en-US" sz="1800" b="1" kern="1200" dirty="0">
                        <a:solidFill>
                          <a:schemeClr val="lt1"/>
                        </a:solidFill>
                        <a:latin typeface="+mn-lt"/>
                        <a:ea typeface="+mn-ea"/>
                        <a:cs typeface="+mn-cs"/>
                      </a:endParaRPr>
                    </a:p>
                  </a:txBody>
                  <a:tcPr>
                    <a:solidFill>
                      <a:schemeClr val="accent1"/>
                    </a:solidFill>
                  </a:tcPr>
                </a:tc>
              </a:tr>
              <a:tr h="370840">
                <a:tc>
                  <a:txBody>
                    <a:bodyPr/>
                    <a:lstStyle/>
                    <a:p>
                      <a:pPr algn="ctr"/>
                      <a:r>
                        <a:rPr lang="en-US" b="1" dirty="0" smtClean="0"/>
                        <a:t>10</a:t>
                      </a:r>
                      <a:endParaRPr lang="en-US" b="1" dirty="0"/>
                    </a:p>
                  </a:txBody>
                  <a:tcPr/>
                </a:tc>
                <a:tc>
                  <a:txBody>
                    <a:bodyPr/>
                    <a:lstStyle/>
                    <a:p>
                      <a:pPr algn="ctr"/>
                      <a:r>
                        <a:rPr lang="en-US" b="1" dirty="0" smtClean="0"/>
                        <a:t>9</a:t>
                      </a:r>
                      <a:endParaRPr lang="en-US" b="1" dirty="0"/>
                    </a:p>
                  </a:txBody>
                  <a:tcPr/>
                </a:tc>
                <a:tc>
                  <a:txBody>
                    <a:bodyPr/>
                    <a:lstStyle/>
                    <a:p>
                      <a:pPr algn="ctr"/>
                      <a:r>
                        <a:rPr lang="en-US" b="1" dirty="0" smtClean="0"/>
                        <a:t>11</a:t>
                      </a:r>
                      <a:endParaRPr lang="en-US" b="1" dirty="0"/>
                    </a:p>
                  </a:txBody>
                  <a:tcPr/>
                </a:tc>
                <a:tc>
                  <a:txBody>
                    <a:bodyPr/>
                    <a:lstStyle/>
                    <a:p>
                      <a:pPr algn="ctr"/>
                      <a:r>
                        <a:rPr lang="en-US" b="1" dirty="0" smtClean="0"/>
                        <a:t>4</a:t>
                      </a:r>
                      <a:endParaRPr lang="en-US" b="1" dirty="0"/>
                    </a:p>
                  </a:txBody>
                  <a:tcPr/>
                </a:tc>
              </a:tr>
            </a:tbl>
          </a:graphicData>
        </a:graphic>
      </p:graphicFrame>
    </p:spTree>
    <p:extLst>
      <p:ext uri="{BB962C8B-B14F-4D97-AF65-F5344CB8AC3E}">
        <p14:creationId xmlns:p14="http://schemas.microsoft.com/office/powerpoint/2010/main" val="1074901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NPRR1023 – Obligation Sell Offers</a:t>
            </a:r>
            <a:endParaRPr lang="en-US" b="1" dirty="0">
              <a:solidFill>
                <a:schemeClr val="accent1"/>
              </a:solidFill>
            </a:endParaRPr>
          </a:p>
        </p:txBody>
      </p:sp>
      <p:sp>
        <p:nvSpPr>
          <p:cNvPr id="3" name="Content Placeholder 2"/>
          <p:cNvSpPr>
            <a:spLocks noGrp="1"/>
          </p:cNvSpPr>
          <p:nvPr>
            <p:ph idx="1"/>
          </p:nvPr>
        </p:nvSpPr>
        <p:spPr>
          <a:xfrm>
            <a:off x="342900" y="1251744"/>
            <a:ext cx="8534400" cy="4876800"/>
          </a:xfrm>
        </p:spPr>
        <p:txBody>
          <a:bodyPr/>
          <a:lstStyle/>
          <a:p>
            <a:pPr marL="0" indent="0">
              <a:spcAft>
                <a:spcPts val="800"/>
              </a:spcAft>
              <a:buNone/>
            </a:pPr>
            <a:r>
              <a:rPr lang="en-US" sz="2400" dirty="0" smtClean="0"/>
              <a:t>Given the history of obligation sell offers, ERCOT believes that -$250 is a reasonable offer price to use for repossessed CRRs</a:t>
            </a:r>
          </a:p>
          <a:p>
            <a:pPr>
              <a:spcAft>
                <a:spcPts val="800"/>
              </a:spcAft>
            </a:pPr>
            <a:r>
              <a:rPr lang="en-US" sz="2000" dirty="0" smtClean="0"/>
              <a:t>High likelihood of being awarded</a:t>
            </a:r>
          </a:p>
          <a:p>
            <a:pPr>
              <a:spcAft>
                <a:spcPts val="800"/>
              </a:spcAft>
            </a:pPr>
            <a:r>
              <a:rPr lang="en-US" sz="2000" dirty="0" smtClean="0"/>
              <a:t>Still offers protection against awarding CRRs at an extremely low negative clearing price</a:t>
            </a:r>
          </a:p>
          <a:p>
            <a:pPr>
              <a:spcAft>
                <a:spcPts val="800"/>
              </a:spcAft>
            </a:pPr>
            <a:r>
              <a:rPr lang="en-US" sz="2000" dirty="0" smtClean="0"/>
              <a:t>Are there comments or questions on the offer price for obligations?</a:t>
            </a:r>
          </a:p>
          <a:p>
            <a:pPr lvl="2">
              <a:spcAft>
                <a:spcPts val="800"/>
              </a:spcAft>
            </a:pPr>
            <a:endParaRPr lang="en-US" sz="2000" dirty="0"/>
          </a:p>
          <a:p>
            <a:pPr marL="914400" lvl="2" indent="0">
              <a:spcAft>
                <a:spcPts val="800"/>
              </a:spcAft>
              <a:buNone/>
            </a:pPr>
            <a:endParaRPr lang="en-US" sz="20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5423731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NPRR1023 – Portfolio Threshold </a:t>
            </a:r>
            <a:endParaRPr lang="en-US" b="1" dirty="0">
              <a:solidFill>
                <a:schemeClr val="accent1"/>
              </a:solidFill>
            </a:endParaRPr>
          </a:p>
        </p:txBody>
      </p:sp>
      <p:sp>
        <p:nvSpPr>
          <p:cNvPr id="3" name="Content Placeholder 2"/>
          <p:cNvSpPr>
            <a:spLocks noGrp="1"/>
          </p:cNvSpPr>
          <p:nvPr>
            <p:ph idx="1"/>
          </p:nvPr>
        </p:nvSpPr>
        <p:spPr>
          <a:xfrm>
            <a:off x="381000" y="1223169"/>
            <a:ext cx="8534400" cy="4876800"/>
          </a:xfrm>
        </p:spPr>
        <p:txBody>
          <a:bodyPr/>
          <a:lstStyle/>
          <a:p>
            <a:pPr marL="0" indent="0">
              <a:spcAft>
                <a:spcPts val="800"/>
              </a:spcAft>
              <a:buNone/>
            </a:pPr>
            <a:r>
              <a:rPr lang="en-US" sz="2400" dirty="0" smtClean="0"/>
              <a:t>The idea is to establish a portfolio threshold to protect against having too much of an impact on an auction. ERCOT will handle repossessed CRRs differently based on the portfolio value being below or above the threshold.</a:t>
            </a:r>
          </a:p>
          <a:p>
            <a:pPr>
              <a:spcAft>
                <a:spcPts val="800"/>
              </a:spcAft>
            </a:pPr>
            <a:r>
              <a:rPr lang="en-US" sz="2000" dirty="0" smtClean="0"/>
              <a:t>Below the threshold will be handled on the “main path” where the entire portfolio of available CRRs are offered into an auction for the effective period</a:t>
            </a:r>
          </a:p>
          <a:p>
            <a:pPr>
              <a:spcAft>
                <a:spcPts val="800"/>
              </a:spcAft>
            </a:pPr>
            <a:r>
              <a:rPr lang="en-US" sz="2000" dirty="0" smtClean="0"/>
              <a:t>Above the threshold will be handled differently</a:t>
            </a:r>
          </a:p>
          <a:p>
            <a:pPr lvl="1">
              <a:spcAft>
                <a:spcPts val="800"/>
              </a:spcAft>
            </a:pPr>
            <a:r>
              <a:rPr lang="en-US" sz="1800" dirty="0" smtClean="0"/>
              <a:t>ERCOT would only offer a number of CRRs into an auction that is below the threshold amount</a:t>
            </a:r>
          </a:p>
          <a:p>
            <a:pPr lvl="1">
              <a:spcAft>
                <a:spcPts val="800"/>
              </a:spcAft>
            </a:pPr>
            <a:r>
              <a:rPr lang="en-US" sz="1800" dirty="0" smtClean="0"/>
              <a:t>The rest of the CRRs would be offered into a later auction or would go to DAM settlements if another auction isn’t available</a:t>
            </a:r>
          </a:p>
          <a:p>
            <a:pPr lvl="2">
              <a:spcAft>
                <a:spcPts val="800"/>
              </a:spcAft>
            </a:pPr>
            <a:endParaRPr lang="en-US" sz="1400" dirty="0" smtClean="0"/>
          </a:p>
          <a:p>
            <a:pPr lvl="1">
              <a:spcAft>
                <a:spcPts val="800"/>
              </a:spcAft>
            </a:pPr>
            <a:endParaRPr lang="en-US" sz="2200" dirty="0" smtClean="0"/>
          </a:p>
          <a:p>
            <a:pPr>
              <a:spcAft>
                <a:spcPts val="800"/>
              </a:spcAft>
            </a:pPr>
            <a:endParaRPr lang="en-US" sz="2000" dirty="0" smtClean="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32182730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538072" cy="518318"/>
          </a:xfrm>
        </p:spPr>
        <p:txBody>
          <a:bodyPr/>
          <a:lstStyle/>
          <a:p>
            <a:r>
              <a:rPr lang="en-US" dirty="0" smtClean="0"/>
              <a:t>NPRR1023 – Determining the Portfolio Threshold </a:t>
            </a:r>
            <a:endParaRPr lang="en-US" b="1" dirty="0">
              <a:solidFill>
                <a:schemeClr val="accent1"/>
              </a:solidFill>
            </a:endParaRPr>
          </a:p>
        </p:txBody>
      </p:sp>
      <p:sp>
        <p:nvSpPr>
          <p:cNvPr id="3" name="Content Placeholder 2"/>
          <p:cNvSpPr>
            <a:spLocks noGrp="1"/>
          </p:cNvSpPr>
          <p:nvPr>
            <p:ph idx="1"/>
          </p:nvPr>
        </p:nvSpPr>
        <p:spPr>
          <a:xfrm>
            <a:off x="384672" y="1066800"/>
            <a:ext cx="8534400" cy="4876800"/>
          </a:xfrm>
        </p:spPr>
        <p:txBody>
          <a:bodyPr/>
          <a:lstStyle/>
          <a:p>
            <a:pPr marL="0" indent="0">
              <a:spcAft>
                <a:spcPts val="800"/>
              </a:spcAft>
              <a:buNone/>
            </a:pPr>
            <a:r>
              <a:rPr lang="en-US" sz="2400" dirty="0" smtClean="0"/>
              <a:t>To analyze portfolio values, ERCOT looked at the following:</a:t>
            </a:r>
          </a:p>
          <a:p>
            <a:pPr>
              <a:spcAft>
                <a:spcPts val="800"/>
              </a:spcAft>
            </a:pPr>
            <a:r>
              <a:rPr lang="en-US" sz="2000" dirty="0" smtClean="0"/>
              <a:t>Recent auctions used as samples (2 monthly and 2 long-term)</a:t>
            </a:r>
          </a:p>
          <a:p>
            <a:pPr>
              <a:spcAft>
                <a:spcPts val="800"/>
              </a:spcAft>
            </a:pPr>
            <a:r>
              <a:rPr lang="en-US" sz="2000" dirty="0" smtClean="0"/>
              <a:t>The most recent Auction Clearing Price (ACP) was applied to each obligation CRR existing in the baseload for the auction period </a:t>
            </a:r>
          </a:p>
          <a:p>
            <a:pPr lvl="1">
              <a:spcAft>
                <a:spcPts val="800"/>
              </a:spcAft>
            </a:pPr>
            <a:r>
              <a:rPr lang="en-US" sz="1800" dirty="0" smtClean="0"/>
              <a:t>Option CRRs were not included in the value analysis</a:t>
            </a:r>
          </a:p>
          <a:p>
            <a:pPr lvl="1">
              <a:spcAft>
                <a:spcPts val="800"/>
              </a:spcAft>
            </a:pPr>
            <a:r>
              <a:rPr lang="en-US" sz="1800" dirty="0" smtClean="0"/>
              <a:t>The ACPs were taken from the associated Path Specific Adders reports for these auctions</a:t>
            </a:r>
          </a:p>
          <a:p>
            <a:pPr lvl="1">
              <a:spcAft>
                <a:spcPts val="800"/>
              </a:spcAft>
            </a:pPr>
            <a:r>
              <a:rPr lang="en-US" sz="1800" dirty="0" smtClean="0"/>
              <a:t>A value was calculated for each obligation CRR that had a negative ACP (MW x TOU hours x ACP); positive ACPs were not used</a:t>
            </a:r>
          </a:p>
          <a:p>
            <a:pPr lvl="1">
              <a:spcAft>
                <a:spcPts val="800"/>
              </a:spcAft>
            </a:pPr>
            <a:r>
              <a:rPr lang="en-US" sz="1800" dirty="0" smtClean="0"/>
              <a:t>The total value of all CRRs with a negative ACP was summed up for each CRR Account Holder</a:t>
            </a:r>
          </a:p>
          <a:p>
            <a:pPr lvl="1">
              <a:spcAft>
                <a:spcPts val="800"/>
              </a:spcAft>
            </a:pPr>
            <a:r>
              <a:rPr lang="en-US" sz="1800" dirty="0" smtClean="0"/>
              <a:t>The total negative CRR portfolio value for each CRR Account Holder was rolled up to the associated Counter-Party (CP)</a:t>
            </a:r>
          </a:p>
          <a:p>
            <a:pPr>
              <a:spcAft>
                <a:spcPts val="800"/>
              </a:spcAft>
            </a:pPr>
            <a:endParaRPr lang="en-US" sz="2000" dirty="0" smtClean="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13961760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534400" cy="518318"/>
          </a:xfrm>
        </p:spPr>
        <p:txBody>
          <a:bodyPr/>
          <a:lstStyle/>
          <a:p>
            <a:r>
              <a:rPr lang="en-US" dirty="0" smtClean="0"/>
              <a:t>NPRR1023 – Determining the Portfolio Threshold </a:t>
            </a:r>
            <a:endParaRPr lang="en-US" b="1" dirty="0">
              <a:solidFill>
                <a:schemeClr val="accent1"/>
              </a:solidFill>
            </a:endParaRPr>
          </a:p>
        </p:txBody>
      </p:sp>
      <p:sp>
        <p:nvSpPr>
          <p:cNvPr id="3" name="Content Placeholder 2"/>
          <p:cNvSpPr>
            <a:spLocks noGrp="1"/>
          </p:cNvSpPr>
          <p:nvPr>
            <p:ph idx="1"/>
          </p:nvPr>
        </p:nvSpPr>
        <p:spPr>
          <a:xfrm>
            <a:off x="381000" y="1066800"/>
            <a:ext cx="8534400" cy="4876800"/>
          </a:xfrm>
        </p:spPr>
        <p:txBody>
          <a:bodyPr/>
          <a:lstStyle/>
          <a:p>
            <a:pPr marL="0" indent="0">
              <a:spcAft>
                <a:spcPts val="800"/>
              </a:spcAft>
              <a:buNone/>
            </a:pPr>
            <a:r>
              <a:rPr lang="en-US" sz="2400" dirty="0" smtClean="0"/>
              <a:t>To analyze portfolio </a:t>
            </a:r>
            <a:r>
              <a:rPr lang="en-US" sz="2400" dirty="0" smtClean="0"/>
              <a:t>values, </a:t>
            </a:r>
            <a:r>
              <a:rPr lang="en-US" sz="2400" dirty="0" smtClean="0"/>
              <a:t>ERCOT looked at the following for each </a:t>
            </a:r>
            <a:r>
              <a:rPr lang="en-US" sz="2400" dirty="0" smtClean="0"/>
              <a:t>sample auction</a:t>
            </a:r>
            <a:r>
              <a:rPr lang="en-US" sz="2400" dirty="0" smtClean="0"/>
              <a:t>:</a:t>
            </a:r>
          </a:p>
          <a:p>
            <a:pPr>
              <a:spcAft>
                <a:spcPts val="800"/>
              </a:spcAft>
            </a:pPr>
            <a:r>
              <a:rPr lang="en-US" sz="2000" dirty="0"/>
              <a:t>How many CPs owned an </a:t>
            </a:r>
            <a:r>
              <a:rPr lang="en-US" sz="2000" dirty="0" smtClean="0"/>
              <a:t>obligation </a:t>
            </a:r>
            <a:r>
              <a:rPr lang="en-US" sz="2000" dirty="0"/>
              <a:t>CRR with a negative ACP</a:t>
            </a:r>
          </a:p>
          <a:p>
            <a:pPr>
              <a:spcAft>
                <a:spcPts val="800"/>
              </a:spcAft>
            </a:pPr>
            <a:r>
              <a:rPr lang="en-US" sz="2000" dirty="0" smtClean="0"/>
              <a:t>The average value of CP portfolios (negative ACPs only)</a:t>
            </a:r>
          </a:p>
          <a:p>
            <a:pPr>
              <a:spcAft>
                <a:spcPts val="800"/>
              </a:spcAft>
            </a:pPr>
            <a:r>
              <a:rPr lang="en-US" sz="2000" dirty="0" smtClean="0"/>
              <a:t>How many CPs owned a portfolio with a more negative value than the average (the lower the value, the more risky)</a:t>
            </a:r>
          </a:p>
          <a:p>
            <a:pPr>
              <a:spcAft>
                <a:spcPts val="800"/>
              </a:spcAft>
            </a:pPr>
            <a:r>
              <a:rPr lang="en-US" sz="2000" dirty="0" smtClean="0"/>
              <a:t>The single most negatively valued portfolio held by one CP</a:t>
            </a:r>
          </a:p>
          <a:p>
            <a:pPr marL="0" indent="0">
              <a:spcAft>
                <a:spcPts val="800"/>
              </a:spcAft>
              <a:buNone/>
            </a:pPr>
            <a:r>
              <a:rPr lang="en-US" sz="2000" dirty="0" smtClean="0">
                <a:solidFill>
                  <a:schemeClr val="tx2"/>
                </a:solidFill>
              </a:rPr>
              <a:t> </a:t>
            </a:r>
            <a:endParaRPr lang="en-US" sz="2000" dirty="0" smtClean="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34510394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534400" cy="518318"/>
          </a:xfrm>
        </p:spPr>
        <p:txBody>
          <a:bodyPr/>
          <a:lstStyle/>
          <a:p>
            <a:r>
              <a:rPr lang="en-US" dirty="0" smtClean="0"/>
              <a:t>NPRR1023 – Determining the Portfolio Threshold </a:t>
            </a:r>
            <a:endParaRPr lang="en-US" b="1" dirty="0">
              <a:solidFill>
                <a:schemeClr val="accent1"/>
              </a:solidFill>
            </a:endParaRPr>
          </a:p>
        </p:txBody>
      </p:sp>
      <p:sp>
        <p:nvSpPr>
          <p:cNvPr id="3" name="Content Placeholder 2"/>
          <p:cNvSpPr>
            <a:spLocks noGrp="1"/>
          </p:cNvSpPr>
          <p:nvPr>
            <p:ph idx="1"/>
          </p:nvPr>
        </p:nvSpPr>
        <p:spPr>
          <a:xfrm>
            <a:off x="381000" y="1066800"/>
            <a:ext cx="8534400" cy="3549889"/>
          </a:xfrm>
        </p:spPr>
        <p:txBody>
          <a:bodyPr/>
          <a:lstStyle/>
          <a:p>
            <a:pPr marL="0" indent="0">
              <a:spcAft>
                <a:spcPts val="800"/>
              </a:spcAft>
              <a:buNone/>
            </a:pPr>
            <a:r>
              <a:rPr lang="en-US" sz="2000" dirty="0" smtClean="0">
                <a:solidFill>
                  <a:schemeClr val="tx2"/>
                </a:solidFill>
              </a:rPr>
              <a:t>Portfolio values for Counter-Parties (CPs)</a:t>
            </a:r>
          </a:p>
          <a:p>
            <a:pPr>
              <a:spcAft>
                <a:spcPts val="800"/>
              </a:spcAft>
            </a:pPr>
            <a:endParaRPr lang="en-US" sz="2000" dirty="0"/>
          </a:p>
          <a:p>
            <a:pPr>
              <a:spcAft>
                <a:spcPts val="800"/>
              </a:spcAft>
            </a:pPr>
            <a:endParaRPr lang="en-US" sz="2000" dirty="0" smtClean="0">
              <a:solidFill>
                <a:schemeClr val="tx2"/>
              </a:solidFill>
            </a:endParaRPr>
          </a:p>
          <a:p>
            <a:pPr>
              <a:spcAft>
                <a:spcPts val="800"/>
              </a:spcAft>
            </a:pPr>
            <a:endParaRPr lang="en-US" sz="2000" dirty="0"/>
          </a:p>
          <a:p>
            <a:pPr>
              <a:spcAft>
                <a:spcPts val="800"/>
              </a:spcAft>
            </a:pPr>
            <a:endParaRPr lang="en-US" sz="2000" dirty="0" smtClean="0">
              <a:solidFill>
                <a:schemeClr val="tx2"/>
              </a:solidFill>
            </a:endParaRPr>
          </a:p>
          <a:p>
            <a:pPr>
              <a:spcAft>
                <a:spcPts val="800"/>
              </a:spcAft>
            </a:pPr>
            <a:endParaRPr lang="en-US" sz="2000" dirty="0"/>
          </a:p>
          <a:p>
            <a:pPr>
              <a:spcAft>
                <a:spcPts val="800"/>
              </a:spcAft>
            </a:pPr>
            <a:endParaRPr lang="en-US" sz="2000" dirty="0" smtClean="0">
              <a:solidFill>
                <a:schemeClr val="tx2"/>
              </a:solidFill>
            </a:endParaRPr>
          </a:p>
          <a:p>
            <a:pPr>
              <a:spcAft>
                <a:spcPts val="800"/>
              </a:spcAft>
            </a:pPr>
            <a:endParaRPr lang="en-US" sz="2000" dirty="0"/>
          </a:p>
          <a:p>
            <a:pPr marL="0" indent="0">
              <a:spcAft>
                <a:spcPts val="800"/>
              </a:spcAft>
              <a:buNone/>
            </a:pPr>
            <a:r>
              <a:rPr lang="en-US" sz="1200" dirty="0" smtClean="0">
                <a:solidFill>
                  <a:schemeClr val="tx2"/>
                </a:solidFill>
              </a:rPr>
              <a:t>^On average, about 110 CPs participate in monthly auctions and 95 CPs participate in long-term auctions</a:t>
            </a:r>
          </a:p>
          <a:p>
            <a:pPr marL="0" indent="0">
              <a:spcAft>
                <a:spcPts val="800"/>
              </a:spcAft>
              <a:buNone/>
            </a:pPr>
            <a:r>
              <a:rPr lang="en-US" sz="1200" dirty="0" smtClean="0">
                <a:solidFill>
                  <a:schemeClr val="tx2"/>
                </a:solidFill>
              </a:rPr>
              <a:t>*APV only includes obligations with a negative ACP</a:t>
            </a:r>
          </a:p>
          <a:p>
            <a:pPr marL="0" indent="0">
              <a:spcAft>
                <a:spcPts val="800"/>
              </a:spcAft>
              <a:buNone/>
            </a:pPr>
            <a:r>
              <a:rPr lang="en-US" sz="1200" dirty="0" smtClean="0">
                <a:solidFill>
                  <a:schemeClr val="tx2"/>
                </a:solidFill>
              </a:rPr>
              <a:t>**These are portfolios with a more negative value than the APV</a:t>
            </a:r>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1036993744"/>
              </p:ext>
            </p:extLst>
          </p:nvPr>
        </p:nvGraphicFramePr>
        <p:xfrm>
          <a:off x="383754" y="1752600"/>
          <a:ext cx="8534400" cy="2736460"/>
        </p:xfrm>
        <a:graphic>
          <a:graphicData uri="http://schemas.openxmlformats.org/drawingml/2006/table">
            <a:tbl>
              <a:tblPr firstRow="1" bandRow="1">
                <a:tableStyleId>{5C22544A-7EE6-4342-B048-85BDC9FD1C3A}</a:tableStyleId>
              </a:tblPr>
              <a:tblGrid>
                <a:gridCol w="1600199"/>
                <a:gridCol w="1600200"/>
                <a:gridCol w="1749847"/>
                <a:gridCol w="1752600"/>
                <a:gridCol w="1831554"/>
              </a:tblGrid>
              <a:tr h="990600">
                <a:tc>
                  <a:txBody>
                    <a:bodyPr/>
                    <a:lstStyle/>
                    <a:p>
                      <a:r>
                        <a:rPr lang="en-US" dirty="0" smtClean="0"/>
                        <a:t>Auction^</a:t>
                      </a:r>
                      <a:endParaRPr lang="en-US" dirty="0"/>
                    </a:p>
                  </a:txBody>
                  <a:tcPr/>
                </a:tc>
                <a:tc>
                  <a:txBody>
                    <a:bodyPr/>
                    <a:lstStyle/>
                    <a:p>
                      <a:r>
                        <a:rPr lang="en-US" dirty="0" smtClean="0"/>
                        <a:t># CPs</a:t>
                      </a:r>
                      <a:r>
                        <a:rPr lang="en-US" baseline="0" dirty="0" smtClean="0"/>
                        <a:t> with Negative Obligations</a:t>
                      </a:r>
                      <a:endParaRPr lang="en-US" dirty="0"/>
                    </a:p>
                  </a:txBody>
                  <a:tcPr/>
                </a:tc>
                <a:tc>
                  <a:txBody>
                    <a:bodyPr/>
                    <a:lstStyle/>
                    <a:p>
                      <a:r>
                        <a:rPr lang="en-US" dirty="0" smtClean="0"/>
                        <a:t>Average Portfolio Value (APV)*</a:t>
                      </a:r>
                      <a:endParaRPr lang="en-US" dirty="0"/>
                    </a:p>
                  </a:txBody>
                  <a:tcPr/>
                </a:tc>
                <a:tc>
                  <a:txBody>
                    <a:bodyPr/>
                    <a:lstStyle/>
                    <a:p>
                      <a:r>
                        <a:rPr lang="en-US" dirty="0" smtClean="0"/>
                        <a:t># CPs with Portfolio</a:t>
                      </a:r>
                      <a:r>
                        <a:rPr lang="en-US" baseline="0" dirty="0" smtClean="0"/>
                        <a:t> Value </a:t>
                      </a:r>
                      <a:r>
                        <a:rPr lang="en-US" dirty="0" smtClean="0"/>
                        <a:t>&lt; APV**</a:t>
                      </a:r>
                      <a:endParaRPr lang="en-US" dirty="0"/>
                    </a:p>
                  </a:txBody>
                  <a:tcPr/>
                </a:tc>
                <a:tc>
                  <a:txBody>
                    <a:bodyPr/>
                    <a:lstStyle/>
                    <a:p>
                      <a:r>
                        <a:rPr lang="en-US" dirty="0" smtClean="0"/>
                        <a:t>Largest Portfolio Value for 1 CP</a:t>
                      </a:r>
                      <a:endParaRPr lang="en-US" dirty="0"/>
                    </a:p>
                  </a:txBody>
                  <a:tcPr/>
                </a:tc>
              </a:tr>
              <a:tr h="436465">
                <a:tc>
                  <a:txBody>
                    <a:bodyPr/>
                    <a:lstStyle/>
                    <a:p>
                      <a:pPr algn="l" fontAlgn="b"/>
                      <a:r>
                        <a:rPr lang="en-US" sz="1400" b="1" i="0" u="none" strike="noStrike" dirty="0">
                          <a:solidFill>
                            <a:srgbClr val="000000"/>
                          </a:solidFill>
                          <a:effectLst/>
                          <a:latin typeface="+mn-lt"/>
                        </a:rPr>
                        <a:t>2020.MAY.Monthly</a:t>
                      </a:r>
                    </a:p>
                  </a:txBody>
                  <a:tcPr marL="9525" marR="9525" marT="9525" marB="0" anchor="ctr"/>
                </a:tc>
                <a:tc>
                  <a:txBody>
                    <a:bodyPr/>
                    <a:lstStyle/>
                    <a:p>
                      <a:pPr algn="ctr" fontAlgn="b"/>
                      <a:r>
                        <a:rPr lang="en-US" sz="1400" b="1" i="0" u="none" strike="noStrike" dirty="0">
                          <a:solidFill>
                            <a:srgbClr val="000000"/>
                          </a:solidFill>
                          <a:effectLst/>
                          <a:latin typeface="+mn-lt"/>
                        </a:rPr>
                        <a:t>27</a:t>
                      </a:r>
                    </a:p>
                  </a:txBody>
                  <a:tcPr marL="9525" marR="9525" marT="9525" marB="0" anchor="ctr"/>
                </a:tc>
                <a:tc>
                  <a:txBody>
                    <a:bodyPr/>
                    <a:lstStyle/>
                    <a:p>
                      <a:pPr algn="ctr" fontAlgn="b"/>
                      <a:r>
                        <a:rPr lang="en-US" sz="1400" b="1" i="0" u="none" strike="noStrike" dirty="0">
                          <a:solidFill>
                            <a:srgbClr val="000000"/>
                          </a:solidFill>
                          <a:effectLst/>
                          <a:latin typeface="+mn-lt"/>
                        </a:rPr>
                        <a:t>($394,178.07)</a:t>
                      </a:r>
                    </a:p>
                  </a:txBody>
                  <a:tcPr marL="9525" marR="9525" marT="9525" marB="0" anchor="ctr"/>
                </a:tc>
                <a:tc>
                  <a:txBody>
                    <a:bodyPr/>
                    <a:lstStyle/>
                    <a:p>
                      <a:pPr algn="ctr" fontAlgn="b"/>
                      <a:r>
                        <a:rPr lang="en-US" sz="1400" b="1" i="0" u="none" strike="noStrike" dirty="0">
                          <a:solidFill>
                            <a:srgbClr val="000000"/>
                          </a:solidFill>
                          <a:effectLst/>
                          <a:latin typeface="+mn-lt"/>
                        </a:rPr>
                        <a:t>7</a:t>
                      </a:r>
                    </a:p>
                  </a:txBody>
                  <a:tcPr marL="9525" marR="9525" marT="9525" marB="0" anchor="ctr"/>
                </a:tc>
                <a:tc>
                  <a:txBody>
                    <a:bodyPr/>
                    <a:lstStyle/>
                    <a:p>
                      <a:pPr algn="ctr" fontAlgn="b"/>
                      <a:r>
                        <a:rPr lang="en-US" sz="1400" b="1" i="0" u="none" strike="noStrike">
                          <a:solidFill>
                            <a:srgbClr val="000000"/>
                          </a:solidFill>
                          <a:effectLst/>
                          <a:latin typeface="+mn-lt"/>
                        </a:rPr>
                        <a:t>($2,513,504.83)</a:t>
                      </a:r>
                    </a:p>
                  </a:txBody>
                  <a:tcPr marL="9525" marR="9525" marT="9525" marB="0" anchor="ctr"/>
                </a:tc>
              </a:tr>
              <a:tr h="436465">
                <a:tc>
                  <a:txBody>
                    <a:bodyPr/>
                    <a:lstStyle/>
                    <a:p>
                      <a:pPr algn="l" fontAlgn="b"/>
                      <a:r>
                        <a:rPr lang="en-US" sz="1400" b="1" i="0" u="none" strike="noStrike">
                          <a:solidFill>
                            <a:srgbClr val="000000"/>
                          </a:solidFill>
                          <a:effectLst/>
                          <a:latin typeface="+mn-lt"/>
                        </a:rPr>
                        <a:t>2020.OCT.Monthly</a:t>
                      </a:r>
                    </a:p>
                  </a:txBody>
                  <a:tcPr marL="9525" marR="9525" marT="9525" marB="0" anchor="ctr"/>
                </a:tc>
                <a:tc>
                  <a:txBody>
                    <a:bodyPr/>
                    <a:lstStyle/>
                    <a:p>
                      <a:pPr algn="ctr" fontAlgn="b"/>
                      <a:r>
                        <a:rPr lang="en-US" sz="1400" b="1" i="0" u="none" strike="noStrike">
                          <a:solidFill>
                            <a:srgbClr val="000000"/>
                          </a:solidFill>
                          <a:effectLst/>
                          <a:latin typeface="+mn-lt"/>
                        </a:rPr>
                        <a:t>35</a:t>
                      </a:r>
                    </a:p>
                  </a:txBody>
                  <a:tcPr marL="9525" marR="9525" marT="9525" marB="0" anchor="ctr"/>
                </a:tc>
                <a:tc>
                  <a:txBody>
                    <a:bodyPr/>
                    <a:lstStyle/>
                    <a:p>
                      <a:pPr algn="ctr" fontAlgn="b"/>
                      <a:r>
                        <a:rPr lang="en-US" sz="1400" b="1" i="0" u="none" strike="noStrike" dirty="0">
                          <a:solidFill>
                            <a:srgbClr val="000000"/>
                          </a:solidFill>
                          <a:effectLst/>
                          <a:latin typeface="+mn-lt"/>
                        </a:rPr>
                        <a:t>($205,196.10)</a:t>
                      </a:r>
                    </a:p>
                  </a:txBody>
                  <a:tcPr marL="9525" marR="9525" marT="9525" marB="0" anchor="ctr"/>
                </a:tc>
                <a:tc>
                  <a:txBody>
                    <a:bodyPr/>
                    <a:lstStyle/>
                    <a:p>
                      <a:pPr algn="ctr" fontAlgn="b"/>
                      <a:r>
                        <a:rPr lang="en-US" sz="1400" b="1" i="0" u="none" strike="noStrike" dirty="0">
                          <a:solidFill>
                            <a:srgbClr val="000000"/>
                          </a:solidFill>
                          <a:effectLst/>
                          <a:latin typeface="+mn-lt"/>
                        </a:rPr>
                        <a:t>6</a:t>
                      </a:r>
                    </a:p>
                  </a:txBody>
                  <a:tcPr marL="9525" marR="9525" marT="9525" marB="0" anchor="ctr"/>
                </a:tc>
                <a:tc>
                  <a:txBody>
                    <a:bodyPr/>
                    <a:lstStyle/>
                    <a:p>
                      <a:pPr algn="ctr" fontAlgn="b"/>
                      <a:r>
                        <a:rPr lang="en-US" sz="1400" b="1" i="0" u="none" strike="noStrike" dirty="0">
                          <a:solidFill>
                            <a:srgbClr val="000000"/>
                          </a:solidFill>
                          <a:effectLst/>
                          <a:latin typeface="+mn-lt"/>
                        </a:rPr>
                        <a:t>($1,796,080.96)</a:t>
                      </a:r>
                    </a:p>
                  </a:txBody>
                  <a:tcPr marL="9525" marR="9525" marT="9525" marB="0" anchor="ctr"/>
                </a:tc>
              </a:tr>
              <a:tr h="436465">
                <a:tc>
                  <a:txBody>
                    <a:bodyPr/>
                    <a:lstStyle/>
                    <a:p>
                      <a:pPr algn="l" fontAlgn="b"/>
                      <a:r>
                        <a:rPr lang="en-US" sz="1400" b="1" i="0" u="none" strike="noStrike">
                          <a:solidFill>
                            <a:srgbClr val="000000"/>
                          </a:solidFill>
                          <a:effectLst/>
                          <a:latin typeface="+mn-lt"/>
                        </a:rPr>
                        <a:t>2020.2nd6.Seq1</a:t>
                      </a:r>
                    </a:p>
                  </a:txBody>
                  <a:tcPr marL="9525" marR="9525" marT="9525" marB="0" anchor="ctr"/>
                </a:tc>
                <a:tc>
                  <a:txBody>
                    <a:bodyPr/>
                    <a:lstStyle/>
                    <a:p>
                      <a:pPr algn="ctr" fontAlgn="b"/>
                      <a:r>
                        <a:rPr lang="en-US" sz="1400" b="1" i="0" u="none" strike="noStrike">
                          <a:solidFill>
                            <a:srgbClr val="000000"/>
                          </a:solidFill>
                          <a:effectLst/>
                          <a:latin typeface="+mn-lt"/>
                        </a:rPr>
                        <a:t>32</a:t>
                      </a:r>
                    </a:p>
                  </a:txBody>
                  <a:tcPr marL="9525" marR="9525" marT="9525" marB="0" anchor="ctr"/>
                </a:tc>
                <a:tc>
                  <a:txBody>
                    <a:bodyPr/>
                    <a:lstStyle/>
                    <a:p>
                      <a:pPr algn="ctr" fontAlgn="b"/>
                      <a:r>
                        <a:rPr lang="en-US" sz="1400" b="1" i="0" u="none" strike="noStrike">
                          <a:solidFill>
                            <a:srgbClr val="000000"/>
                          </a:solidFill>
                          <a:effectLst/>
                          <a:latin typeface="+mn-lt"/>
                        </a:rPr>
                        <a:t>($1,225,137.99)</a:t>
                      </a:r>
                    </a:p>
                  </a:txBody>
                  <a:tcPr marL="9525" marR="9525" marT="9525" marB="0" anchor="ctr"/>
                </a:tc>
                <a:tc>
                  <a:txBody>
                    <a:bodyPr/>
                    <a:lstStyle/>
                    <a:p>
                      <a:pPr algn="ctr" fontAlgn="b"/>
                      <a:r>
                        <a:rPr lang="en-US" sz="1400" b="1" i="0" u="none" strike="noStrike" dirty="0">
                          <a:solidFill>
                            <a:srgbClr val="000000"/>
                          </a:solidFill>
                          <a:effectLst/>
                          <a:latin typeface="+mn-lt"/>
                        </a:rPr>
                        <a:t>5</a:t>
                      </a:r>
                    </a:p>
                  </a:txBody>
                  <a:tcPr marL="9525" marR="9525" marT="9525" marB="0" anchor="ctr"/>
                </a:tc>
                <a:tc>
                  <a:txBody>
                    <a:bodyPr/>
                    <a:lstStyle/>
                    <a:p>
                      <a:pPr algn="ctr" fontAlgn="b"/>
                      <a:r>
                        <a:rPr lang="en-US" sz="1400" b="1" i="0" u="none" strike="noStrike" dirty="0">
                          <a:solidFill>
                            <a:srgbClr val="000000"/>
                          </a:solidFill>
                          <a:effectLst/>
                          <a:latin typeface="+mn-lt"/>
                        </a:rPr>
                        <a:t>($11,347,237.55)</a:t>
                      </a:r>
                    </a:p>
                  </a:txBody>
                  <a:tcPr marL="9525" marR="9525" marT="9525" marB="0" anchor="ctr"/>
                </a:tc>
              </a:tr>
              <a:tr h="436465">
                <a:tc>
                  <a:txBody>
                    <a:bodyPr/>
                    <a:lstStyle/>
                    <a:p>
                      <a:pPr algn="l" fontAlgn="b"/>
                      <a:r>
                        <a:rPr lang="en-US" sz="1400" b="1" i="0" u="none" strike="noStrike">
                          <a:solidFill>
                            <a:srgbClr val="000000"/>
                          </a:solidFill>
                          <a:effectLst/>
                          <a:latin typeface="+mn-lt"/>
                        </a:rPr>
                        <a:t>2021.1st6.Seq2</a:t>
                      </a:r>
                    </a:p>
                  </a:txBody>
                  <a:tcPr marL="9525" marR="9525" marT="9525" marB="0" anchor="ctr"/>
                </a:tc>
                <a:tc>
                  <a:txBody>
                    <a:bodyPr/>
                    <a:lstStyle/>
                    <a:p>
                      <a:pPr algn="ctr" fontAlgn="b"/>
                      <a:r>
                        <a:rPr lang="en-US" sz="1400" b="1" i="0" u="none" strike="noStrike">
                          <a:solidFill>
                            <a:srgbClr val="000000"/>
                          </a:solidFill>
                          <a:effectLst/>
                          <a:latin typeface="+mn-lt"/>
                        </a:rPr>
                        <a:t>27</a:t>
                      </a:r>
                    </a:p>
                  </a:txBody>
                  <a:tcPr marL="9525" marR="9525" marT="9525" marB="0" anchor="ctr"/>
                </a:tc>
                <a:tc>
                  <a:txBody>
                    <a:bodyPr/>
                    <a:lstStyle/>
                    <a:p>
                      <a:pPr algn="ctr" fontAlgn="b"/>
                      <a:r>
                        <a:rPr lang="en-US" sz="1400" b="1" i="0" u="none" strike="noStrike">
                          <a:solidFill>
                            <a:srgbClr val="000000"/>
                          </a:solidFill>
                          <a:effectLst/>
                          <a:latin typeface="+mn-lt"/>
                        </a:rPr>
                        <a:t>($642,747.36)</a:t>
                      </a:r>
                    </a:p>
                  </a:txBody>
                  <a:tcPr marL="9525" marR="9525" marT="9525" marB="0" anchor="ctr"/>
                </a:tc>
                <a:tc>
                  <a:txBody>
                    <a:bodyPr/>
                    <a:lstStyle/>
                    <a:p>
                      <a:pPr algn="ctr" fontAlgn="b"/>
                      <a:r>
                        <a:rPr lang="en-US" sz="1400" b="1" i="0" u="none" strike="noStrike" dirty="0">
                          <a:solidFill>
                            <a:srgbClr val="000000"/>
                          </a:solidFill>
                          <a:effectLst/>
                          <a:latin typeface="+mn-lt"/>
                        </a:rPr>
                        <a:t>8</a:t>
                      </a:r>
                    </a:p>
                  </a:txBody>
                  <a:tcPr marL="9525" marR="9525" marT="9525" marB="0" anchor="ctr"/>
                </a:tc>
                <a:tc>
                  <a:txBody>
                    <a:bodyPr/>
                    <a:lstStyle/>
                    <a:p>
                      <a:pPr algn="ctr" fontAlgn="b"/>
                      <a:r>
                        <a:rPr lang="en-US" sz="1400" b="1" i="0" u="none" strike="noStrike" dirty="0">
                          <a:solidFill>
                            <a:srgbClr val="000000"/>
                          </a:solidFill>
                          <a:effectLst/>
                          <a:latin typeface="+mn-lt"/>
                        </a:rPr>
                        <a:t>($5,552,367.02)</a:t>
                      </a:r>
                    </a:p>
                  </a:txBody>
                  <a:tcPr marL="9525" marR="9525" marT="9525" marB="0" anchor="ctr"/>
                </a:tc>
              </a:tr>
            </a:tbl>
          </a:graphicData>
        </a:graphic>
      </p:graphicFrame>
    </p:spTree>
    <p:extLst>
      <p:ext uri="{BB962C8B-B14F-4D97-AF65-F5344CB8AC3E}">
        <p14:creationId xmlns:p14="http://schemas.microsoft.com/office/powerpoint/2010/main" val="20975140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534400" cy="518318"/>
          </a:xfrm>
        </p:spPr>
        <p:txBody>
          <a:bodyPr/>
          <a:lstStyle/>
          <a:p>
            <a:r>
              <a:rPr lang="en-US" dirty="0" smtClean="0"/>
              <a:t>NPRR1023 – Determining the Portfolio Threshold </a:t>
            </a:r>
            <a:endParaRPr lang="en-US" b="1" dirty="0">
              <a:solidFill>
                <a:schemeClr val="accent1"/>
              </a:solidFill>
            </a:endParaRPr>
          </a:p>
        </p:txBody>
      </p:sp>
      <p:sp>
        <p:nvSpPr>
          <p:cNvPr id="3" name="Content Placeholder 2"/>
          <p:cNvSpPr>
            <a:spLocks noGrp="1"/>
          </p:cNvSpPr>
          <p:nvPr>
            <p:ph idx="1"/>
          </p:nvPr>
        </p:nvSpPr>
        <p:spPr>
          <a:xfrm>
            <a:off x="381000" y="1066800"/>
            <a:ext cx="8534400" cy="4876800"/>
          </a:xfrm>
        </p:spPr>
        <p:txBody>
          <a:bodyPr/>
          <a:lstStyle/>
          <a:p>
            <a:pPr marL="0" indent="0">
              <a:spcAft>
                <a:spcPts val="800"/>
              </a:spcAft>
              <a:buNone/>
            </a:pPr>
            <a:r>
              <a:rPr lang="en-US" sz="2400" dirty="0" smtClean="0"/>
              <a:t>To analyze portfolio value percentages, ERCOT looked at the following for each </a:t>
            </a:r>
            <a:r>
              <a:rPr lang="en-US" sz="2400" dirty="0" smtClean="0"/>
              <a:t>sample auction</a:t>
            </a:r>
            <a:r>
              <a:rPr lang="en-US" sz="2400" dirty="0" smtClean="0"/>
              <a:t>:</a:t>
            </a:r>
          </a:p>
          <a:p>
            <a:pPr>
              <a:spcAft>
                <a:spcPts val="800"/>
              </a:spcAft>
            </a:pPr>
            <a:r>
              <a:rPr lang="en-US" sz="2000" dirty="0" smtClean="0"/>
              <a:t>Each </a:t>
            </a:r>
            <a:r>
              <a:rPr lang="en-US" sz="2000" dirty="0" smtClean="0"/>
              <a:t>CP’s percentage of the total </a:t>
            </a:r>
            <a:r>
              <a:rPr lang="en-US" sz="2000" dirty="0"/>
              <a:t>value of all </a:t>
            </a:r>
            <a:r>
              <a:rPr lang="en-US" sz="2000" dirty="0" smtClean="0"/>
              <a:t>obligation </a:t>
            </a:r>
            <a:r>
              <a:rPr lang="en-US" sz="2000" dirty="0"/>
              <a:t>CRRs with a negative ACP</a:t>
            </a:r>
          </a:p>
          <a:p>
            <a:pPr>
              <a:spcAft>
                <a:spcPts val="800"/>
              </a:spcAft>
            </a:pPr>
            <a:r>
              <a:rPr lang="en-US" sz="2200" dirty="0" smtClean="0"/>
              <a:t>How many CPs owned portfolios that accounted for more than 1% of the total value; more than 5%; more than 10%</a:t>
            </a:r>
          </a:p>
          <a:p>
            <a:pPr>
              <a:spcAft>
                <a:spcPts val="800"/>
              </a:spcAft>
            </a:pPr>
            <a:r>
              <a:rPr lang="en-US" sz="2000" dirty="0" smtClean="0"/>
              <a:t>The largest % of the total negative portfolio values owned by one CP</a:t>
            </a:r>
          </a:p>
          <a:p>
            <a:pPr marL="0" indent="0">
              <a:spcAft>
                <a:spcPts val="800"/>
              </a:spcAft>
              <a:buNone/>
            </a:pPr>
            <a:r>
              <a:rPr lang="en-US" sz="2000" dirty="0" smtClean="0">
                <a:solidFill>
                  <a:schemeClr val="tx2"/>
                </a:solidFill>
              </a:rPr>
              <a:t> </a:t>
            </a:r>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1008046404"/>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purl.org/dc/terms/"/>
    <ds:schemaRef ds:uri="http://schemas.openxmlformats.org/package/2006/metadata/core-properties"/>
    <ds:schemaRef ds:uri="http://purl.org/dc/elements/1.1/"/>
    <ds:schemaRef ds:uri="http://purl.org/dc/dcmitype/"/>
    <ds:schemaRef ds:uri="c34af464-7aa1-4edd-9be4-83dffc1cb926"/>
    <ds:schemaRef ds:uri="http://schemas.microsoft.com/office/2006/documentManagement/types"/>
    <ds:schemaRef ds:uri="http://schemas.microsoft.com/office/infopath/2007/PartnerControl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5273</TotalTime>
  <Words>1148</Words>
  <Application>Microsoft Office PowerPoint</Application>
  <PresentationFormat>On-screen Show (4:3)</PresentationFormat>
  <Paragraphs>183</Paragraphs>
  <Slides>12</Slides>
  <Notes>11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12</vt:i4>
      </vt:variant>
    </vt:vector>
  </HeadingPairs>
  <TitlesOfParts>
    <vt:vector size="16" baseType="lpstr">
      <vt:lpstr>Arial</vt:lpstr>
      <vt:lpstr>Calibri</vt:lpstr>
      <vt:lpstr>1_Custom Design</vt:lpstr>
      <vt:lpstr>Office Theme</vt:lpstr>
      <vt:lpstr>PowerPoint Presentation</vt:lpstr>
      <vt:lpstr>NPRR1023 – Obligation Sell Offers</vt:lpstr>
      <vt:lpstr>NPRR1023 – Obligation Sell Offers</vt:lpstr>
      <vt:lpstr>NPRR1023 – Obligation Sell Offers</vt:lpstr>
      <vt:lpstr>NPRR1023 – Portfolio Threshold </vt:lpstr>
      <vt:lpstr>NPRR1023 – Determining the Portfolio Threshold </vt:lpstr>
      <vt:lpstr>NPRR1023 – Determining the Portfolio Threshold </vt:lpstr>
      <vt:lpstr>NPRR1023 – Determining the Portfolio Threshold </vt:lpstr>
      <vt:lpstr>NPRR1023 – Determining the Portfolio Threshold </vt:lpstr>
      <vt:lpstr>NPRR1023 – Determining the Portfolio Threshold </vt:lpstr>
      <vt:lpstr>NPRR1023 – Determining the Portfolio Threshold </vt:lpstr>
      <vt:lpstr>NPRR1023 – Change to CRR Repossession Process </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dhouse</dc:creator>
  <cp:lastModifiedBy>House, Donald</cp:lastModifiedBy>
  <cp:revision>214</cp:revision>
  <cp:lastPrinted>2016-01-21T20:53:15Z</cp:lastPrinted>
  <dcterms:created xsi:type="dcterms:W3CDTF">2016-01-21T15:20:31Z</dcterms:created>
  <dcterms:modified xsi:type="dcterms:W3CDTF">2020-11-02T15:02:10Z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