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25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1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8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2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0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6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3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C7CD-CF94-4F3A-BEB7-42C6E544E50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5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112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Demand Side Working Group 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Report to Wholesale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11/04/2020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58653" y="4608513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 smtClean="0"/>
              <a:t>Christian Powell, PEC, Chair</a:t>
            </a:r>
          </a:p>
          <a:p>
            <a:pPr algn="ctr"/>
            <a:r>
              <a:rPr lang="en-US" b="1" dirty="0" smtClean="0"/>
              <a:t>Holly O’Neill, MP2, Vice Chair</a:t>
            </a:r>
          </a:p>
          <a:p>
            <a:pPr algn="ctr"/>
            <a:r>
              <a:rPr lang="en-US" b="1" dirty="0" smtClean="0"/>
              <a:t>Mike Hourihan, CPower, </a:t>
            </a:r>
            <a:r>
              <a:rPr lang="en-US" b="1" dirty="0"/>
              <a:t>Vice Chair</a:t>
            </a:r>
          </a:p>
        </p:txBody>
      </p:sp>
    </p:spTree>
    <p:extLst>
      <p:ext uri="{BB962C8B-B14F-4D97-AF65-F5344CB8AC3E}">
        <p14:creationId xmlns:p14="http://schemas.microsoft.com/office/powerpoint/2010/main" val="25868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16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DSWG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Webex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Meeting Recap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ERCOT Updates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ERS Oct. – Jan. Update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Load Resource Telemetry Issues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ERS Generator Metering Requirements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Demand Response Survey Update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Behind the Meter – Energy Storage</a:t>
            </a:r>
          </a:p>
          <a:p>
            <a:pPr lvl="1">
              <a:spcBef>
                <a:spcPts val="0"/>
              </a:spcBef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 Updates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ERS Oct-Jan Standard Contract Term (SCT) Procurement results by Time Period</a:t>
            </a:r>
          </a:p>
          <a:p>
            <a:pPr>
              <a:lnSpc>
                <a:spcPct val="120000"/>
              </a:lnSpc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ERS Generator Metering Requirements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ERS Generators are considered unavailable when their output is greater than the sum of its self-serve capacity and its declared injection capacity for the ERS Time Period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metering should be 15-minute settlement quality IDR metering </a:t>
            </a:r>
            <a:endParaRPr lang="en-US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ERCOT will treat ERS Resources as unavailable for any committed intervals for which the non-TDSP meter data is unavailable </a:t>
            </a:r>
            <a:endParaRPr lang="en-US" altLang="en-US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Some specific exceptions (Testing, ERCOT Instruction, TDSP forced outage, minimal parasitic consumption)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Before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SCT,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ERS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Generator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QSE required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to complete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spreadsheet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provided by ERCOT attesting to </a:t>
            </a:r>
            <a:r>
              <a:rPr lang="en-US" alt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en-US" sz="7200" dirty="0">
                <a:latin typeface="Arial" panose="020B0604020202020204" pitchFamily="34" charset="0"/>
                <a:cs typeface="Arial" panose="020B0604020202020204" pitchFamily="34" charset="0"/>
              </a:rPr>
              <a:t>of the ERS Generator </a:t>
            </a:r>
            <a:endParaRPr lang="en-US" altLang="en-US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 Updates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Load Resource Telemetry Issues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kern="0" dirty="0">
                <a:latin typeface="Arial" panose="020B0604020202020204" pitchFamily="34" charset="0"/>
                <a:cs typeface="Arial" panose="020B0604020202020204" pitchFamily="34" charset="0"/>
              </a:rPr>
              <a:t>CLR (ESR) Load telemetries not being telemetered while charging, and should be telemetered even in OUTL.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kern="0" dirty="0">
                <a:latin typeface="Arial" panose="020B0604020202020204" pitchFamily="34" charset="0"/>
                <a:cs typeface="Arial" panose="020B0604020202020204" pitchFamily="34" charset="0"/>
              </a:rPr>
              <a:t>Includes external source charging.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kern="0" dirty="0">
                <a:latin typeface="Arial" panose="020B0604020202020204" pitchFamily="34" charset="0"/>
                <a:cs typeface="Arial" panose="020B0604020202020204" pitchFamily="34" charset="0"/>
              </a:rPr>
              <a:t>CLR does not have to telemeter State of Charge (SOC), if the Gen telemeters SOC. Should be provided as MWh, not as a % of charge.</a:t>
            </a:r>
          </a:p>
          <a:p>
            <a:pPr>
              <a:lnSpc>
                <a:spcPct val="120000"/>
              </a:lnSpc>
            </a:pP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Demand Response Survey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REP ESIID and event file submittals were due on Oct. 15</a:t>
            </a:r>
          </a:p>
          <a:p>
            <a:pPr lvl="2"/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59 REPs with participation</a:t>
            </a:r>
          </a:p>
          <a:p>
            <a:pPr lvl="2"/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26 REPs had already been processed as of Oct. 16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Oct. 31 was deadline for all NOIE and REP survey data submittals.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ERCOT Report Due Dec. 15</a:t>
            </a:r>
          </a:p>
          <a:p>
            <a:pPr>
              <a:lnSpc>
                <a:spcPct val="120000"/>
              </a:lnSpc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216"/>
            <a:ext cx="10515600" cy="1325563"/>
          </a:xfrm>
        </p:spPr>
        <p:txBody>
          <a:bodyPr/>
          <a:lstStyle/>
          <a:p>
            <a:r>
              <a:rPr lang="en-US" b="1" dirty="0" smtClean="0"/>
              <a:t>Behind the Meter – Energy Storage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492" y="1098794"/>
            <a:ext cx="10515600" cy="4919052"/>
          </a:xfrm>
        </p:spPr>
        <p:txBody>
          <a:bodyPr>
            <a:noAutofit/>
          </a:bodyPr>
          <a:lstStyle/>
          <a:p>
            <a:r>
              <a:rPr lang="en-US" sz="2400" dirty="0" smtClean="0"/>
              <a:t>Question posed by Crescent Power: Can battery </a:t>
            </a:r>
            <a:r>
              <a:rPr lang="en-US" sz="2400" dirty="0"/>
              <a:t>energy storage </a:t>
            </a:r>
            <a:r>
              <a:rPr lang="en-US" sz="2400" dirty="0" smtClean="0"/>
              <a:t>co</a:t>
            </a:r>
            <a:r>
              <a:rPr lang="en-US" sz="2400" strike="sngStrike" dirty="0" smtClean="0"/>
              <a:t>l</a:t>
            </a:r>
            <a:r>
              <a:rPr lang="en-US" sz="2400" dirty="0" smtClean="0"/>
              <a:t>-located </a:t>
            </a:r>
            <a:r>
              <a:rPr lang="en-US" sz="2400" dirty="0"/>
              <a:t>with load behind a single </a:t>
            </a:r>
            <a:r>
              <a:rPr lang="en-US" sz="2400" dirty="0" smtClean="0"/>
              <a:t>POI provide </a:t>
            </a:r>
            <a:r>
              <a:rPr lang="en-US" sz="2400" dirty="0"/>
              <a:t>Ancillary Services (primarily RRS) from </a:t>
            </a:r>
            <a:r>
              <a:rPr lang="en-US" sz="2400" dirty="0" smtClean="0"/>
              <a:t>the full range of the battery and also be used to reduce </a:t>
            </a:r>
            <a:r>
              <a:rPr lang="en-US" sz="2400" dirty="0"/>
              <a:t>Load during pricing events </a:t>
            </a:r>
            <a:r>
              <a:rPr lang="en-US" sz="2400" dirty="0" smtClean="0"/>
              <a:t>and during 4CP intervals by discharging the battery? </a:t>
            </a:r>
          </a:p>
          <a:p>
            <a:r>
              <a:rPr lang="en-US" dirty="0" smtClean="0"/>
              <a:t>ERCOT suggests an ESR subtype that registers as an ESR but would operate “like” a CLR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Would require both protocol and system changes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For AS Qualification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In </a:t>
            </a:r>
            <a:r>
              <a:rPr lang="en-US" dirty="0"/>
              <a:t>order to provide AS from the operation of the battery, the battery system must register as an ESR </a:t>
            </a:r>
            <a:r>
              <a:rPr lang="en-US" dirty="0" smtClean="0"/>
              <a:t>and be </a:t>
            </a:r>
            <a:r>
              <a:rPr lang="en-US" dirty="0"/>
              <a:t>separately modeled from firm load. 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If </a:t>
            </a:r>
            <a:r>
              <a:rPr lang="en-US" dirty="0"/>
              <a:t>not registering as ESR, then </a:t>
            </a:r>
            <a:r>
              <a:rPr lang="en-US" dirty="0" smtClean="0"/>
              <a:t>registering as a CLR </a:t>
            </a:r>
            <a:r>
              <a:rPr lang="en-US" dirty="0"/>
              <a:t>would require substantial policy changes to allow for a battery behind a firm </a:t>
            </a:r>
            <a:r>
              <a:rPr lang="en-US" dirty="0" smtClean="0"/>
              <a:t>load to </a:t>
            </a:r>
            <a:r>
              <a:rPr lang="en-US" dirty="0"/>
              <a:t>be a CLR.</a:t>
            </a:r>
          </a:p>
          <a:p>
            <a:pPr lvl="1">
              <a:lnSpc>
                <a:spcPct val="110000"/>
              </a:lnSpc>
            </a:pPr>
            <a:endParaRPr lang="en-US" sz="18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269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Behind the Meter – Energy </a:t>
            </a:r>
            <a:r>
              <a:rPr lang="en-US" b="1" dirty="0"/>
              <a:t>S</a:t>
            </a:r>
            <a:r>
              <a:rPr lang="en-US" b="1" dirty="0" smtClean="0"/>
              <a:t>torage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13373"/>
            <a:ext cx="10770031" cy="5354403"/>
          </a:xfrm>
        </p:spPr>
        <p:txBody>
          <a:bodyPr>
            <a:normAutofit fontScale="32500" lnSpcReduction="20000"/>
          </a:bodyPr>
          <a:lstStyle/>
          <a:p>
            <a:endParaRPr lang="en-US" sz="7400" dirty="0" smtClean="0"/>
          </a:p>
          <a:p>
            <a:r>
              <a:rPr lang="en-US" sz="7400" dirty="0" smtClean="0"/>
              <a:t>The </a:t>
            </a:r>
            <a:r>
              <a:rPr lang="en-US" sz="7400" dirty="0"/>
              <a:t>following </a:t>
            </a:r>
            <a:r>
              <a:rPr lang="en-US" sz="7400" dirty="0" smtClean="0"/>
              <a:t>are necessary </a:t>
            </a:r>
            <a:r>
              <a:rPr lang="en-US" sz="7400" dirty="0"/>
              <a:t>for this ESR </a:t>
            </a:r>
            <a:r>
              <a:rPr lang="en-US" sz="7400" dirty="0" smtClean="0"/>
              <a:t>subtype to </a:t>
            </a:r>
            <a:r>
              <a:rPr lang="en-US" sz="7400" dirty="0"/>
              <a:t>meet </a:t>
            </a:r>
            <a:r>
              <a:rPr lang="en-US" sz="7400" dirty="0" smtClean="0"/>
              <a:t>all of its objectives:</a:t>
            </a:r>
            <a:endParaRPr lang="en-US" sz="7400" dirty="0"/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5500" dirty="0"/>
              <a:t>ESR would be settled at its Load Zone Settlement </a:t>
            </a:r>
            <a:r>
              <a:rPr lang="en-US" sz="5500" dirty="0" smtClean="0"/>
              <a:t>Point (the site is always net load)</a:t>
            </a:r>
            <a:endParaRPr lang="en-US" sz="5500" dirty="0"/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 smtClean="0"/>
              <a:t>Restricted to </a:t>
            </a:r>
            <a:r>
              <a:rPr lang="en-US" sz="5500" dirty="0"/>
              <a:t>sites where there is a single POI with a single modeled Load present prior to installation of the battery – i.e., transition to ESR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 smtClean="0"/>
              <a:t>Telemetry required </a:t>
            </a:r>
            <a:r>
              <a:rPr lang="en-US" sz="5500" dirty="0"/>
              <a:t>for both the ESR and mandatory telemetry requirement at the POI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Modifications to calculation of PRC using battery State of Charge telemetry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Allow for telemetry offsets to allow SCED to provide full range of basepoints – e.g., instead of -10 to +10 MW allow -20 to 0 MW to account for never injecting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Performance criteria similar to CLR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 smtClean="0"/>
              <a:t>Must address </a:t>
            </a:r>
            <a:r>
              <a:rPr lang="en-US" sz="5500" dirty="0"/>
              <a:t>how ESR will provide RRS when ESR is charging or when ESR is fully charged and how ERCOT will measure performance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Specify new requirements/rules for telemetry of the Load and ESR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Specify new requirements/rules for ESR outages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5500" dirty="0"/>
              <a:t>Reactive requirements same as ESR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Behind the Meter – Energy Storage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0487"/>
            <a:ext cx="10515600" cy="4351338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/>
              <a:t>Larger Policy Questions: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 smtClean="0"/>
              <a:t>To resolve the settlement issue. Should </a:t>
            </a:r>
            <a:r>
              <a:rPr lang="en-US" sz="3200" dirty="0"/>
              <a:t>a CLR </a:t>
            </a:r>
            <a:r>
              <a:rPr lang="en-US" sz="3200" dirty="0" smtClean="0"/>
              <a:t>be</a:t>
            </a:r>
            <a:r>
              <a:rPr lang="en-US" sz="3200" dirty="0"/>
              <a:t> </a:t>
            </a:r>
            <a:r>
              <a:rPr lang="en-US" sz="3200" dirty="0" smtClean="0"/>
              <a:t>settled using nodal pricing?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 smtClean="0"/>
              <a:t>Congestion </a:t>
            </a:r>
            <a:r>
              <a:rPr lang="en-US" sz="3200" dirty="0"/>
              <a:t>management could require significant effort with proliferation of use of Load Zone shift factors.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/>
              <a:t>Should such configurations require an SGIA and additional integration and planning </a:t>
            </a:r>
            <a:r>
              <a:rPr lang="en-US" sz="3200" dirty="0" smtClean="0"/>
              <a:t>studies?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3200" dirty="0" smtClean="0"/>
              <a:t> </a:t>
            </a:r>
          </a:p>
          <a:p>
            <a:r>
              <a:rPr lang="en-US" sz="4400" dirty="0"/>
              <a:t>Summary: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 smtClean="0"/>
              <a:t>ESR </a:t>
            </a:r>
            <a:r>
              <a:rPr lang="en-US" sz="3200" dirty="0"/>
              <a:t>could be a current option for AS, but BES must be separately metered and not able to switch back and forth between ESR and Unregistered Resource.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/>
              <a:t>Other issues and scenarios from other Market Participants were discussed such as additional generation behind the meter, </a:t>
            </a:r>
            <a:r>
              <a:rPr lang="en-US" sz="3200" dirty="0" smtClean="0"/>
              <a:t>co</a:t>
            </a:r>
            <a:r>
              <a:rPr lang="en-US" sz="3200" strike="sngStrike" dirty="0" smtClean="0"/>
              <a:t>l</a:t>
            </a:r>
            <a:r>
              <a:rPr lang="en-US" sz="3200" dirty="0" smtClean="0"/>
              <a:t>-located </a:t>
            </a:r>
            <a:r>
              <a:rPr lang="en-US" sz="3200" dirty="0"/>
              <a:t>load registration as CLR, and settlement issues.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 smtClean="0"/>
              <a:t>MP </a:t>
            </a:r>
            <a:r>
              <a:rPr lang="en-US" sz="3200" dirty="0"/>
              <a:t>would prefer swift resolution of the request and could post protocol revision request, but larger policy issues remain.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3200" dirty="0"/>
              <a:t>Is there an </a:t>
            </a:r>
            <a:r>
              <a:rPr lang="en-US" sz="3200" dirty="0" smtClean="0"/>
              <a:t>interest or direction from </a:t>
            </a:r>
            <a:r>
              <a:rPr lang="en-US" sz="3200" dirty="0"/>
              <a:t>WMS </a:t>
            </a:r>
            <a:r>
              <a:rPr lang="en-US" sz="3200" dirty="0" smtClean="0"/>
              <a:t>for </a:t>
            </a:r>
            <a:r>
              <a:rPr lang="en-US" sz="3200" dirty="0"/>
              <a:t>more review of these issues via a workshop, BESTF, or additional discussions at DSWG</a:t>
            </a:r>
            <a:r>
              <a:rPr lang="en-US" sz="3200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770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Demand Side Working Group  Report to Wholesale Market Subcommittee</vt:lpstr>
      <vt:lpstr>October 16th DSWG Webex Meeting Recap</vt:lpstr>
      <vt:lpstr>ERCOT Updates</vt:lpstr>
      <vt:lpstr>ERCOT Updates</vt:lpstr>
      <vt:lpstr>Behind the Meter – Energy Storage</vt:lpstr>
      <vt:lpstr>Behind the Meter – Energy Storage (cont.)</vt:lpstr>
      <vt:lpstr>Behind the Meter – Energy Storage (cont.)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Side Working Group update to the Wholesale Market Subcommittee</dc:title>
  <dc:creator>Christian Powell</dc:creator>
  <cp:lastModifiedBy>Christian Powell</cp:lastModifiedBy>
  <cp:revision>89</cp:revision>
  <dcterms:created xsi:type="dcterms:W3CDTF">2020-07-06T22:13:43Z</dcterms:created>
  <dcterms:modified xsi:type="dcterms:W3CDTF">2020-11-02T19:00:16Z</dcterms:modified>
</cp:coreProperties>
</file>