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73" r:id="rId7"/>
    <p:sldId id="274" r:id="rId8"/>
    <p:sldId id="270" r:id="rId9"/>
    <p:sldId id="271" r:id="rId10"/>
    <p:sldId id="272" r:id="rId11"/>
    <p:sldId id="290" r:id="rId12"/>
    <p:sldId id="278" r:id="rId13"/>
    <p:sldId id="288" r:id="rId14"/>
    <p:sldId id="275"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955085-0193-422B-8C53-80D233F62E92}">
          <p14:sldIdLst>
            <p14:sldId id="260"/>
            <p14:sldId id="273"/>
            <p14:sldId id="274"/>
            <p14:sldId id="270"/>
            <p14:sldId id="271"/>
            <p14:sldId id="272"/>
            <p14:sldId id="290"/>
            <p14:sldId id="278"/>
            <p14:sldId id="288"/>
            <p14:sldId id="27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gbee, Nathan" initials="BN" lastIdx="4" clrIdx="0">
    <p:extLst>
      <p:ext uri="{19B8F6BF-5375-455C-9EA6-DF929625EA0E}">
        <p15:presenceInfo xmlns:p15="http://schemas.microsoft.com/office/powerpoint/2012/main" userId="S-1-5-21-639947351-343809578-3807592339-28080" providerId="AD"/>
      </p:ext>
    </p:extLst>
  </p:cmAuthor>
  <p:cmAuthor id="2" name="Freddy Garcia" initials="FG" lastIdx="1" clrIdx="1">
    <p:extLst>
      <p:ext uri="{19B8F6BF-5375-455C-9EA6-DF929625EA0E}">
        <p15:presenceInfo xmlns:p15="http://schemas.microsoft.com/office/powerpoint/2012/main" userId="Freddy Garc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5" d="100"/>
          <a:sy n="75" d="100"/>
        </p:scale>
        <p:origin x="90" y="3234"/>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10/26/2020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10/26/2020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
        <p:nvSpPr>
          <p:cNvPr id="5" name="Footer Placeholder 4"/>
          <p:cNvSpPr>
            <a:spLocks noGrp="1"/>
          </p:cNvSpPr>
          <p:nvPr>
            <p:ph type="ftr" sz="quarter" idx="11"/>
          </p:nvPr>
        </p:nvSpPr>
        <p:spPr/>
        <p:txBody>
          <a:bodyPr/>
          <a:lstStyle/>
          <a:p>
            <a:r>
              <a:rPr lang="en-US" smtClean="0"/>
              <a:t>Public</a:t>
            </a:r>
            <a:endParaRPr lang="en-US" dirty="0"/>
          </a:p>
        </p:txBody>
      </p:sp>
    </p:spTree>
    <p:extLst>
      <p:ext uri="{BB962C8B-B14F-4D97-AF65-F5344CB8AC3E}">
        <p14:creationId xmlns:p14="http://schemas.microsoft.com/office/powerpoint/2010/main" val="3380475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
        <p:nvSpPr>
          <p:cNvPr id="5" name="Footer Placeholder 4"/>
          <p:cNvSpPr>
            <a:spLocks noGrp="1"/>
          </p:cNvSpPr>
          <p:nvPr>
            <p:ph type="ftr" sz="quarter" idx="11"/>
          </p:nvPr>
        </p:nvSpPr>
        <p:spPr/>
        <p:txBody>
          <a:bodyPr/>
          <a:lstStyle/>
          <a:p>
            <a:r>
              <a:rPr lang="en-US" smtClean="0"/>
              <a:t>Public</a:t>
            </a:r>
            <a:endParaRPr lang="en-US" dirty="0"/>
          </a:p>
        </p:txBody>
      </p:sp>
    </p:spTree>
    <p:extLst>
      <p:ext uri="{BB962C8B-B14F-4D97-AF65-F5344CB8AC3E}">
        <p14:creationId xmlns:p14="http://schemas.microsoft.com/office/powerpoint/2010/main" val="1679959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876800" y="2971800"/>
            <a:ext cx="7162800" cy="2492990"/>
          </a:xfrm>
          <a:prstGeom prst="rect">
            <a:avLst/>
          </a:prstGeom>
          <a:noFill/>
        </p:spPr>
        <p:txBody>
          <a:bodyPr wrap="square" rtlCol="0">
            <a:spAutoFit/>
          </a:bodyPr>
          <a:lstStyle/>
          <a:p>
            <a:r>
              <a:rPr lang="en-US" sz="3600" b="1" dirty="0" smtClean="0">
                <a:solidFill>
                  <a:schemeClr val="tx2"/>
                </a:solidFill>
              </a:rPr>
              <a:t>NOGRR 215</a:t>
            </a:r>
            <a:endParaRPr lang="en-US" sz="3600" b="1" dirty="0">
              <a:solidFill>
                <a:schemeClr val="tx2"/>
              </a:solidFill>
            </a:endParaRPr>
          </a:p>
          <a:p>
            <a:endParaRPr lang="en-US" sz="2800" dirty="0" smtClean="0">
              <a:solidFill>
                <a:schemeClr val="tx2"/>
              </a:solidFill>
            </a:endParaRPr>
          </a:p>
          <a:p>
            <a:r>
              <a:rPr lang="en-US" sz="2800" dirty="0" smtClean="0">
                <a:solidFill>
                  <a:schemeClr val="tx2"/>
                </a:solidFill>
              </a:rPr>
              <a:t>CMWG/OWG</a:t>
            </a:r>
          </a:p>
          <a:p>
            <a:r>
              <a:rPr lang="en-US" sz="2800" dirty="0" smtClean="0">
                <a:solidFill>
                  <a:schemeClr val="tx2"/>
                </a:solidFill>
              </a:rPr>
              <a:t>November 2, 2020</a:t>
            </a:r>
            <a:endParaRPr lang="en-US" sz="2800" dirty="0">
              <a:solidFill>
                <a:schemeClr val="tx2"/>
              </a:solidFill>
            </a:endParaRPr>
          </a:p>
          <a:p>
            <a:endParaRPr lang="en-US" sz="3600" b="1"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Discussion</a:t>
            </a:r>
            <a:endParaRPr lang="en-US" sz="3200"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sz="3200" dirty="0" smtClean="0"/>
              <a:t>Questions?</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3168689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Language</a:t>
            </a:r>
            <a:r>
              <a:rPr lang="en-US" sz="3200" dirty="0" smtClean="0"/>
              <a:t> Overview</a:t>
            </a:r>
            <a:endParaRPr lang="en-US" sz="3200" dirty="0"/>
          </a:p>
        </p:txBody>
      </p:sp>
      <p:sp>
        <p:nvSpPr>
          <p:cNvPr id="3" name="Content Placeholder 2"/>
          <p:cNvSpPr>
            <a:spLocks noGrp="1"/>
          </p:cNvSpPr>
          <p:nvPr>
            <p:ph idx="1"/>
          </p:nvPr>
        </p:nvSpPr>
        <p:spPr>
          <a:xfrm>
            <a:off x="508000" y="1021158"/>
            <a:ext cx="10871200" cy="5280821"/>
          </a:xfrm>
        </p:spPr>
        <p:txBody>
          <a:bodyPr/>
          <a:lstStyle/>
          <a:p>
            <a:endParaRPr lang="en-US" sz="900" dirty="0"/>
          </a:p>
          <a:p>
            <a:r>
              <a:rPr lang="en-US" sz="2400" dirty="0"/>
              <a:t>Reliability RAS</a:t>
            </a:r>
          </a:p>
          <a:p>
            <a:pPr lvl="1"/>
            <a:r>
              <a:rPr lang="en-US" sz="2000" dirty="0"/>
              <a:t>Limit RASs to those needed to avoid actual or anticipated transmission security criteria in Operating Guide 2.2.2.</a:t>
            </a:r>
          </a:p>
          <a:p>
            <a:pPr lvl="1"/>
            <a:r>
              <a:rPr lang="en-US" sz="2000" dirty="0"/>
              <a:t>RAS may not be used for c</a:t>
            </a:r>
            <a:r>
              <a:rPr lang="en-US" sz="2000" dirty="0" smtClean="0"/>
              <a:t>onstraints </a:t>
            </a:r>
            <a:r>
              <a:rPr lang="en-US" sz="2000" dirty="0"/>
              <a:t>that </a:t>
            </a:r>
            <a:r>
              <a:rPr lang="en-US" sz="2000" dirty="0" smtClean="0"/>
              <a:t>can </a:t>
            </a:r>
            <a:r>
              <a:rPr lang="en-US" sz="2000" dirty="0"/>
              <a:t>be resolved through market tools.</a:t>
            </a:r>
          </a:p>
          <a:p>
            <a:pPr lvl="1"/>
            <a:endParaRPr lang="en-US" sz="1000" dirty="0"/>
          </a:p>
          <a:p>
            <a:pPr marL="457200" lvl="1" indent="0">
              <a:buNone/>
            </a:pPr>
            <a:endParaRPr lang="en-US" sz="2300" dirty="0" smtClean="0"/>
          </a:p>
          <a:p>
            <a:pPr lvl="1"/>
            <a:endParaRPr lang="en-US" sz="23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pic>
        <p:nvPicPr>
          <p:cNvPr id="5" name="Picture 4"/>
          <p:cNvPicPr>
            <a:picLocks noChangeAspect="1"/>
          </p:cNvPicPr>
          <p:nvPr/>
        </p:nvPicPr>
        <p:blipFill>
          <a:blip r:embed="rId2"/>
          <a:stretch>
            <a:fillRect/>
          </a:stretch>
        </p:blipFill>
        <p:spPr>
          <a:xfrm>
            <a:off x="1524000" y="3124200"/>
            <a:ext cx="9484006" cy="2666705"/>
          </a:xfrm>
          <a:prstGeom prst="rect">
            <a:avLst/>
          </a:prstGeom>
        </p:spPr>
      </p:pic>
    </p:spTree>
    <p:extLst>
      <p:ext uri="{BB962C8B-B14F-4D97-AF65-F5344CB8AC3E}">
        <p14:creationId xmlns:p14="http://schemas.microsoft.com/office/powerpoint/2010/main" val="445830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458200" cy="518318"/>
          </a:xfrm>
        </p:spPr>
        <p:txBody>
          <a:bodyPr/>
          <a:lstStyle/>
          <a:p>
            <a:r>
              <a:rPr lang="en-US" sz="3600" dirty="0"/>
              <a:t>Language Overview</a:t>
            </a:r>
          </a:p>
        </p:txBody>
      </p:sp>
      <p:sp>
        <p:nvSpPr>
          <p:cNvPr id="3" name="Content Placeholder 2"/>
          <p:cNvSpPr>
            <a:spLocks noGrp="1"/>
          </p:cNvSpPr>
          <p:nvPr>
            <p:ph idx="1"/>
          </p:nvPr>
        </p:nvSpPr>
        <p:spPr>
          <a:xfrm>
            <a:off x="355600" y="1143000"/>
            <a:ext cx="11379200" cy="5052221"/>
          </a:xfrm>
        </p:spPr>
        <p:txBody>
          <a:bodyPr/>
          <a:lstStyle/>
          <a:p>
            <a:r>
              <a:rPr lang="en-US" sz="2400" dirty="0"/>
              <a:t>Exit Strategy</a:t>
            </a:r>
          </a:p>
          <a:p>
            <a:pPr lvl="1"/>
            <a:r>
              <a:rPr lang="en-US" sz="2000" dirty="0"/>
              <a:t>Exit Strategy no longer required as part of RAS proposal.</a:t>
            </a:r>
          </a:p>
          <a:p>
            <a:pPr lvl="1"/>
            <a:r>
              <a:rPr lang="en-US" sz="2000" dirty="0"/>
              <a:t>Provide strategy if one has been identified, for example through planned transmission project.</a:t>
            </a:r>
            <a:endParaRPr lang="en-US" sz="1000" dirty="0"/>
          </a:p>
          <a:p>
            <a:pPr lvl="1"/>
            <a:endParaRPr lang="en-US" sz="900" dirty="0"/>
          </a:p>
          <a:p>
            <a:r>
              <a:rPr lang="en-US" sz="2400" dirty="0"/>
              <a:t>ERCOT RAS review</a:t>
            </a:r>
          </a:p>
          <a:p>
            <a:pPr lvl="1"/>
            <a:r>
              <a:rPr lang="en-US" sz="2000" dirty="0"/>
              <a:t>Align with current practice of reviewing new, modified, retirement RAS proposals.</a:t>
            </a:r>
          </a:p>
          <a:p>
            <a:pPr lvl="1"/>
            <a:r>
              <a:rPr lang="en-US" sz="2000" dirty="0"/>
              <a:t>Issue Market Notice for proposals and approvals</a:t>
            </a:r>
            <a:r>
              <a:rPr lang="en-US" sz="2000" dirty="0" smtClean="0"/>
              <a:t>.</a:t>
            </a:r>
          </a:p>
          <a:p>
            <a:pPr lvl="1"/>
            <a:endParaRPr lang="en-US" sz="800" dirty="0" smtClean="0"/>
          </a:p>
          <a:p>
            <a:r>
              <a:rPr lang="en-US" sz="2400" dirty="0" smtClean="0"/>
              <a:t>Retirement</a:t>
            </a:r>
          </a:p>
          <a:p>
            <a:pPr lvl="1"/>
            <a:r>
              <a:rPr lang="en-US" sz="2000" dirty="0" smtClean="0"/>
              <a:t>Retirement may be proposed by </a:t>
            </a:r>
            <a:r>
              <a:rPr lang="en-US" sz="2000" dirty="0"/>
              <a:t>RAS Entity and evaluated through normal processes.</a:t>
            </a:r>
          </a:p>
          <a:p>
            <a:pPr lvl="1"/>
            <a:r>
              <a:rPr lang="en-US" sz="2000" dirty="0" smtClean="0"/>
              <a:t>ERCOT can determine a RAS is no longer needed through an ERCOT</a:t>
            </a:r>
            <a:r>
              <a:rPr lang="en-US" sz="2000" dirty="0">
                <a:solidFill>
                  <a:srgbClr val="FF0000"/>
                </a:solidFill>
              </a:rPr>
              <a:t> </a:t>
            </a:r>
            <a:r>
              <a:rPr lang="en-US" sz="2000" dirty="0" smtClean="0"/>
              <a:t>initiated review (ex: 5 yr. review) or through transmission planning process.</a:t>
            </a:r>
          </a:p>
          <a:p>
            <a:pPr lvl="1"/>
            <a:endParaRPr lang="en-US" sz="105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891433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19882"/>
            <a:ext cx="8458200" cy="518318"/>
          </a:xfrm>
        </p:spPr>
        <p:txBody>
          <a:bodyPr/>
          <a:lstStyle/>
          <a:p>
            <a:r>
              <a:rPr lang="en-US" sz="3600" dirty="0" smtClean="0"/>
              <a:t>Business Case</a:t>
            </a:r>
            <a:endParaRPr lang="en-US" sz="36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7" name="TextBox 6"/>
          <p:cNvSpPr txBox="1"/>
          <p:nvPr/>
        </p:nvSpPr>
        <p:spPr>
          <a:xfrm>
            <a:off x="609600" y="1295400"/>
            <a:ext cx="11049000" cy="3896451"/>
          </a:xfrm>
          <a:prstGeom prst="rect">
            <a:avLst/>
          </a:prstGeom>
          <a:noFill/>
        </p:spPr>
        <p:txBody>
          <a:bodyPr wrap="square" rtlCol="0">
            <a:spAutoFit/>
          </a:bodyPr>
          <a:lstStyle/>
          <a:p>
            <a:pPr marL="342900" indent="-342900">
              <a:spcBef>
                <a:spcPct val="20000"/>
              </a:spcBef>
              <a:buFont typeface="Arial" panose="020B0604020202020204" pitchFamily="34" charset="0"/>
              <a:buChar char="•"/>
            </a:pPr>
            <a:r>
              <a:rPr lang="en-US" sz="3200" dirty="0">
                <a:solidFill>
                  <a:schemeClr val="tx2"/>
                </a:solidFill>
              </a:rPr>
              <a:t>Significant increase in interest regarding RASs for new generators being developed in areas where interconnection studies for those new generators have demonstrated that the local transmission system cannot handle delivery of the capacity from the new and existing generation.</a:t>
            </a:r>
          </a:p>
          <a:p>
            <a:pPr>
              <a:spcBef>
                <a:spcPct val="20000"/>
              </a:spcBef>
            </a:pPr>
            <a:endParaRPr lang="en-US" sz="1400" dirty="0">
              <a:solidFill>
                <a:schemeClr val="tx2"/>
              </a:solidFill>
            </a:endParaRPr>
          </a:p>
          <a:p>
            <a:pPr marL="342900" indent="-342900">
              <a:spcBef>
                <a:spcPct val="20000"/>
              </a:spcBef>
              <a:buFont typeface="Arial" panose="020B0604020202020204" pitchFamily="34" charset="0"/>
              <a:buChar char="•"/>
            </a:pPr>
            <a:r>
              <a:rPr lang="en-US" sz="3200" dirty="0">
                <a:solidFill>
                  <a:schemeClr val="tx2"/>
                </a:solidFill>
              </a:rPr>
              <a:t>ERCOT is expecting many more requests of this </a:t>
            </a:r>
            <a:r>
              <a:rPr lang="en-US" sz="3200" dirty="0" smtClean="0">
                <a:solidFill>
                  <a:schemeClr val="tx2"/>
                </a:solidFill>
              </a:rPr>
              <a:t>type.</a:t>
            </a:r>
            <a:endParaRPr lang="en-US" sz="3200" dirty="0">
              <a:solidFill>
                <a:schemeClr val="tx2"/>
              </a:solidFill>
            </a:endParaRPr>
          </a:p>
        </p:txBody>
      </p:sp>
    </p:spTree>
    <p:extLst>
      <p:ext uri="{BB962C8B-B14F-4D97-AF65-F5344CB8AC3E}">
        <p14:creationId xmlns:p14="http://schemas.microsoft.com/office/powerpoint/2010/main" val="3186210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9882"/>
            <a:ext cx="8458200" cy="518318"/>
          </a:xfrm>
        </p:spPr>
        <p:txBody>
          <a:bodyPr/>
          <a:lstStyle/>
          <a:p>
            <a:r>
              <a:rPr lang="en-US" sz="3600" dirty="0" smtClean="0"/>
              <a:t>Business Case</a:t>
            </a:r>
            <a:endParaRPr lang="en-US" sz="36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7" name="TextBox 6"/>
          <p:cNvSpPr txBox="1"/>
          <p:nvPr/>
        </p:nvSpPr>
        <p:spPr>
          <a:xfrm>
            <a:off x="690348" y="1066800"/>
            <a:ext cx="10892051" cy="5133713"/>
          </a:xfrm>
          <a:prstGeom prst="rect">
            <a:avLst/>
          </a:prstGeom>
          <a:noFill/>
        </p:spPr>
        <p:txBody>
          <a:bodyPr wrap="square" rtlCol="0">
            <a:spAutoFit/>
          </a:bodyPr>
          <a:lstStyle/>
          <a:p>
            <a:pPr marL="342900" indent="-342900">
              <a:spcBef>
                <a:spcPct val="20000"/>
              </a:spcBef>
              <a:buFont typeface="Arial" panose="020B0604020202020204" pitchFamily="34" charset="0"/>
              <a:buChar char="•"/>
            </a:pPr>
            <a:r>
              <a:rPr lang="en-US" sz="2800" dirty="0" smtClean="0">
                <a:solidFill>
                  <a:schemeClr val="tx2"/>
                </a:solidFill>
              </a:rPr>
              <a:t>An </a:t>
            </a:r>
            <a:r>
              <a:rPr lang="en-US" sz="2800" dirty="0">
                <a:solidFill>
                  <a:schemeClr val="tx2"/>
                </a:solidFill>
              </a:rPr>
              <a:t>increase in number of RASs </a:t>
            </a:r>
            <a:r>
              <a:rPr lang="en-US" sz="2800" dirty="0" smtClean="0">
                <a:solidFill>
                  <a:schemeClr val="tx2"/>
                </a:solidFill>
              </a:rPr>
              <a:t>may negatively </a:t>
            </a:r>
            <a:r>
              <a:rPr lang="en-US" sz="2800" dirty="0">
                <a:solidFill>
                  <a:schemeClr val="tx2"/>
                </a:solidFill>
              </a:rPr>
              <a:t>impact system reliability and increase risk to ERCOT System</a:t>
            </a:r>
            <a:r>
              <a:rPr lang="en-US" sz="2800" dirty="0" smtClean="0">
                <a:solidFill>
                  <a:schemeClr val="tx2"/>
                </a:solidFill>
              </a:rPr>
              <a:t>.</a:t>
            </a:r>
            <a:endParaRPr lang="en-US" sz="2800" dirty="0">
              <a:solidFill>
                <a:schemeClr val="tx2"/>
              </a:solidFill>
            </a:endParaRPr>
          </a:p>
          <a:p>
            <a:pPr marL="742950" lvl="1" indent="-285750">
              <a:spcBef>
                <a:spcPct val="20000"/>
              </a:spcBef>
              <a:buFont typeface="Arial" panose="020B0604020202020204" pitchFamily="34" charset="0"/>
              <a:buChar char="–"/>
            </a:pPr>
            <a:r>
              <a:rPr lang="en-US" sz="2800" dirty="0" smtClean="0">
                <a:solidFill>
                  <a:schemeClr val="tx2"/>
                </a:solidFill>
              </a:rPr>
              <a:t>Increased </a:t>
            </a:r>
            <a:r>
              <a:rPr lang="en-US" sz="2800" dirty="0">
                <a:solidFill>
                  <a:schemeClr val="tx2"/>
                </a:solidFill>
              </a:rPr>
              <a:t>risk on ability to recognize </a:t>
            </a:r>
            <a:r>
              <a:rPr lang="en-US" sz="2800" dirty="0" smtClean="0">
                <a:solidFill>
                  <a:schemeClr val="tx2"/>
                </a:solidFill>
              </a:rPr>
              <a:t>an </a:t>
            </a:r>
            <a:r>
              <a:rPr lang="en-US" sz="2800" dirty="0">
                <a:solidFill>
                  <a:schemeClr val="tx2"/>
                </a:solidFill>
              </a:rPr>
              <a:t>Outage’s impact on RAS. </a:t>
            </a:r>
            <a:endParaRPr lang="en-US" sz="2800" dirty="0" smtClean="0">
              <a:solidFill>
                <a:schemeClr val="tx2"/>
              </a:solidFill>
            </a:endParaRPr>
          </a:p>
          <a:p>
            <a:pPr marL="742950" lvl="1" indent="-285750">
              <a:spcBef>
                <a:spcPct val="20000"/>
              </a:spcBef>
              <a:buFont typeface="Arial" panose="020B0604020202020204" pitchFamily="34" charset="0"/>
              <a:buChar char="–"/>
            </a:pPr>
            <a:r>
              <a:rPr lang="en-US" sz="2800" dirty="0">
                <a:solidFill>
                  <a:schemeClr val="tx2"/>
                </a:solidFill>
              </a:rPr>
              <a:t>Increasing difficulty with recognizing impact of combinations of  Outages on multiple RAS. </a:t>
            </a:r>
          </a:p>
          <a:p>
            <a:pPr marL="742950" lvl="1" indent="-285750">
              <a:spcBef>
                <a:spcPct val="20000"/>
              </a:spcBef>
              <a:buFont typeface="Arial" panose="020B0604020202020204" pitchFamily="34" charset="0"/>
              <a:buChar char="–"/>
            </a:pPr>
            <a:r>
              <a:rPr lang="en-US" sz="2800" dirty="0" smtClean="0">
                <a:solidFill>
                  <a:schemeClr val="tx2"/>
                </a:solidFill>
              </a:rPr>
              <a:t>Increased </a:t>
            </a:r>
            <a:r>
              <a:rPr lang="en-US" sz="2800" dirty="0">
                <a:solidFill>
                  <a:schemeClr val="tx2"/>
                </a:solidFill>
              </a:rPr>
              <a:t>risk associated with RAS-RAS interactions in RAS-concentrated areas.</a:t>
            </a:r>
          </a:p>
          <a:p>
            <a:pPr marL="742950" lvl="1" indent="-285750">
              <a:spcBef>
                <a:spcPct val="20000"/>
              </a:spcBef>
              <a:buFont typeface="Arial" panose="020B0604020202020204" pitchFamily="34" charset="0"/>
              <a:buChar char="–"/>
            </a:pPr>
            <a:r>
              <a:rPr lang="en-US" sz="2800" dirty="0" smtClean="0">
                <a:solidFill>
                  <a:schemeClr val="tx2"/>
                </a:solidFill>
              </a:rPr>
              <a:t>Needed </a:t>
            </a:r>
            <a:r>
              <a:rPr lang="en-US" sz="2800" dirty="0">
                <a:solidFill>
                  <a:schemeClr val="tx2"/>
                </a:solidFill>
              </a:rPr>
              <a:t>generation not committed in MMS due to treatment of RASs and related contingencies.</a:t>
            </a:r>
          </a:p>
          <a:p>
            <a:pPr lvl="1">
              <a:spcBef>
                <a:spcPct val="20000"/>
              </a:spcBef>
            </a:pPr>
            <a:endParaRPr lang="en-US" sz="2100" strike="sngStrike" dirty="0">
              <a:solidFill>
                <a:schemeClr val="tx2"/>
              </a:solidFill>
            </a:endParaRPr>
          </a:p>
        </p:txBody>
      </p:sp>
    </p:spTree>
    <p:extLst>
      <p:ext uri="{BB962C8B-B14F-4D97-AF65-F5344CB8AC3E}">
        <p14:creationId xmlns:p14="http://schemas.microsoft.com/office/powerpoint/2010/main" val="1254137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Business </a:t>
            </a:r>
            <a:r>
              <a:rPr lang="en-US" sz="3600" dirty="0" smtClean="0"/>
              <a:t>Case</a:t>
            </a:r>
            <a:endParaRPr lang="en-US" sz="3600" strike="sngStrike" dirty="0"/>
          </a:p>
        </p:txBody>
      </p:sp>
      <p:sp>
        <p:nvSpPr>
          <p:cNvPr id="3" name="Content Placeholder 2"/>
          <p:cNvSpPr>
            <a:spLocks noGrp="1"/>
          </p:cNvSpPr>
          <p:nvPr>
            <p:ph idx="1"/>
          </p:nvPr>
        </p:nvSpPr>
        <p:spPr/>
        <p:txBody>
          <a:bodyPr/>
          <a:lstStyle/>
          <a:p>
            <a:pPr lvl="1"/>
            <a:endParaRPr lang="en-US" sz="2100" dirty="0"/>
          </a:p>
          <a:p>
            <a:pPr marL="0" indent="0">
              <a:buNone/>
            </a:pPr>
            <a:endParaRPr lang="en-US" sz="2300"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Rectangle 4"/>
          <p:cNvSpPr/>
          <p:nvPr/>
        </p:nvSpPr>
        <p:spPr>
          <a:xfrm>
            <a:off x="406400" y="926777"/>
            <a:ext cx="11176000" cy="3970318"/>
          </a:xfrm>
          <a:prstGeom prst="rect">
            <a:avLst/>
          </a:prstGeom>
        </p:spPr>
        <p:txBody>
          <a:bodyPr wrap="square">
            <a:spAutoFit/>
          </a:bodyPr>
          <a:lstStyle/>
          <a:p>
            <a:pPr marL="742950" lvl="1" indent="-285750">
              <a:spcBef>
                <a:spcPct val="20000"/>
              </a:spcBef>
              <a:buFont typeface="Arial" panose="020B0604020202020204" pitchFamily="34" charset="0"/>
              <a:buChar char="–"/>
            </a:pPr>
            <a:endParaRPr lang="en-US" sz="2800" dirty="0" smtClean="0">
              <a:solidFill>
                <a:schemeClr val="tx2"/>
              </a:solidFill>
            </a:endParaRPr>
          </a:p>
          <a:p>
            <a:pPr marL="742950" lvl="1" indent="-285750">
              <a:spcBef>
                <a:spcPct val="20000"/>
              </a:spcBef>
              <a:buFont typeface="Arial" panose="020B0604020202020204" pitchFamily="34" charset="0"/>
              <a:buChar char="–"/>
            </a:pPr>
            <a:r>
              <a:rPr lang="en-US" sz="2800" dirty="0">
                <a:solidFill>
                  <a:schemeClr val="tx2"/>
                </a:solidFill>
              </a:rPr>
              <a:t>Increased compliance burden on RAS Entities and ERCOT.</a:t>
            </a:r>
          </a:p>
          <a:p>
            <a:pPr marL="742950" lvl="1" indent="-285750">
              <a:spcBef>
                <a:spcPct val="20000"/>
              </a:spcBef>
              <a:buFont typeface="Arial" panose="020B0604020202020204" pitchFamily="34" charset="0"/>
              <a:buChar char="–"/>
            </a:pPr>
            <a:r>
              <a:rPr lang="en-US" sz="2800" dirty="0">
                <a:solidFill>
                  <a:schemeClr val="tx2"/>
                </a:solidFill>
              </a:rPr>
              <a:t>Other risks are described in the NOGRR Business Case section.</a:t>
            </a:r>
          </a:p>
          <a:p>
            <a:pPr marL="742950" lvl="1" indent="-285750">
              <a:spcBef>
                <a:spcPct val="20000"/>
              </a:spcBef>
              <a:buFont typeface="Arial" panose="020B0604020202020204" pitchFamily="34" charset="0"/>
              <a:buChar char="–"/>
            </a:pPr>
            <a:r>
              <a:rPr lang="en-US" sz="2800" dirty="0" smtClean="0">
                <a:solidFill>
                  <a:schemeClr val="tx2"/>
                </a:solidFill>
              </a:rPr>
              <a:t>Post-contingency</a:t>
            </a:r>
            <a:r>
              <a:rPr lang="en-US" sz="2800" dirty="0">
                <a:solidFill>
                  <a:schemeClr val="tx2"/>
                </a:solidFill>
              </a:rPr>
              <a:t>, pre-RAS system conditions are meeting the criteria for potential cascading Outages (need RAS + GTC to ensure reliability, which is 2x risk compared to no RAS)</a:t>
            </a:r>
          </a:p>
          <a:p>
            <a:pPr marL="1200150" lvl="2" indent="-285750">
              <a:spcBef>
                <a:spcPct val="20000"/>
              </a:spcBef>
              <a:buFont typeface="Arial" panose="020B0604020202020204" pitchFamily="34" charset="0"/>
              <a:buChar char="–"/>
            </a:pPr>
            <a:r>
              <a:rPr lang="en-US" sz="2800" dirty="0">
                <a:solidFill>
                  <a:schemeClr val="tx2"/>
                </a:solidFill>
              </a:rPr>
              <a:t>Under normal conditions and during Outages</a:t>
            </a:r>
          </a:p>
          <a:p>
            <a:pPr marL="1200150" lvl="2" indent="-285750">
              <a:spcBef>
                <a:spcPct val="20000"/>
              </a:spcBef>
              <a:buFont typeface="Arial" panose="020B0604020202020204" pitchFamily="34" charset="0"/>
              <a:buChar char="–"/>
            </a:pPr>
            <a:r>
              <a:rPr lang="en-US" sz="2800" dirty="0">
                <a:solidFill>
                  <a:schemeClr val="tx2"/>
                </a:solidFill>
              </a:rPr>
              <a:t>RAS </a:t>
            </a:r>
            <a:r>
              <a:rPr lang="en-US" sz="2800" dirty="0" err="1">
                <a:solidFill>
                  <a:schemeClr val="tx2"/>
                </a:solidFill>
              </a:rPr>
              <a:t>misoperation</a:t>
            </a:r>
            <a:r>
              <a:rPr lang="en-US" sz="2800" dirty="0">
                <a:solidFill>
                  <a:schemeClr val="tx2"/>
                </a:solidFill>
              </a:rPr>
              <a:t> could lead to cascading Outages</a:t>
            </a:r>
          </a:p>
        </p:txBody>
      </p:sp>
    </p:spTree>
    <p:extLst>
      <p:ext uri="{BB962C8B-B14F-4D97-AF65-F5344CB8AC3E}">
        <p14:creationId xmlns:p14="http://schemas.microsoft.com/office/powerpoint/2010/main" val="1130371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p:cNvPicPr>
            <a:picLocks noChangeAspect="1"/>
          </p:cNvPicPr>
          <p:nvPr/>
        </p:nvPicPr>
        <p:blipFill>
          <a:blip r:embed="rId2"/>
          <a:stretch>
            <a:fillRect/>
          </a:stretch>
        </p:blipFill>
        <p:spPr>
          <a:xfrm>
            <a:off x="4190564" y="965760"/>
            <a:ext cx="7943776" cy="5023539"/>
          </a:xfrm>
          <a:prstGeom prst="rect">
            <a:avLst/>
          </a:prstGeom>
        </p:spPr>
      </p:pic>
      <p:sp>
        <p:nvSpPr>
          <p:cNvPr id="2" name="Title 1"/>
          <p:cNvSpPr>
            <a:spLocks noGrp="1"/>
          </p:cNvSpPr>
          <p:nvPr>
            <p:ph type="title"/>
          </p:nvPr>
        </p:nvSpPr>
        <p:spPr/>
        <p:txBody>
          <a:bodyPr/>
          <a:lstStyle/>
          <a:p>
            <a:r>
              <a:rPr lang="en-US" dirty="0" smtClean="0"/>
              <a:t>RAS’s vs. New Generation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TextBox 4"/>
          <p:cNvSpPr txBox="1"/>
          <p:nvPr/>
        </p:nvSpPr>
        <p:spPr>
          <a:xfrm>
            <a:off x="228600" y="1295400"/>
            <a:ext cx="3657600" cy="473975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Sharp increase of new Resources</a:t>
            </a:r>
          </a:p>
          <a:p>
            <a:pPr marL="285750" indent="-285750">
              <a:buFont typeface="Arial" panose="020B0604020202020204" pitchFamily="34" charset="0"/>
              <a:buChar char="•"/>
            </a:pPr>
            <a:endParaRPr lang="en-US" sz="800" dirty="0"/>
          </a:p>
          <a:p>
            <a:pPr marL="285750" indent="-285750">
              <a:buFont typeface="Arial" panose="020B0604020202020204" pitchFamily="34" charset="0"/>
              <a:buChar char="•"/>
            </a:pPr>
            <a:r>
              <a:rPr lang="en-US" dirty="0" smtClean="0"/>
              <a:t>New Resource Integration process is more precise</a:t>
            </a:r>
          </a:p>
          <a:p>
            <a:pPr marL="285750" indent="-285750">
              <a:buFont typeface="Arial" panose="020B0604020202020204" pitchFamily="34" charset="0"/>
              <a:buChar char="•"/>
            </a:pPr>
            <a:endParaRPr lang="en-US" sz="800" dirty="0"/>
          </a:p>
          <a:p>
            <a:pPr marL="285750" indent="-285750">
              <a:buFont typeface="Arial" panose="020B0604020202020204" pitchFamily="34" charset="0"/>
              <a:buChar char="•"/>
            </a:pPr>
            <a:r>
              <a:rPr lang="en-US" dirty="0" smtClean="0"/>
              <a:t>Better tools to recognize Instability and other reliability concerns</a:t>
            </a:r>
          </a:p>
          <a:p>
            <a:pPr marL="285750" indent="-285750">
              <a:buFont typeface="Arial" panose="020B0604020202020204" pitchFamily="34" charset="0"/>
              <a:buChar char="•"/>
            </a:pPr>
            <a:endParaRPr lang="en-US" sz="800" dirty="0"/>
          </a:p>
          <a:p>
            <a:pPr marL="285750" indent="-285750">
              <a:buFont typeface="Arial" panose="020B0604020202020204" pitchFamily="34" charset="0"/>
              <a:buChar char="•"/>
            </a:pPr>
            <a:r>
              <a:rPr lang="en-US" dirty="0" smtClean="0"/>
              <a:t>Increased number of RAS decrease Operators visibility</a:t>
            </a:r>
          </a:p>
          <a:p>
            <a:pPr marL="285750" indent="-285750">
              <a:buFont typeface="Arial" panose="020B0604020202020204" pitchFamily="34" charset="0"/>
              <a:buChar char="•"/>
            </a:pPr>
            <a:endParaRPr lang="en-US" sz="800" dirty="0"/>
          </a:p>
          <a:p>
            <a:pPr marL="285750" indent="-285750">
              <a:buFont typeface="Arial" panose="020B0604020202020204" pitchFamily="34" charset="0"/>
              <a:buChar char="•"/>
            </a:pPr>
            <a:r>
              <a:rPr lang="en-US" dirty="0" smtClean="0"/>
              <a:t>New Resources are connecting in or near GTC’s &amp; IROL’s</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Historic RASs impact system differently than new RASs</a:t>
            </a:r>
          </a:p>
          <a:p>
            <a:pPr marL="742950" lvl="1" indent="-285750">
              <a:buFont typeface="Arial" panose="020B0604020202020204" pitchFamily="34" charset="0"/>
              <a:buChar char="•"/>
            </a:pPr>
            <a:r>
              <a:rPr lang="en-US" dirty="0" smtClean="0"/>
              <a:t>Thermal vs. Stability</a:t>
            </a:r>
            <a:endParaRPr lang="en-US" dirty="0"/>
          </a:p>
        </p:txBody>
      </p:sp>
      <p:cxnSp>
        <p:nvCxnSpPr>
          <p:cNvPr id="9" name="Straight Connector 8"/>
          <p:cNvCxnSpPr/>
          <p:nvPr/>
        </p:nvCxnSpPr>
        <p:spPr>
          <a:xfrm flipV="1">
            <a:off x="5125822" y="1000570"/>
            <a:ext cx="0" cy="4409630"/>
          </a:xfrm>
          <a:prstGeom prst="line">
            <a:avLst/>
          </a:prstGeom>
          <a:ln w="19050" cmpd="sng">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rot="19050315">
            <a:off x="4901665" y="361516"/>
            <a:ext cx="1219200" cy="261610"/>
          </a:xfrm>
          <a:prstGeom prst="rect">
            <a:avLst/>
          </a:prstGeom>
          <a:noFill/>
        </p:spPr>
        <p:txBody>
          <a:bodyPr wrap="square" rtlCol="0">
            <a:spAutoFit/>
          </a:bodyPr>
          <a:lstStyle/>
          <a:p>
            <a:r>
              <a:rPr lang="en-US" sz="1100" dirty="0" smtClean="0"/>
              <a:t>Nodal Go Live</a:t>
            </a:r>
            <a:endParaRPr lang="en-US" sz="1100" dirty="0"/>
          </a:p>
        </p:txBody>
      </p:sp>
      <p:cxnSp>
        <p:nvCxnSpPr>
          <p:cNvPr id="14" name="Straight Connector 13"/>
          <p:cNvCxnSpPr/>
          <p:nvPr/>
        </p:nvCxnSpPr>
        <p:spPr>
          <a:xfrm flipV="1">
            <a:off x="5749207" y="981577"/>
            <a:ext cx="0" cy="4409631"/>
          </a:xfrm>
          <a:prstGeom prst="line">
            <a:avLst/>
          </a:prstGeom>
          <a:ln w="19050" cmpd="sng">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rot="19050315">
            <a:off x="5507685" y="357332"/>
            <a:ext cx="1385264" cy="261610"/>
          </a:xfrm>
          <a:prstGeom prst="rect">
            <a:avLst/>
          </a:prstGeom>
          <a:noFill/>
        </p:spPr>
        <p:txBody>
          <a:bodyPr wrap="square" rtlCol="0">
            <a:spAutoFit/>
          </a:bodyPr>
          <a:lstStyle/>
          <a:p>
            <a:r>
              <a:rPr lang="en-US" sz="1100" dirty="0" smtClean="0"/>
              <a:t>South W. Black out</a:t>
            </a:r>
            <a:endParaRPr lang="en-US" sz="1100" dirty="0"/>
          </a:p>
        </p:txBody>
      </p:sp>
      <p:cxnSp>
        <p:nvCxnSpPr>
          <p:cNvPr id="16" name="Straight Connector 15"/>
          <p:cNvCxnSpPr/>
          <p:nvPr/>
        </p:nvCxnSpPr>
        <p:spPr>
          <a:xfrm flipV="1">
            <a:off x="8884102" y="975805"/>
            <a:ext cx="0" cy="4423164"/>
          </a:xfrm>
          <a:prstGeom prst="line">
            <a:avLst/>
          </a:prstGeom>
          <a:ln w="19050" cmpd="sng">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rot="19050315">
            <a:off x="8619836" y="416517"/>
            <a:ext cx="1219200" cy="261610"/>
          </a:xfrm>
          <a:prstGeom prst="rect">
            <a:avLst/>
          </a:prstGeom>
          <a:noFill/>
        </p:spPr>
        <p:txBody>
          <a:bodyPr wrap="square" rtlCol="0">
            <a:spAutoFit/>
          </a:bodyPr>
          <a:lstStyle/>
          <a:p>
            <a:r>
              <a:rPr lang="en-US" sz="1100" dirty="0" smtClean="0"/>
              <a:t>PRC-012-1</a:t>
            </a:r>
            <a:endParaRPr lang="en-US" sz="1100" dirty="0"/>
          </a:p>
        </p:txBody>
      </p:sp>
      <p:cxnSp>
        <p:nvCxnSpPr>
          <p:cNvPr id="18" name="Straight Connector 17"/>
          <p:cNvCxnSpPr/>
          <p:nvPr/>
        </p:nvCxnSpPr>
        <p:spPr>
          <a:xfrm flipH="1" flipV="1">
            <a:off x="11687723" y="1002311"/>
            <a:ext cx="11636" cy="4409632"/>
          </a:xfrm>
          <a:prstGeom prst="line">
            <a:avLst/>
          </a:prstGeom>
          <a:ln w="19050" cmpd="sng">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rot="19050315">
            <a:off x="11381689" y="424332"/>
            <a:ext cx="1219200" cy="261610"/>
          </a:xfrm>
          <a:prstGeom prst="rect">
            <a:avLst/>
          </a:prstGeom>
          <a:noFill/>
        </p:spPr>
        <p:txBody>
          <a:bodyPr wrap="square" rtlCol="0">
            <a:spAutoFit/>
          </a:bodyPr>
          <a:lstStyle/>
          <a:p>
            <a:r>
              <a:rPr lang="en-US" sz="1100" dirty="0" smtClean="0"/>
              <a:t>PRC-012-2</a:t>
            </a:r>
            <a:endParaRPr lang="en-US" sz="1100" dirty="0"/>
          </a:p>
        </p:txBody>
      </p:sp>
      <p:sp>
        <p:nvSpPr>
          <p:cNvPr id="24" name="TextBox 23"/>
          <p:cNvSpPr txBox="1"/>
          <p:nvPr/>
        </p:nvSpPr>
        <p:spPr>
          <a:xfrm>
            <a:off x="4190564" y="6032893"/>
            <a:ext cx="7847803" cy="400110"/>
          </a:xfrm>
          <a:prstGeom prst="rect">
            <a:avLst/>
          </a:prstGeom>
          <a:noFill/>
        </p:spPr>
        <p:txBody>
          <a:bodyPr wrap="square" rtlCol="0">
            <a:spAutoFit/>
          </a:bodyPr>
          <a:lstStyle/>
          <a:p>
            <a:r>
              <a:rPr lang="en-US" sz="1000" dirty="0" smtClean="0"/>
              <a:t>*2020 and 2021 Count of Commercial Projects include projects with CODs for those respective years that have also met Section 5.9 Planning Guide criteria (qualify for QSA) </a:t>
            </a:r>
            <a:endParaRPr lang="en-US" sz="1000" dirty="0"/>
          </a:p>
        </p:txBody>
      </p:sp>
    </p:spTree>
    <p:extLst>
      <p:ext uri="{BB962C8B-B14F-4D97-AF65-F5344CB8AC3E}">
        <p14:creationId xmlns:p14="http://schemas.microsoft.com/office/powerpoint/2010/main" val="200721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RAS History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10" name="TextBox 9"/>
          <p:cNvSpPr txBox="1"/>
          <p:nvPr/>
        </p:nvSpPr>
        <p:spPr>
          <a:xfrm>
            <a:off x="7317260" y="5370238"/>
            <a:ext cx="1778000" cy="523220"/>
          </a:xfrm>
          <a:prstGeom prst="rect">
            <a:avLst/>
          </a:prstGeom>
          <a:noFill/>
        </p:spPr>
        <p:txBody>
          <a:bodyPr wrap="square" rtlCol="0">
            <a:spAutoFit/>
          </a:bodyPr>
          <a:lstStyle/>
          <a:p>
            <a:r>
              <a:rPr lang="en-US" sz="1400" b="1" dirty="0" smtClean="0"/>
              <a:t>Nodal Go Live</a:t>
            </a:r>
          </a:p>
          <a:p>
            <a:r>
              <a:rPr lang="en-US" sz="1400" b="1" dirty="0" smtClean="0"/>
              <a:t>Dec. 2010</a:t>
            </a:r>
            <a:endParaRPr lang="en-US" sz="1400" b="1" dirty="0"/>
          </a:p>
        </p:txBody>
      </p:sp>
      <p:cxnSp>
        <p:nvCxnSpPr>
          <p:cNvPr id="12" name="Straight Arrow Connector 11"/>
          <p:cNvCxnSpPr/>
          <p:nvPr/>
        </p:nvCxnSpPr>
        <p:spPr>
          <a:xfrm flipV="1">
            <a:off x="8779222" y="2723930"/>
            <a:ext cx="1208108" cy="2665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005699" y="5327012"/>
            <a:ext cx="1963262" cy="523220"/>
          </a:xfrm>
          <a:prstGeom prst="rect">
            <a:avLst/>
          </a:prstGeom>
          <a:noFill/>
        </p:spPr>
        <p:txBody>
          <a:bodyPr wrap="square" rtlCol="0">
            <a:spAutoFit/>
          </a:bodyPr>
          <a:lstStyle/>
          <a:p>
            <a:r>
              <a:rPr lang="en-US" sz="1400" b="1" dirty="0" smtClean="0"/>
              <a:t>Southwest Blackout Sept. 2011</a:t>
            </a:r>
          </a:p>
        </p:txBody>
      </p:sp>
      <p:cxnSp>
        <p:nvCxnSpPr>
          <p:cNvPr id="9" name="Straight Arrow Connector 8"/>
          <p:cNvCxnSpPr/>
          <p:nvPr/>
        </p:nvCxnSpPr>
        <p:spPr>
          <a:xfrm flipV="1">
            <a:off x="9296400" y="3098198"/>
            <a:ext cx="690930" cy="2272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217851" y="986144"/>
            <a:ext cx="2505845" cy="531891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b="1" dirty="0" smtClean="0"/>
              <a:t>All RAS’s have been and are TSP owned</a:t>
            </a:r>
          </a:p>
          <a:p>
            <a:pPr lvl="1"/>
            <a:r>
              <a:rPr lang="en-US" sz="1200" b="1" dirty="0" smtClean="0"/>
              <a:t>Changing with PRC-012-2</a:t>
            </a:r>
          </a:p>
          <a:p>
            <a:pPr marL="0" indent="0">
              <a:buNone/>
            </a:pPr>
            <a:endParaRPr lang="en-US" sz="700" b="1" dirty="0" smtClean="0"/>
          </a:p>
          <a:p>
            <a:r>
              <a:rPr lang="en-US" sz="1600" b="1" dirty="0" smtClean="0"/>
              <a:t>Transmission </a:t>
            </a:r>
            <a:r>
              <a:rPr lang="en-US" sz="1600" b="1" dirty="0"/>
              <a:t>system is different than it was 10-20 years ago</a:t>
            </a:r>
          </a:p>
          <a:p>
            <a:endParaRPr lang="en-US" sz="700" b="1" dirty="0" smtClean="0"/>
          </a:p>
          <a:p>
            <a:r>
              <a:rPr lang="en-US" sz="1600" b="1" dirty="0"/>
              <a:t>Nodal Market provides for more efficient </a:t>
            </a:r>
            <a:r>
              <a:rPr lang="en-US" sz="1600" b="1" dirty="0" smtClean="0"/>
              <a:t>dispatch</a:t>
            </a:r>
          </a:p>
          <a:p>
            <a:endParaRPr lang="en-US" sz="700" b="1" dirty="0"/>
          </a:p>
          <a:p>
            <a:r>
              <a:rPr lang="en-US" sz="1600" b="1" dirty="0"/>
              <a:t>LMP designed to provide price signal for Resource </a:t>
            </a:r>
            <a:r>
              <a:rPr lang="en-US" sz="1600" b="1" dirty="0" smtClean="0"/>
              <a:t>location</a:t>
            </a:r>
            <a:endParaRPr lang="en-US" sz="700" b="1" dirty="0"/>
          </a:p>
          <a:p>
            <a:endParaRPr lang="en-US" sz="700" b="1" dirty="0" smtClean="0"/>
          </a:p>
          <a:p>
            <a:r>
              <a:rPr lang="en-US" sz="1600" b="1" dirty="0" smtClean="0"/>
              <a:t>PRC-012-2 effective Jan 1, 2021</a:t>
            </a:r>
          </a:p>
          <a:p>
            <a:pPr lvl="1"/>
            <a:r>
              <a:rPr lang="en-US" sz="1200" b="1" dirty="0" smtClean="0"/>
              <a:t>*Would not currently qualify as a RAS</a:t>
            </a:r>
          </a:p>
          <a:p>
            <a:endParaRPr lang="en-US" sz="800" b="1" dirty="0" smtClean="0"/>
          </a:p>
          <a:p>
            <a:endParaRPr lang="en-US" sz="800" b="1" dirty="0" smtClean="0"/>
          </a:p>
          <a:p>
            <a:endParaRPr lang="en-US" sz="800" b="1" dirty="0" smtClean="0"/>
          </a:p>
          <a:p>
            <a:endParaRPr lang="en-US" sz="1800" b="1" dirty="0" smtClean="0"/>
          </a:p>
          <a:p>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val="2842485439"/>
              </p:ext>
            </p:extLst>
          </p:nvPr>
        </p:nvGraphicFramePr>
        <p:xfrm>
          <a:off x="2775476" y="986144"/>
          <a:ext cx="4438225" cy="4480977"/>
        </p:xfrm>
        <a:graphic>
          <a:graphicData uri="http://schemas.openxmlformats.org/drawingml/2006/table">
            <a:tbl>
              <a:tblPr/>
              <a:tblGrid>
                <a:gridCol w="2383692"/>
                <a:gridCol w="729852"/>
                <a:gridCol w="641748"/>
                <a:gridCol w="682933"/>
              </a:tblGrid>
              <a:tr h="531329">
                <a:tc>
                  <a:txBody>
                    <a:bodyPr/>
                    <a:lstStyle/>
                    <a:p>
                      <a:pPr algn="ctr" rtl="0" fontAlgn="ctr"/>
                      <a:r>
                        <a:rPr lang="en-US" sz="900" b="1" i="0" u="none" strike="noStrike" dirty="0">
                          <a:solidFill>
                            <a:srgbClr val="000000"/>
                          </a:solidFill>
                          <a:effectLst/>
                          <a:latin typeface="Calibri" panose="020F0502020204030204" pitchFamily="34" charset="0"/>
                        </a:rPr>
                        <a:t>Remedial Action Schemes</a:t>
                      </a:r>
                    </a:p>
                  </a:txBody>
                  <a:tcPr marL="8532" marR="8532" marT="853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DB81"/>
                    </a:solidFill>
                  </a:tcPr>
                </a:tc>
                <a:tc>
                  <a:txBody>
                    <a:bodyPr/>
                    <a:lstStyle/>
                    <a:p>
                      <a:pPr algn="ctr" rtl="0" fontAlgn="ctr"/>
                      <a:r>
                        <a:rPr lang="en-US" sz="900" b="1" i="0" u="none" strike="noStrike" dirty="0">
                          <a:solidFill>
                            <a:srgbClr val="000000"/>
                          </a:solidFill>
                          <a:effectLst/>
                          <a:latin typeface="Calibri" panose="020F0502020204030204" pitchFamily="34" charset="0"/>
                        </a:rPr>
                        <a:t>Approval Date</a:t>
                      </a:r>
                    </a:p>
                  </a:txBody>
                  <a:tcPr marL="8532" marR="8532" marT="8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DB81"/>
                    </a:solidFill>
                  </a:tcPr>
                </a:tc>
                <a:tc>
                  <a:txBody>
                    <a:bodyPr/>
                    <a:lstStyle/>
                    <a:p>
                      <a:pPr algn="ctr" rtl="0" fontAlgn="ctr"/>
                      <a:r>
                        <a:rPr lang="en-US" sz="900" b="1" i="0" u="none" strike="noStrike" dirty="0">
                          <a:solidFill>
                            <a:srgbClr val="000000"/>
                          </a:solidFill>
                          <a:effectLst/>
                          <a:latin typeface="Calibri" panose="020F0502020204030204" pitchFamily="34" charset="0"/>
                        </a:rPr>
                        <a:t>Recently Proposed Date</a:t>
                      </a:r>
                    </a:p>
                  </a:txBody>
                  <a:tcPr marL="8532" marR="8532" marT="85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DB81"/>
                    </a:solidFill>
                  </a:tcPr>
                </a:tc>
                <a:tc>
                  <a:txBody>
                    <a:bodyPr/>
                    <a:lstStyle/>
                    <a:p>
                      <a:pPr algn="ctr" rtl="0" fontAlgn="ctr"/>
                      <a:r>
                        <a:rPr lang="en-US" sz="900" b="1" i="0" u="none" strike="noStrike">
                          <a:solidFill>
                            <a:srgbClr val="000000"/>
                          </a:solidFill>
                          <a:effectLst/>
                          <a:latin typeface="Calibri" panose="020F0502020204030204" pitchFamily="34" charset="0"/>
                        </a:rPr>
                        <a:t>Retired</a:t>
                      </a:r>
                    </a:p>
                  </a:txBody>
                  <a:tcPr marL="8532" marR="8532" marT="853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DB81"/>
                    </a:solidFill>
                  </a:tcPr>
                </a:tc>
              </a:tr>
              <a:tr h="183218">
                <a:tc>
                  <a:txBody>
                    <a:bodyPr/>
                    <a:lstStyle/>
                    <a:p>
                      <a:pPr algn="l" rtl="0" fontAlgn="b"/>
                      <a:r>
                        <a:rPr lang="en-US" sz="900" b="1" i="0" u="none" strike="noStrike">
                          <a:solidFill>
                            <a:srgbClr val="000000"/>
                          </a:solidFill>
                          <a:effectLst/>
                          <a:latin typeface="Calibri" panose="020F0502020204030204" pitchFamily="34" charset="0"/>
                        </a:rPr>
                        <a:t>Roanoke Switch</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a:solidFill>
                            <a:srgbClr val="000000"/>
                          </a:solidFill>
                          <a:effectLst/>
                          <a:latin typeface="Calibri" panose="020F0502020204030204" pitchFamily="34" charset="0"/>
                        </a:rPr>
                        <a:t>5/11/2004</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dirty="0">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smtClean="0">
                          <a:solidFill>
                            <a:srgbClr val="000000"/>
                          </a:solidFill>
                          <a:effectLst/>
                          <a:latin typeface="Calibri" panose="020F0502020204030204" pitchFamily="34" charset="0"/>
                        </a:rPr>
                        <a:t>N/A</a:t>
                      </a:r>
                      <a:endParaRPr lang="en-US" sz="900" b="1" i="0" u="none" strike="noStrike" dirty="0">
                        <a:solidFill>
                          <a:srgbClr val="000000"/>
                        </a:solidFill>
                        <a:effectLst/>
                        <a:latin typeface="Calibri" panose="020F0502020204030204" pitchFamily="34" charset="0"/>
                      </a:endParaRP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Venus Switch</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5/11/2004</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smtClean="0">
                          <a:solidFill>
                            <a:srgbClr val="000000"/>
                          </a:solidFill>
                          <a:effectLst/>
                          <a:latin typeface="Calibri" panose="020F0502020204030204" pitchFamily="34" charset="0"/>
                        </a:rPr>
                        <a:t>N/A</a:t>
                      </a:r>
                      <a:endParaRPr lang="en-US" sz="900" b="1" i="0" u="none" strike="noStrike" dirty="0">
                        <a:solidFill>
                          <a:srgbClr val="000000"/>
                        </a:solidFill>
                        <a:effectLst/>
                        <a:latin typeface="Calibri" panose="020F0502020204030204" pitchFamily="34" charset="0"/>
                      </a:endParaRP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57">
                <a:tc>
                  <a:txBody>
                    <a:bodyPr/>
                    <a:lstStyle/>
                    <a:p>
                      <a:pPr algn="l" rtl="0" fontAlgn="b"/>
                      <a:r>
                        <a:rPr lang="en-US" sz="900" b="1" i="0" u="none" strike="noStrike" dirty="0">
                          <a:solidFill>
                            <a:srgbClr val="000000"/>
                          </a:solidFill>
                          <a:effectLst/>
                          <a:latin typeface="Calibri" panose="020F0502020204030204" pitchFamily="34" charset="0"/>
                        </a:rPr>
                        <a:t>Monticello 345kv local</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5/11/2004</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900" b="1" i="0" u="none" strike="noStrike" dirty="0" smtClean="0">
                          <a:solidFill>
                            <a:srgbClr val="000000"/>
                          </a:solidFill>
                          <a:effectLst/>
                          <a:latin typeface="Calibri" panose="020F0502020204030204" pitchFamily="34" charset="0"/>
                        </a:rPr>
                        <a:t>N/A</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Monticello 345kV Farmersville Remote</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5/11/2004</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smtClean="0">
                          <a:solidFill>
                            <a:srgbClr val="000000"/>
                          </a:solidFill>
                          <a:effectLst/>
                          <a:latin typeface="Calibri" panose="020F0502020204030204" pitchFamily="34" charset="0"/>
                        </a:rPr>
                        <a:t>N/A</a:t>
                      </a:r>
                      <a:endParaRPr lang="en-US" sz="900" b="1" i="0" u="none" strike="noStrike" dirty="0">
                        <a:solidFill>
                          <a:srgbClr val="000000"/>
                        </a:solidFill>
                        <a:effectLst/>
                        <a:latin typeface="Calibri" panose="020F0502020204030204" pitchFamily="34" charset="0"/>
                      </a:endParaRP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Valley 345kV Local</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5/11/2004</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smtClean="0">
                          <a:solidFill>
                            <a:srgbClr val="000000"/>
                          </a:solidFill>
                          <a:effectLst/>
                          <a:latin typeface="Calibri" panose="020F0502020204030204" pitchFamily="34" charset="0"/>
                        </a:rPr>
                        <a:t>N/A</a:t>
                      </a:r>
                      <a:endParaRPr lang="en-US" sz="900" b="1" i="0" u="none" strike="noStrike" dirty="0">
                        <a:solidFill>
                          <a:srgbClr val="000000"/>
                        </a:solidFill>
                        <a:effectLst/>
                        <a:latin typeface="Calibri" panose="020F0502020204030204" pitchFamily="34" charset="0"/>
                      </a:endParaRP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Valley - Anna 345kv Remote</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5/11/2004</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smtClean="0">
                          <a:solidFill>
                            <a:srgbClr val="000000"/>
                          </a:solidFill>
                          <a:effectLst/>
                          <a:latin typeface="Calibri" panose="020F0502020204030204" pitchFamily="34" charset="0"/>
                        </a:rPr>
                        <a:t>N/A</a:t>
                      </a:r>
                      <a:endParaRPr lang="en-US" sz="900" b="1" i="0" u="none" strike="noStrike" dirty="0">
                        <a:solidFill>
                          <a:srgbClr val="000000"/>
                        </a:solidFill>
                        <a:effectLst/>
                        <a:latin typeface="Calibri" panose="020F0502020204030204" pitchFamily="34" charset="0"/>
                      </a:endParaRP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378">
                <a:tc>
                  <a:txBody>
                    <a:bodyPr/>
                    <a:lstStyle/>
                    <a:p>
                      <a:pPr algn="l" rtl="0" fontAlgn="b"/>
                      <a:r>
                        <a:rPr lang="en-US" sz="900" b="1" i="0" u="none" strike="noStrike">
                          <a:solidFill>
                            <a:srgbClr val="000000"/>
                          </a:solidFill>
                          <a:effectLst/>
                          <a:latin typeface="Calibri" panose="020F0502020204030204" pitchFamily="34" charset="0"/>
                        </a:rPr>
                        <a:t>Valley-Payne 138kV</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5/11/2004</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smtClean="0">
                          <a:solidFill>
                            <a:srgbClr val="000000"/>
                          </a:solidFill>
                          <a:effectLst/>
                          <a:latin typeface="Calibri" panose="020F0502020204030204" pitchFamily="34" charset="0"/>
                        </a:rPr>
                        <a:t>N/A</a:t>
                      </a:r>
                      <a:endParaRPr lang="en-US" sz="900" b="1" i="0" u="none" strike="noStrike" dirty="0">
                        <a:solidFill>
                          <a:srgbClr val="000000"/>
                        </a:solidFill>
                        <a:effectLst/>
                        <a:latin typeface="Calibri" panose="020F0502020204030204" pitchFamily="34" charset="0"/>
                      </a:endParaRP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378">
                <a:tc>
                  <a:txBody>
                    <a:bodyPr/>
                    <a:lstStyle/>
                    <a:p>
                      <a:pPr algn="l" rtl="0" fontAlgn="b"/>
                      <a:r>
                        <a:rPr lang="en-US" sz="900" b="1" i="0" u="none" strike="noStrike">
                          <a:solidFill>
                            <a:srgbClr val="000000"/>
                          </a:solidFill>
                          <a:effectLst/>
                          <a:latin typeface="Calibri" panose="020F0502020204030204" pitchFamily="34" charset="0"/>
                        </a:rPr>
                        <a:t>Valley Auto</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a:solidFill>
                            <a:srgbClr val="000000"/>
                          </a:solidFill>
                          <a:effectLst/>
                          <a:latin typeface="Calibri" panose="020F0502020204030204" pitchFamily="34" charset="0"/>
                        </a:rPr>
                        <a:t>5/11/2004</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smtClean="0">
                          <a:solidFill>
                            <a:srgbClr val="000000"/>
                          </a:solidFill>
                          <a:effectLst/>
                          <a:latin typeface="Calibri" panose="020F0502020204030204" pitchFamily="34" charset="0"/>
                        </a:rPr>
                        <a:t>N/A</a:t>
                      </a:r>
                      <a:endParaRPr lang="en-US" sz="900" b="1" i="0" u="none" strike="noStrike" dirty="0">
                        <a:solidFill>
                          <a:srgbClr val="000000"/>
                        </a:solidFill>
                        <a:effectLst/>
                        <a:latin typeface="Calibri" panose="020F0502020204030204" pitchFamily="34" charset="0"/>
                      </a:endParaRP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E. Mesquite 138kV</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a:solidFill>
                            <a:srgbClr val="000000"/>
                          </a:solidFill>
                          <a:effectLst/>
                          <a:latin typeface="Calibri" panose="020F0502020204030204" pitchFamily="34" charset="0"/>
                        </a:rPr>
                        <a:t>5/11/2004</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smtClean="0">
                          <a:solidFill>
                            <a:srgbClr val="000000"/>
                          </a:solidFill>
                          <a:effectLst/>
                          <a:latin typeface="Calibri" panose="020F0502020204030204" pitchFamily="34" charset="0"/>
                        </a:rPr>
                        <a:t>N/A</a:t>
                      </a:r>
                      <a:endParaRPr lang="en-US" sz="900" b="1" i="0" u="none" strike="noStrike" dirty="0">
                        <a:solidFill>
                          <a:srgbClr val="000000"/>
                        </a:solidFill>
                        <a:effectLst/>
                        <a:latin typeface="Calibri" panose="020F0502020204030204" pitchFamily="34" charset="0"/>
                      </a:endParaRP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Monticello B </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kern="1200" dirty="0">
                          <a:solidFill>
                            <a:srgbClr val="000000"/>
                          </a:solidFill>
                          <a:effectLst/>
                          <a:latin typeface="Calibri" panose="020F0502020204030204" pitchFamily="34" charset="0"/>
                          <a:ea typeface="+mn-ea"/>
                          <a:cs typeface="+mn-cs"/>
                        </a:rPr>
                        <a:t>6/1/2004</a:t>
                      </a:r>
                    </a:p>
                  </a:txBody>
                  <a:tcPr marL="6746" marR="6746" marT="67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6/18/2018</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Mount Enterprise </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kern="1200" dirty="0">
                          <a:solidFill>
                            <a:srgbClr val="000000"/>
                          </a:solidFill>
                          <a:effectLst/>
                          <a:latin typeface="Calibri" panose="020F0502020204030204" pitchFamily="34" charset="0"/>
                          <a:ea typeface="+mn-ea"/>
                          <a:cs typeface="+mn-cs"/>
                        </a:rPr>
                        <a:t>6/6/2005</a:t>
                      </a:r>
                    </a:p>
                  </a:txBody>
                  <a:tcPr marL="6746" marR="6746" marT="67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11/2/2012</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7073">
                <a:tc>
                  <a:txBody>
                    <a:bodyPr/>
                    <a:lstStyle/>
                    <a:p>
                      <a:pPr algn="l" rtl="0" fontAlgn="b"/>
                      <a:r>
                        <a:rPr lang="en-US" sz="900" b="1" i="0" u="none" strike="noStrike">
                          <a:solidFill>
                            <a:srgbClr val="000000"/>
                          </a:solidFill>
                          <a:effectLst/>
                          <a:latin typeface="Calibri" panose="020F0502020204030204" pitchFamily="34" charset="0"/>
                        </a:rPr>
                        <a:t>Ennis West 138 kV</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7/25/2005</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12/10/2013</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Collin 345/138 kV Auto # 1 Series Reactor*</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2/27/2006</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3/3/2015</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Parkway-Schertz</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a:solidFill>
                            <a:srgbClr val="000000"/>
                          </a:solidFill>
                          <a:effectLst/>
                          <a:latin typeface="Calibri" panose="020F0502020204030204" pitchFamily="34" charset="0"/>
                        </a:rPr>
                        <a:t>2/27/2006</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8/5/2015</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8345">
                <a:tc>
                  <a:txBody>
                    <a:bodyPr/>
                    <a:lstStyle/>
                    <a:p>
                      <a:pPr algn="l" rtl="0" fontAlgn="b"/>
                      <a:r>
                        <a:rPr lang="en-US" sz="900" b="1" i="0" u="none" strike="noStrike">
                          <a:solidFill>
                            <a:srgbClr val="000000"/>
                          </a:solidFill>
                          <a:effectLst/>
                          <a:latin typeface="Calibri" panose="020F0502020204030204" pitchFamily="34" charset="0"/>
                        </a:rPr>
                        <a:t>Liggett Switch Series Reactor*</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1/19/2007</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9/15/2015</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Whirlwind-Matador</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3/19/2008</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6/1/2012</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Elkton</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9/10/2008</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3/15/2016</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Stryker Creek </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9/10/2008</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146">
                <a:tc>
                  <a:txBody>
                    <a:bodyPr/>
                    <a:lstStyle/>
                    <a:p>
                      <a:pPr algn="l" rtl="0" fontAlgn="b"/>
                      <a:r>
                        <a:rPr lang="en-US" sz="900" b="1" i="0" u="none" strike="noStrike">
                          <a:solidFill>
                            <a:srgbClr val="000000"/>
                          </a:solidFill>
                          <a:effectLst/>
                          <a:latin typeface="Calibri" panose="020F0502020204030204" pitchFamily="34" charset="0"/>
                        </a:rPr>
                        <a:t>Allen Switch 345/138 kV Auto # 1Series Reactor*</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10/28/2008</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8/31/2016</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China Grove Series Reactor*</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10/28/2008</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7/6/2016</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236">
                <a:tc>
                  <a:txBody>
                    <a:bodyPr/>
                    <a:lstStyle/>
                    <a:p>
                      <a:pPr algn="l" rtl="0" fontAlgn="b"/>
                      <a:r>
                        <a:rPr lang="en-US" sz="900" b="1" i="0" u="none" strike="noStrike">
                          <a:solidFill>
                            <a:srgbClr val="000000"/>
                          </a:solidFill>
                          <a:effectLst/>
                          <a:latin typeface="Calibri" panose="020F0502020204030204" pitchFamily="34" charset="0"/>
                        </a:rPr>
                        <a:t>Golden Switch</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10/28/2008</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11/16/2013</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218">
                <a:tc>
                  <a:txBody>
                    <a:bodyPr/>
                    <a:lstStyle/>
                    <a:p>
                      <a:pPr algn="l" rtl="0" fontAlgn="b"/>
                      <a:r>
                        <a:rPr lang="en-US" sz="900" b="1" i="0" u="none" strike="noStrike">
                          <a:solidFill>
                            <a:srgbClr val="000000"/>
                          </a:solidFill>
                          <a:effectLst/>
                          <a:latin typeface="Calibri" panose="020F0502020204030204" pitchFamily="34" charset="0"/>
                        </a:rPr>
                        <a:t>Monticello Mining</a:t>
                      </a:r>
                    </a:p>
                  </a:txBody>
                  <a:tcPr marL="8532" marR="8532" marT="85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a:solidFill>
                            <a:srgbClr val="000000"/>
                          </a:solidFill>
                          <a:effectLst/>
                          <a:latin typeface="Calibri" panose="020F0502020204030204" pitchFamily="34" charset="0"/>
                        </a:rPr>
                        <a:t>10/28/2008</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a:solidFill>
                            <a:srgbClr val="000000"/>
                          </a:solidFill>
                          <a:effectLst/>
                          <a:latin typeface="Calibri" panose="020F0502020204030204" pitchFamily="34" charset="0"/>
                        </a:rPr>
                        <a:t> </a:t>
                      </a:r>
                    </a:p>
                  </a:txBody>
                  <a:tcPr marL="8532" marR="8532" marT="8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dirty="0">
                          <a:solidFill>
                            <a:srgbClr val="000000"/>
                          </a:solidFill>
                          <a:effectLst/>
                          <a:latin typeface="Calibri" panose="020F0502020204030204" pitchFamily="34" charset="0"/>
                        </a:rPr>
                        <a:t>3/16/2016</a:t>
                      </a:r>
                    </a:p>
                  </a:txBody>
                  <a:tcPr marL="8532" marR="8532" marT="85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54508850"/>
              </p:ext>
            </p:extLst>
          </p:nvPr>
        </p:nvGraphicFramePr>
        <p:xfrm>
          <a:off x="7317261" y="986144"/>
          <a:ext cx="4736112" cy="3985871"/>
        </p:xfrm>
        <a:graphic>
          <a:graphicData uri="http://schemas.openxmlformats.org/drawingml/2006/table">
            <a:tbl>
              <a:tblPr/>
              <a:tblGrid>
                <a:gridCol w="2754912"/>
                <a:gridCol w="685800"/>
                <a:gridCol w="685800"/>
                <a:gridCol w="609600"/>
              </a:tblGrid>
              <a:tr h="572302">
                <a:tc>
                  <a:txBody>
                    <a:bodyPr/>
                    <a:lstStyle/>
                    <a:p>
                      <a:pPr algn="ctr" rtl="0" fontAlgn="ctr"/>
                      <a:r>
                        <a:rPr lang="en-US" sz="1000" b="1" i="0" u="none" strike="noStrike" dirty="0">
                          <a:solidFill>
                            <a:srgbClr val="000000"/>
                          </a:solidFill>
                          <a:effectLst/>
                          <a:latin typeface="Calibri" panose="020F0502020204030204" pitchFamily="34" charset="0"/>
                        </a:rPr>
                        <a:t>Remedial Action Schemes</a:t>
                      </a:r>
                    </a:p>
                  </a:txBody>
                  <a:tcPr marL="8880" marR="8880" marT="88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DB81"/>
                    </a:solidFill>
                  </a:tcPr>
                </a:tc>
                <a:tc>
                  <a:txBody>
                    <a:bodyPr/>
                    <a:lstStyle/>
                    <a:p>
                      <a:pPr algn="ctr" rtl="0" fontAlgn="ctr"/>
                      <a:r>
                        <a:rPr lang="en-US" sz="1000" b="1" i="0" u="none" strike="noStrike">
                          <a:solidFill>
                            <a:srgbClr val="000000"/>
                          </a:solidFill>
                          <a:effectLst/>
                          <a:latin typeface="Calibri" panose="020F0502020204030204" pitchFamily="34" charset="0"/>
                        </a:rPr>
                        <a:t>Approval Date</a:t>
                      </a:r>
                    </a:p>
                  </a:txBody>
                  <a:tcPr marL="8880" marR="8880" marT="88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DB81"/>
                    </a:solidFill>
                  </a:tcPr>
                </a:tc>
                <a:tc>
                  <a:txBody>
                    <a:bodyPr/>
                    <a:lstStyle/>
                    <a:p>
                      <a:pPr algn="ctr" rtl="0" fontAlgn="ctr"/>
                      <a:r>
                        <a:rPr lang="en-US" sz="1000" b="1" i="0" u="none" strike="noStrike" dirty="0">
                          <a:solidFill>
                            <a:srgbClr val="000000"/>
                          </a:solidFill>
                          <a:effectLst/>
                          <a:latin typeface="Calibri" panose="020F0502020204030204" pitchFamily="34" charset="0"/>
                        </a:rPr>
                        <a:t>Recently Proposed Date</a:t>
                      </a:r>
                    </a:p>
                  </a:txBody>
                  <a:tcPr marL="8880" marR="8880" marT="88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DB81"/>
                    </a:solidFill>
                  </a:tcPr>
                </a:tc>
                <a:tc>
                  <a:txBody>
                    <a:bodyPr/>
                    <a:lstStyle/>
                    <a:p>
                      <a:pPr algn="ctr" rtl="0" fontAlgn="ctr"/>
                      <a:r>
                        <a:rPr lang="en-US" sz="1000" b="1" i="0" u="none" strike="noStrike">
                          <a:solidFill>
                            <a:srgbClr val="000000"/>
                          </a:solidFill>
                          <a:effectLst/>
                          <a:latin typeface="Calibri" panose="020F0502020204030204" pitchFamily="34" charset="0"/>
                        </a:rPr>
                        <a:t>Retired</a:t>
                      </a:r>
                    </a:p>
                  </a:txBody>
                  <a:tcPr marL="8880" marR="8880" marT="88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DB81"/>
                    </a:solidFill>
                  </a:tcPr>
                </a:tc>
              </a:tr>
              <a:tr h="136956">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Temple Switch 345/138 kV Auto # 1 Series Reactor*</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10/28/2008</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9/21/2015</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8076">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Benbrook 345/138 kV </a:t>
                      </a:r>
                      <a:r>
                        <a:rPr lang="en-US" sz="900" b="1" i="0" u="none" strike="noStrike" kern="1200" dirty="0" smtClean="0">
                          <a:solidFill>
                            <a:srgbClr val="000000"/>
                          </a:solidFill>
                          <a:effectLst/>
                          <a:latin typeface="Calibri" panose="020F0502020204030204" pitchFamily="34" charset="0"/>
                          <a:ea typeface="+mn-ea"/>
                          <a:cs typeface="+mn-cs"/>
                        </a:rPr>
                        <a:t>Auto </a:t>
                      </a:r>
                      <a:r>
                        <a:rPr lang="en-US" sz="900" b="1" i="0" u="none" strike="noStrike" kern="1200" dirty="0">
                          <a:solidFill>
                            <a:srgbClr val="000000"/>
                          </a:solidFill>
                          <a:effectLst/>
                          <a:latin typeface="Calibri" panose="020F0502020204030204" pitchFamily="34" charset="0"/>
                          <a:ea typeface="+mn-ea"/>
                          <a:cs typeface="+mn-cs"/>
                        </a:rPr>
                        <a:t>A Series Reactor*</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2/26/2009</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8/6/2014</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640">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Benbrook 345/138 kV </a:t>
                      </a:r>
                      <a:r>
                        <a:rPr lang="en-US" sz="900" b="1" i="0" u="none" strike="noStrike" kern="1200" dirty="0" smtClean="0">
                          <a:solidFill>
                            <a:srgbClr val="000000"/>
                          </a:solidFill>
                          <a:effectLst/>
                          <a:latin typeface="Calibri" panose="020F0502020204030204" pitchFamily="34" charset="0"/>
                          <a:ea typeface="+mn-ea"/>
                          <a:cs typeface="+mn-cs"/>
                        </a:rPr>
                        <a:t>Auto </a:t>
                      </a:r>
                      <a:r>
                        <a:rPr lang="en-US" sz="900" b="1" i="0" u="none" strike="noStrike" kern="1200" dirty="0">
                          <a:solidFill>
                            <a:srgbClr val="000000"/>
                          </a:solidFill>
                          <a:effectLst/>
                          <a:latin typeface="Calibri" panose="020F0502020204030204" pitchFamily="34" charset="0"/>
                          <a:ea typeface="+mn-ea"/>
                          <a:cs typeface="+mn-cs"/>
                        </a:rPr>
                        <a:t>B Series Reactor*</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2/26/2009</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8/6/2014</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760">
                <a:tc>
                  <a:txBody>
                    <a:bodyPr/>
                    <a:lstStyle/>
                    <a:p>
                      <a:pPr algn="l" rtl="0" fontAlgn="b"/>
                      <a:r>
                        <a:rPr lang="en-US" sz="900" b="1" i="0" u="none" strike="noStrike" kern="1200" dirty="0" err="1">
                          <a:solidFill>
                            <a:srgbClr val="000000"/>
                          </a:solidFill>
                          <a:effectLst/>
                          <a:latin typeface="Calibri" panose="020F0502020204030204" pitchFamily="34" charset="0"/>
                          <a:ea typeface="+mn-ea"/>
                          <a:cs typeface="+mn-cs"/>
                        </a:rPr>
                        <a:t>Eskota</a:t>
                      </a:r>
                      <a:endParaRPr lang="en-US" sz="900" b="1" i="0" u="none" strike="noStrike" kern="1200" dirty="0">
                        <a:solidFill>
                          <a:srgbClr val="000000"/>
                        </a:solidFill>
                        <a:effectLst/>
                        <a:latin typeface="Calibri" panose="020F0502020204030204" pitchFamily="34" charset="0"/>
                        <a:ea typeface="+mn-ea"/>
                        <a:cs typeface="+mn-cs"/>
                      </a:endParaRP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8/12/2009</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3080">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Horse Hollow Gen Tie</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12/2/2009</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857">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Stanton East</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4/14/2010</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11/9/2014</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3520">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Mount Enterprise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5/5/2010</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11/2/2012</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tcPr>
                </a:tc>
              </a:tr>
              <a:tr h="134640">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Allen </a:t>
                      </a:r>
                      <a:r>
                        <a:rPr lang="en-US" sz="900" b="1" i="0" u="none" strike="noStrike" kern="1200" dirty="0" smtClean="0">
                          <a:solidFill>
                            <a:srgbClr val="000000"/>
                          </a:solidFill>
                          <a:effectLst/>
                          <a:latin typeface="Calibri" panose="020F0502020204030204" pitchFamily="34" charset="0"/>
                          <a:ea typeface="+mn-ea"/>
                          <a:cs typeface="+mn-cs"/>
                        </a:rPr>
                        <a:t>Switch-Ben </a:t>
                      </a:r>
                      <a:r>
                        <a:rPr lang="en-US" sz="900" b="1" i="0" u="none" strike="noStrike" kern="1200" dirty="0">
                          <a:solidFill>
                            <a:srgbClr val="000000"/>
                          </a:solidFill>
                          <a:effectLst/>
                          <a:latin typeface="Calibri" panose="020F0502020204030204" pitchFamily="34" charset="0"/>
                          <a:ea typeface="+mn-ea"/>
                          <a:cs typeface="+mn-cs"/>
                        </a:rPr>
                        <a:t>Davis 345 kV Line Series Reactor*</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3/28/2011</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dirty="0">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1/9/2013</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760">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Barney Davis</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5/16/2011</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80">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Permian Basin </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7/9/2013</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6/6/2018</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000">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Morgan Creek</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1/15/2014</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128">
                <a:tc>
                  <a:txBody>
                    <a:bodyPr/>
                    <a:lstStyle/>
                    <a:p>
                      <a:pPr algn="l" rtl="0" fontAlgn="b"/>
                      <a:r>
                        <a:rPr lang="en-US" sz="900" b="1" i="0" u="none" strike="noStrike" kern="1200" dirty="0" err="1">
                          <a:solidFill>
                            <a:srgbClr val="000000"/>
                          </a:solidFill>
                          <a:effectLst/>
                          <a:latin typeface="Calibri" panose="020F0502020204030204" pitchFamily="34" charset="0"/>
                          <a:ea typeface="+mn-ea"/>
                          <a:cs typeface="+mn-cs"/>
                        </a:rPr>
                        <a:t>Wirtz</a:t>
                      </a:r>
                      <a:endParaRPr lang="en-US" sz="900" b="1" i="0" u="none" strike="noStrike" kern="1200" dirty="0">
                        <a:solidFill>
                          <a:srgbClr val="000000"/>
                        </a:solidFill>
                        <a:effectLst/>
                        <a:latin typeface="Calibri" panose="020F0502020204030204" pitchFamily="34" charset="0"/>
                        <a:ea typeface="+mn-ea"/>
                        <a:cs typeface="+mn-cs"/>
                      </a:endParaRP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6/1/2016</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440">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Mitchell Bend</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9/21/2016</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400">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Culberson Loop</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10/30/2019</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320">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Rocksprings</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 11/1/2019</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128">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RAS 1</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2/14/2020</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128">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RAS 2</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4/8/2020</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128">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RAS 3</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4/14/2020</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128">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RAS 4</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6/10/2020</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128">
                <a:tc>
                  <a:txBody>
                    <a:bodyPr/>
                    <a:lstStyle/>
                    <a:p>
                      <a:pPr algn="l" rtl="0" fontAlgn="b"/>
                      <a:r>
                        <a:rPr lang="en-US" sz="900" b="1" i="0" u="none" strike="noStrike" kern="1200" dirty="0" err="1">
                          <a:solidFill>
                            <a:srgbClr val="000000"/>
                          </a:solidFill>
                          <a:effectLst/>
                          <a:latin typeface="Calibri" panose="020F0502020204030204" pitchFamily="34" charset="0"/>
                          <a:ea typeface="+mn-ea"/>
                          <a:cs typeface="+mn-cs"/>
                        </a:rPr>
                        <a:t>Bearkat</a:t>
                      </a:r>
                      <a:endParaRPr lang="en-US" sz="900" b="1" i="0" u="none" strike="noStrike" kern="1200" dirty="0">
                        <a:solidFill>
                          <a:srgbClr val="000000"/>
                        </a:solidFill>
                        <a:effectLst/>
                        <a:latin typeface="Calibri" panose="020F0502020204030204" pitchFamily="34" charset="0"/>
                        <a:ea typeface="+mn-ea"/>
                        <a:cs typeface="+mn-cs"/>
                      </a:endParaRP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7/2/2020</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000" b="1" i="0" u="none" strike="noStrike">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497">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RAS 5</a:t>
                      </a:r>
                    </a:p>
                  </a:txBody>
                  <a:tcPr marL="8880" marR="8880" marT="888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900" b="1" i="0" u="none" strike="noStrike" kern="1200" dirty="0">
                          <a:solidFill>
                            <a:srgbClr val="000000"/>
                          </a:solidFill>
                          <a:effectLst/>
                          <a:latin typeface="Calibri" panose="020F0502020204030204" pitchFamily="34" charset="0"/>
                          <a:ea typeface="+mn-ea"/>
                          <a:cs typeface="+mn-cs"/>
                        </a:rPr>
                        <a:t> </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900" b="1" i="0" u="none" strike="noStrike" kern="1200" dirty="0">
                          <a:solidFill>
                            <a:srgbClr val="000000"/>
                          </a:solidFill>
                          <a:effectLst/>
                          <a:latin typeface="Calibri" panose="020F0502020204030204" pitchFamily="34" charset="0"/>
                          <a:ea typeface="+mn-ea"/>
                          <a:cs typeface="+mn-cs"/>
                        </a:rPr>
                        <a:t>7/17/2020</a:t>
                      </a:r>
                    </a:p>
                  </a:txBody>
                  <a:tcPr marL="8880" marR="8880" marT="88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1" i="0" u="none" strike="noStrike" dirty="0">
                          <a:solidFill>
                            <a:srgbClr val="000000"/>
                          </a:solidFill>
                          <a:effectLst/>
                          <a:latin typeface="Calibri" panose="020F0502020204030204" pitchFamily="34" charset="0"/>
                        </a:rPr>
                        <a:t> </a:t>
                      </a:r>
                    </a:p>
                  </a:txBody>
                  <a:tcPr marL="8880" marR="8880" marT="888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9" name="Straight Connector 18"/>
          <p:cNvCxnSpPr/>
          <p:nvPr/>
        </p:nvCxnSpPr>
        <p:spPr>
          <a:xfrm flipH="1">
            <a:off x="7317261" y="2743200"/>
            <a:ext cx="4736113"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4" name="Straight Connector 13"/>
          <p:cNvCxnSpPr/>
          <p:nvPr/>
        </p:nvCxnSpPr>
        <p:spPr>
          <a:xfrm flipH="1">
            <a:off x="7317260" y="3072798"/>
            <a:ext cx="4736113"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853181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t>
            </a:r>
            <a:r>
              <a:rPr lang="en-US" dirty="0" err="1" smtClean="0"/>
              <a:t>isoperations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34403102"/>
              </p:ext>
            </p:extLst>
          </p:nvPr>
        </p:nvGraphicFramePr>
        <p:xfrm>
          <a:off x="7086600" y="118266"/>
          <a:ext cx="4495800" cy="6553203"/>
        </p:xfrm>
        <a:graphic>
          <a:graphicData uri="http://schemas.openxmlformats.org/drawingml/2006/table">
            <a:tbl>
              <a:tblPr firstRow="1" firstCol="1" bandRow="1">
                <a:tableStyleId>{5C22544A-7EE6-4342-B048-85BDC9FD1C3A}</a:tableStyleId>
              </a:tblPr>
              <a:tblGrid>
                <a:gridCol w="953264"/>
                <a:gridCol w="1198022"/>
                <a:gridCol w="1069201"/>
                <a:gridCol w="1275313"/>
              </a:tblGrid>
              <a:tr h="290081">
                <a:tc>
                  <a:txBody>
                    <a:bodyPr/>
                    <a:lstStyle/>
                    <a:p>
                      <a:pPr marL="0" marR="0">
                        <a:spcBef>
                          <a:spcPts val="0"/>
                        </a:spcBef>
                        <a:spcAft>
                          <a:spcPts val="0"/>
                        </a:spcAft>
                      </a:pPr>
                      <a:r>
                        <a:rPr lang="en-US" sz="900" dirty="0">
                          <a:effectLst/>
                        </a:rPr>
                        <a:t>Quarterly Data</a:t>
                      </a:r>
                      <a:endParaRPr lang="en-US" sz="9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spcBef>
                          <a:spcPts val="0"/>
                        </a:spcBef>
                        <a:spcAft>
                          <a:spcPts val="0"/>
                        </a:spcAft>
                      </a:pPr>
                      <a:r>
                        <a:rPr lang="en-US" sz="900" dirty="0">
                          <a:effectLst/>
                        </a:rPr>
                        <a:t>Arm/Disarm Count</a:t>
                      </a:r>
                      <a:endParaRPr lang="en-US" sz="9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spcBef>
                          <a:spcPts val="0"/>
                        </a:spcBef>
                        <a:spcAft>
                          <a:spcPts val="0"/>
                        </a:spcAft>
                      </a:pPr>
                      <a:r>
                        <a:rPr lang="en-US" sz="900" dirty="0">
                          <a:effectLst/>
                        </a:rPr>
                        <a:t>Operation Count</a:t>
                      </a:r>
                      <a:endParaRPr lang="en-US" sz="9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spcBef>
                          <a:spcPts val="0"/>
                        </a:spcBef>
                        <a:spcAft>
                          <a:spcPts val="0"/>
                        </a:spcAft>
                      </a:pPr>
                      <a:r>
                        <a:rPr lang="en-US" sz="900" dirty="0" err="1">
                          <a:effectLst/>
                        </a:rPr>
                        <a:t>Misoperations</a:t>
                      </a:r>
                      <a:r>
                        <a:rPr lang="en-US" sz="900" dirty="0">
                          <a:effectLst/>
                        </a:rPr>
                        <a:t> Count</a:t>
                      </a:r>
                      <a:endParaRPr lang="en-US" sz="900" dirty="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dirty="0">
                          <a:effectLst/>
                        </a:rPr>
                        <a:t>2011 Q3</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802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dirty="0">
                          <a:effectLst/>
                        </a:rPr>
                        <a:t>2011 Q4</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4115</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dirty="0">
                          <a:effectLst/>
                        </a:rPr>
                        <a:t>2012 Q1</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1483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dirty="0">
                          <a:effectLst/>
                        </a:rPr>
                        <a:t>2012 Q2</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2401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2012 Q3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1485</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2012 Q4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624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dirty="0">
                          <a:effectLst/>
                        </a:rPr>
                        <a:t>2013 Q1</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113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2013 Q2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587</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2013 Q3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586</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2013 Q4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257</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dirty="0">
                          <a:effectLst/>
                        </a:rPr>
                        <a:t>2014 Q1</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127</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2</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2014 Q2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135</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dirty="0">
                          <a:effectLst/>
                        </a:rPr>
                        <a:t>2014 Q3</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873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2014 Q4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350</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0</a:t>
                      </a:r>
                      <a:endParaRPr lang="en-US" sz="700" dirty="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2015 Q1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23</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2015 Q2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645</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2015 Q3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2741</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2015 Q4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247</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2016 Q1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232</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2016 Q2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28</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2016 Q3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1204</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2016 Q4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230</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dirty="0">
                          <a:effectLst/>
                        </a:rPr>
                        <a:t>2017 Q1</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67</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2017 Q2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746</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2017 Q3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806</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2017 Q4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45</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2018 Q1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102</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2018 Q2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109</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0</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2018 Q3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354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3</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2018 Q4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7</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0</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2019 Q1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6</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0</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2019 Q2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1</a:t>
                      </a:r>
                      <a:endParaRPr lang="en-US" sz="700" dirty="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0</a:t>
                      </a:r>
                      <a:endParaRPr lang="en-US" sz="700" dirty="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2019 Q3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0</a:t>
                      </a:r>
                      <a:endParaRPr lang="en-US" sz="700" dirty="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2019 Q4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0</a:t>
                      </a:r>
                      <a:endParaRPr lang="en-US" sz="700" dirty="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2020 Q1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0</a:t>
                      </a:r>
                      <a:endParaRPr lang="en-US" sz="700" dirty="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2020 Q2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0</a:t>
                      </a:r>
                      <a:endParaRPr lang="en-US" sz="700" dirty="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2020 Q3</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2</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1</a:t>
                      </a:r>
                      <a:endParaRPr lang="en-US" sz="700" dirty="0">
                        <a:effectLst/>
                        <a:latin typeface="Calibri" panose="020F0502020204030204" pitchFamily="34" charset="0"/>
                        <a:ea typeface="Calibri" panose="020F0502020204030204" pitchFamily="34" charset="0"/>
                      </a:endParaRPr>
                    </a:p>
                  </a:txBody>
                  <a:tcPr marL="45752" marR="45752" marT="0" marB="0" anchor="b"/>
                </a:tc>
              </a:tr>
              <a:tr h="164819">
                <a:tc>
                  <a:txBody>
                    <a:bodyPr/>
                    <a:lstStyle/>
                    <a:p>
                      <a:pPr marL="0" marR="0">
                        <a:spcBef>
                          <a:spcPts val="0"/>
                        </a:spcBef>
                        <a:spcAft>
                          <a:spcPts val="0"/>
                        </a:spcAft>
                      </a:pPr>
                      <a:r>
                        <a:rPr lang="en-US" sz="700">
                          <a:effectLst/>
                        </a:rPr>
                        <a:t>Total</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21534</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a:effectLst/>
                        </a:rPr>
                        <a:t>30</a:t>
                      </a:r>
                      <a:endParaRPr lang="en-US" sz="700">
                        <a:effectLst/>
                        <a:latin typeface="Calibri" panose="020F0502020204030204" pitchFamily="34" charset="0"/>
                        <a:ea typeface="Calibri" panose="020F0502020204030204" pitchFamily="34" charset="0"/>
                      </a:endParaRPr>
                    </a:p>
                  </a:txBody>
                  <a:tcPr marL="45752" marR="45752" marT="0" marB="0" anchor="b"/>
                </a:tc>
                <a:tc>
                  <a:txBody>
                    <a:bodyPr/>
                    <a:lstStyle/>
                    <a:p>
                      <a:pPr marL="0" marR="0" algn="r">
                        <a:spcBef>
                          <a:spcPts val="0"/>
                        </a:spcBef>
                        <a:spcAft>
                          <a:spcPts val="0"/>
                        </a:spcAft>
                      </a:pPr>
                      <a:r>
                        <a:rPr lang="en-US" sz="700" dirty="0">
                          <a:effectLst/>
                        </a:rPr>
                        <a:t>2</a:t>
                      </a:r>
                      <a:endParaRPr lang="en-US" sz="700" dirty="0">
                        <a:effectLst/>
                        <a:latin typeface="Calibri" panose="020F0502020204030204" pitchFamily="34" charset="0"/>
                        <a:ea typeface="Calibri" panose="020F0502020204030204" pitchFamily="34" charset="0"/>
                      </a:endParaRPr>
                    </a:p>
                  </a:txBody>
                  <a:tcPr marL="45752" marR="45752" marT="0" marB="0" anchor="b"/>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7" name="TextBox 6"/>
          <p:cNvSpPr txBox="1"/>
          <p:nvPr/>
        </p:nvSpPr>
        <p:spPr>
          <a:xfrm>
            <a:off x="381000" y="914400"/>
            <a:ext cx="4597400" cy="5355312"/>
          </a:xfrm>
          <a:prstGeom prst="rect">
            <a:avLst/>
          </a:prstGeom>
          <a:noFill/>
        </p:spPr>
        <p:txBody>
          <a:bodyPr wrap="square" rtlCol="0">
            <a:spAutoFit/>
          </a:bodyPr>
          <a:lstStyle/>
          <a:p>
            <a:pPr marL="285750" indent="-285750">
              <a:spcBef>
                <a:spcPct val="20000"/>
              </a:spcBef>
              <a:buFont typeface="Arial" panose="020B0604020202020204" pitchFamily="34" charset="0"/>
              <a:buChar char="•"/>
            </a:pPr>
            <a:r>
              <a:rPr lang="en-US" dirty="0">
                <a:solidFill>
                  <a:schemeClr val="tx2"/>
                </a:solidFill>
              </a:rPr>
              <a:t>Operations and </a:t>
            </a:r>
            <a:r>
              <a:rPr lang="en-US" dirty="0" err="1">
                <a:solidFill>
                  <a:schemeClr val="tx2"/>
                </a:solidFill>
              </a:rPr>
              <a:t>M</a:t>
            </a:r>
            <a:r>
              <a:rPr lang="en-US" dirty="0" err="1">
                <a:solidFill>
                  <a:schemeClr val="tx2"/>
                </a:solidFill>
              </a:rPr>
              <a:t>isoperations</a:t>
            </a:r>
            <a:r>
              <a:rPr lang="en-US" dirty="0">
                <a:solidFill>
                  <a:schemeClr val="tx2"/>
                </a:solidFill>
              </a:rPr>
              <a:t> for past 9 years</a:t>
            </a:r>
          </a:p>
          <a:p>
            <a:pPr marL="285750" indent="-285750">
              <a:spcBef>
                <a:spcPct val="20000"/>
              </a:spcBef>
              <a:buFont typeface="Arial" panose="020B0604020202020204" pitchFamily="34" charset="0"/>
              <a:buChar char="•"/>
            </a:pPr>
            <a:endParaRPr lang="en-US" dirty="0">
              <a:solidFill>
                <a:schemeClr val="tx2"/>
              </a:solidFill>
            </a:endParaRPr>
          </a:p>
          <a:p>
            <a:pPr marL="285750" indent="-285750">
              <a:spcBef>
                <a:spcPct val="20000"/>
              </a:spcBef>
              <a:buFont typeface="Arial" panose="020B0604020202020204" pitchFamily="34" charset="0"/>
              <a:buChar char="•"/>
            </a:pPr>
            <a:r>
              <a:rPr lang="en-US" dirty="0" err="1">
                <a:solidFill>
                  <a:schemeClr val="tx2"/>
                </a:solidFill>
              </a:rPr>
              <a:t>Misoperations</a:t>
            </a:r>
            <a:r>
              <a:rPr lang="en-US" dirty="0">
                <a:solidFill>
                  <a:schemeClr val="tx2"/>
                </a:solidFill>
              </a:rPr>
              <a:t> can and do </a:t>
            </a:r>
            <a:r>
              <a:rPr lang="en-US" dirty="0" smtClean="0">
                <a:solidFill>
                  <a:schemeClr val="tx2"/>
                </a:solidFill>
              </a:rPr>
              <a:t>occur</a:t>
            </a:r>
          </a:p>
          <a:p>
            <a:pPr marL="742950" lvl="1" indent="-285750">
              <a:spcBef>
                <a:spcPct val="20000"/>
              </a:spcBef>
              <a:buFont typeface="Arial" panose="020B0604020202020204" pitchFamily="34" charset="0"/>
              <a:buChar char="•"/>
            </a:pPr>
            <a:r>
              <a:rPr lang="en-US" dirty="0" smtClean="0">
                <a:solidFill>
                  <a:schemeClr val="tx2"/>
                </a:solidFill>
              </a:rPr>
              <a:t>Must </a:t>
            </a:r>
            <a:r>
              <a:rPr lang="en-US" dirty="0">
                <a:solidFill>
                  <a:schemeClr val="tx2"/>
                </a:solidFill>
              </a:rPr>
              <a:t>evaluate as if will </a:t>
            </a:r>
            <a:r>
              <a:rPr lang="en-US" dirty="0" err="1">
                <a:solidFill>
                  <a:schemeClr val="tx2"/>
                </a:solidFill>
              </a:rPr>
              <a:t>misoperate</a:t>
            </a:r>
            <a:endParaRPr lang="en-US" dirty="0">
              <a:solidFill>
                <a:schemeClr val="tx2"/>
              </a:solidFill>
            </a:endParaRPr>
          </a:p>
          <a:p>
            <a:pPr marL="285750" indent="-285750">
              <a:spcBef>
                <a:spcPct val="20000"/>
              </a:spcBef>
              <a:buFont typeface="Arial" panose="020B0604020202020204" pitchFamily="34" charset="0"/>
              <a:buChar char="•"/>
            </a:pPr>
            <a:endParaRPr lang="en-US" dirty="0">
              <a:solidFill>
                <a:schemeClr val="tx2"/>
              </a:solidFill>
            </a:endParaRPr>
          </a:p>
          <a:p>
            <a:pPr marL="285750" indent="-285750">
              <a:spcBef>
                <a:spcPct val="20000"/>
              </a:spcBef>
              <a:buFont typeface="Arial" panose="020B0604020202020204" pitchFamily="34" charset="0"/>
              <a:buChar char="•"/>
            </a:pPr>
            <a:r>
              <a:rPr lang="en-US" dirty="0">
                <a:solidFill>
                  <a:schemeClr val="tx2"/>
                </a:solidFill>
              </a:rPr>
              <a:t>Increase in RASs = Increase Risk of </a:t>
            </a:r>
            <a:r>
              <a:rPr lang="en-US" dirty="0" err="1">
                <a:solidFill>
                  <a:schemeClr val="tx2"/>
                </a:solidFill>
              </a:rPr>
              <a:t>Misopertion</a:t>
            </a:r>
            <a:endParaRPr lang="en-US" dirty="0">
              <a:solidFill>
                <a:schemeClr val="tx2"/>
              </a:solidFill>
            </a:endParaRPr>
          </a:p>
          <a:p>
            <a:pPr marL="285750" indent="-285750">
              <a:spcBef>
                <a:spcPct val="20000"/>
              </a:spcBef>
              <a:buFont typeface="Arial" panose="020B0604020202020204" pitchFamily="34" charset="0"/>
              <a:buChar char="•"/>
            </a:pPr>
            <a:endParaRPr lang="en-US" dirty="0">
              <a:solidFill>
                <a:schemeClr val="tx2"/>
              </a:solidFill>
            </a:endParaRPr>
          </a:p>
          <a:p>
            <a:pPr marL="285750" indent="-285750">
              <a:spcBef>
                <a:spcPct val="20000"/>
              </a:spcBef>
              <a:buFont typeface="Arial" panose="020B0604020202020204" pitchFamily="34" charset="0"/>
              <a:buChar char="•"/>
            </a:pPr>
            <a:r>
              <a:rPr lang="en-US" dirty="0">
                <a:solidFill>
                  <a:schemeClr val="tx2"/>
                </a:solidFill>
              </a:rPr>
              <a:t>Difficult to asses all scenarios</a:t>
            </a:r>
          </a:p>
          <a:p>
            <a:pPr marL="285750" indent="-285750">
              <a:spcBef>
                <a:spcPct val="20000"/>
              </a:spcBef>
              <a:buFont typeface="Arial" panose="020B0604020202020204" pitchFamily="34" charset="0"/>
              <a:buChar char="•"/>
            </a:pPr>
            <a:endParaRPr lang="en-US" dirty="0">
              <a:solidFill>
                <a:schemeClr val="tx2"/>
              </a:solidFill>
            </a:endParaRPr>
          </a:p>
          <a:p>
            <a:pPr marL="285750" indent="-285750">
              <a:spcBef>
                <a:spcPct val="20000"/>
              </a:spcBef>
              <a:buFont typeface="Arial" panose="020B0604020202020204" pitchFamily="34" charset="0"/>
              <a:buChar char="•"/>
            </a:pPr>
            <a:r>
              <a:rPr lang="en-US" dirty="0">
                <a:solidFill>
                  <a:schemeClr val="tx2"/>
                </a:solidFill>
              </a:rPr>
              <a:t>RAS intended to mitigate Post Contingency exceedances</a:t>
            </a:r>
          </a:p>
          <a:p>
            <a:pPr marL="742950" lvl="1" indent="-285750">
              <a:spcBef>
                <a:spcPct val="20000"/>
              </a:spcBef>
              <a:buFont typeface="Arial" panose="020B0604020202020204" pitchFamily="34" charset="0"/>
              <a:buChar char="–"/>
            </a:pPr>
            <a:r>
              <a:rPr lang="en-US" dirty="0">
                <a:solidFill>
                  <a:schemeClr val="tx2"/>
                </a:solidFill>
              </a:rPr>
              <a:t>Hi Arm Count shows monitored element is near trigger point </a:t>
            </a:r>
            <a:r>
              <a:rPr lang="en-US" dirty="0" err="1">
                <a:solidFill>
                  <a:schemeClr val="tx2"/>
                </a:solidFill>
              </a:rPr>
              <a:t>basecase</a:t>
            </a:r>
            <a:endParaRPr lang="en-US" dirty="0">
              <a:solidFill>
                <a:schemeClr val="tx2"/>
              </a:solidFill>
            </a:endParaRPr>
          </a:p>
          <a:p>
            <a:pPr marL="742950" lvl="1" indent="-285750">
              <a:buFont typeface="Arial" panose="020B0604020202020204" pitchFamily="34" charset="0"/>
              <a:buChar char="•"/>
            </a:pPr>
            <a:endParaRPr lang="en-US" sz="1600" dirty="0"/>
          </a:p>
        </p:txBody>
      </p:sp>
      <p:sp>
        <p:nvSpPr>
          <p:cNvPr id="8" name="TextBox 7"/>
          <p:cNvSpPr txBox="1"/>
          <p:nvPr/>
        </p:nvSpPr>
        <p:spPr>
          <a:xfrm>
            <a:off x="5181600" y="4549173"/>
            <a:ext cx="1574800" cy="415498"/>
          </a:xfrm>
          <a:prstGeom prst="rect">
            <a:avLst/>
          </a:prstGeom>
          <a:noFill/>
        </p:spPr>
        <p:txBody>
          <a:bodyPr wrap="square" rtlCol="0">
            <a:spAutoFit/>
          </a:bodyPr>
          <a:lstStyle/>
          <a:p>
            <a:r>
              <a:rPr lang="en-US" sz="1050" dirty="0" smtClean="0"/>
              <a:t>Unintended Operation due to outage</a:t>
            </a:r>
            <a:endParaRPr lang="en-US" sz="1050" dirty="0"/>
          </a:p>
        </p:txBody>
      </p:sp>
      <p:cxnSp>
        <p:nvCxnSpPr>
          <p:cNvPr id="10" name="Straight Arrow Connector 9"/>
          <p:cNvCxnSpPr>
            <a:stCxn id="8" idx="3"/>
          </p:cNvCxnSpPr>
          <p:nvPr/>
        </p:nvCxnSpPr>
        <p:spPr>
          <a:xfrm>
            <a:off x="6756400" y="4756922"/>
            <a:ext cx="3378200" cy="32566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257800" y="5100801"/>
            <a:ext cx="1066800" cy="261610"/>
          </a:xfrm>
          <a:prstGeom prst="rect">
            <a:avLst/>
          </a:prstGeom>
          <a:noFill/>
        </p:spPr>
        <p:txBody>
          <a:bodyPr wrap="square" rtlCol="0">
            <a:spAutoFit/>
          </a:bodyPr>
          <a:lstStyle/>
          <a:p>
            <a:r>
              <a:rPr lang="en-US" sz="1050" dirty="0" smtClean="0"/>
              <a:t>RAS disabled</a:t>
            </a:r>
            <a:endParaRPr lang="en-US" sz="1050" dirty="0"/>
          </a:p>
        </p:txBody>
      </p:sp>
      <p:cxnSp>
        <p:nvCxnSpPr>
          <p:cNvPr id="16" name="Straight Arrow Connector 15"/>
          <p:cNvCxnSpPr/>
          <p:nvPr/>
        </p:nvCxnSpPr>
        <p:spPr>
          <a:xfrm>
            <a:off x="6248400" y="5231606"/>
            <a:ext cx="2743200" cy="5872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257800" y="5493216"/>
            <a:ext cx="1143000" cy="253916"/>
          </a:xfrm>
          <a:prstGeom prst="rect">
            <a:avLst/>
          </a:prstGeom>
          <a:noFill/>
        </p:spPr>
        <p:txBody>
          <a:bodyPr wrap="square" rtlCol="0">
            <a:spAutoFit/>
          </a:bodyPr>
          <a:lstStyle/>
          <a:p>
            <a:r>
              <a:rPr lang="en-US" sz="1050" dirty="0"/>
              <a:t>RAS </a:t>
            </a:r>
            <a:r>
              <a:rPr lang="en-US" sz="1050" dirty="0" smtClean="0"/>
              <a:t>disabled</a:t>
            </a:r>
            <a:endParaRPr lang="en-US" dirty="0"/>
          </a:p>
        </p:txBody>
      </p:sp>
      <p:cxnSp>
        <p:nvCxnSpPr>
          <p:cNvPr id="23" name="Straight Arrow Connector 22"/>
          <p:cNvCxnSpPr/>
          <p:nvPr/>
        </p:nvCxnSpPr>
        <p:spPr>
          <a:xfrm>
            <a:off x="6248400" y="5638800"/>
            <a:ext cx="27432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160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elements/1.1/"/>
    <ds:schemaRef ds:uri="http://schemas.microsoft.com/office/2006/metadata/properties"/>
    <ds:schemaRef ds:uri="http://purl.org/dc/terms/"/>
    <ds:schemaRef ds:uri="http://schemas.microsoft.com/office/2006/documentManagement/types"/>
    <ds:schemaRef ds:uri="http://schemas.microsoft.com/office/infopath/2007/PartnerControls"/>
    <ds:schemaRef ds:uri="c34af464-7aa1-4edd-9be4-83dffc1cb926"/>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11089</TotalTime>
  <Words>987</Words>
  <Application>Microsoft Office PowerPoint</Application>
  <PresentationFormat>Widescreen</PresentationFormat>
  <Paragraphs>446</Paragraphs>
  <Slides>10</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Office Theme</vt:lpstr>
      <vt:lpstr>PowerPoint Presentation</vt:lpstr>
      <vt:lpstr>Language Overview</vt:lpstr>
      <vt:lpstr>Language Overview</vt:lpstr>
      <vt:lpstr>Business Case</vt:lpstr>
      <vt:lpstr>Business Case</vt:lpstr>
      <vt:lpstr>Business Case</vt:lpstr>
      <vt:lpstr>RAS’s vs. New Generation</vt:lpstr>
      <vt:lpstr>RAS History</vt:lpstr>
      <vt:lpstr>Misoperations</vt:lpstr>
      <vt:lpstr>Discussion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Freddy G</cp:lastModifiedBy>
  <cp:revision>154</cp:revision>
  <cp:lastPrinted>2020-07-02T15:16:39Z</cp:lastPrinted>
  <dcterms:created xsi:type="dcterms:W3CDTF">2016-01-21T15:20:31Z</dcterms:created>
  <dcterms:modified xsi:type="dcterms:W3CDTF">2020-10-26T22:55:56Z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