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 id="2147483698" r:id="rId2"/>
    <p:sldMasterId id="2147483710" r:id="rId3"/>
  </p:sldMasterIdLst>
  <p:notesMasterIdLst>
    <p:notesMasterId r:id="rId11"/>
  </p:notesMasterIdLst>
  <p:sldIdLst>
    <p:sldId id="266" r:id="rId4"/>
    <p:sldId id="278" r:id="rId5"/>
    <p:sldId id="284" r:id="rId6"/>
    <p:sldId id="285" r:id="rId7"/>
    <p:sldId id="286" r:id="rId8"/>
    <p:sldId id="287" r:id="rId9"/>
    <p:sldId id="28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51" autoAdjust="0"/>
  </p:normalViewPr>
  <p:slideViewPr>
    <p:cSldViewPr snapToGrid="0">
      <p:cViewPr varScale="1">
        <p:scale>
          <a:sx n="60" d="100"/>
          <a:sy n="60" d="100"/>
        </p:scale>
        <p:origin x="102" y="110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35EE5E-15FC-43C6-B812-EBEFAF1C5335}" type="datetimeFigureOut">
              <a:rPr lang="en-US" smtClean="0"/>
              <a:t>10/28/2020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1F8F30-4081-4B11-B42E-FFD8C4DA200C}" type="slidenum">
              <a:rPr lang="en-US" smtClean="0"/>
              <a:t>‹#›</a:t>
            </a:fld>
            <a:endParaRPr lang="en-US"/>
          </a:p>
        </p:txBody>
      </p:sp>
    </p:spTree>
    <p:extLst>
      <p:ext uri="{BB962C8B-B14F-4D97-AF65-F5344CB8AC3E}">
        <p14:creationId xmlns:p14="http://schemas.microsoft.com/office/powerpoint/2010/main" val="1500727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0842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939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142343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158555760"/>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98864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91881431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10/28/2020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666621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444103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6678752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09591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10/28/2020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66600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831B66-E374-46FD-B0F1-A74783F02804}"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427748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10/28/2020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586130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1757081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3335236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1154702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7610294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231136" y="964692"/>
            <a:ext cx="7729728" cy="5080508"/>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57BFB-A455-41C0-AD52-01E645305785}" type="datetime1">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477685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F453C7E-6AD3-41C2-9A0F-1401374D597B}"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339613934"/>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851ABC-261C-464B-A0EB-374DEA332206}"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24621475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5B995DE9-04A7-4166-AF5D-568295B1ECAA}"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1405139308"/>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857C4F64-A7C3-405E-B384-F5D178BB5BF8}" type="datetime1">
              <a:rPr lang="en-US" smtClean="0"/>
              <a:t>10/28/2020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32941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8831B66-E374-46FD-B0F1-A74783F02804}" type="datetimeFigureOut">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8381414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5E49F5B4-6457-49C9-87BB-FD408CA9B39B}" type="datetime1">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86123D-90E9-41B2-B06B-61E1E03D2F9E}"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40084842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A86B1-0A73-4DD4-B2C4-4ABA1B465716}" type="datetime1">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36792706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0B691C-1488-4D67-B981-1BCDCBDF3065}" type="datetime1">
              <a:rPr lang="en-US" smtClean="0"/>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8206885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4A9D8856-44BD-414A-9E8F-8A0031336735}" type="datetime1">
              <a:rPr lang="en-US" smtClean="0"/>
              <a:t>10/28/2020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9506861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9FC08411-B318-42E5-A25E-2227C541F79D}" type="datetime1">
              <a:rPr lang="en-US" smtClean="0"/>
              <a:t>10/28/2020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6836613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E6CD39-EA9C-4475-BBCF-545CB9D156AF}" type="datetime1">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2384898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D9D961-88CC-476F-BFE5-4E1CAB46C2A1}" type="datetime1">
              <a:rPr lang="en-US" smtClean="0"/>
              <a:t>10/28/2020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86123D-90E9-41B2-B06B-61E1E03D2F9E}" type="slidenum">
              <a:rPr lang="en-US" smtClean="0"/>
              <a:t>‹#›</a:t>
            </a:fld>
            <a:endParaRPr lang="en-US"/>
          </a:p>
        </p:txBody>
      </p:sp>
    </p:spTree>
    <p:extLst>
      <p:ext uri="{BB962C8B-B14F-4D97-AF65-F5344CB8AC3E}">
        <p14:creationId xmlns:p14="http://schemas.microsoft.com/office/powerpoint/2010/main" val="428743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831B66-E374-46FD-B0F1-A74783F02804}"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69031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831B66-E374-46FD-B0F1-A74783F02804}" type="datetimeFigureOut">
              <a:rPr lang="en-US" smtClean="0"/>
              <a:t>10/28/2020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548568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831B66-E374-46FD-B0F1-A74783F02804}" type="datetimeFigureOut">
              <a:rPr lang="en-US" smtClean="0"/>
              <a:t>10/28/2020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532368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31B66-E374-46FD-B0F1-A74783F02804}" type="datetimeFigureOut">
              <a:rPr lang="en-US" smtClean="0"/>
              <a:t>10/28/2020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263749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238747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8831B66-E374-46FD-B0F1-A74783F02804}" type="datetimeFigureOut">
              <a:rPr lang="en-US" smtClean="0"/>
              <a:t>10/28/2020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B92D85-3B47-4DE8-A6A3-74ED562B5DD9}" type="slidenum">
              <a:rPr lang="en-US" smtClean="0"/>
              <a:t>‹#›</a:t>
            </a:fld>
            <a:endParaRPr lang="en-US"/>
          </a:p>
        </p:txBody>
      </p:sp>
    </p:spTree>
    <p:extLst>
      <p:ext uri="{BB962C8B-B14F-4D97-AF65-F5344CB8AC3E}">
        <p14:creationId xmlns:p14="http://schemas.microsoft.com/office/powerpoint/2010/main" val="3158732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31B66-E374-46FD-B0F1-A74783F02804}" type="datetimeFigureOut">
              <a:rPr lang="en-US" smtClean="0"/>
              <a:t>10/28/2020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92D85-3B47-4DE8-A6A3-74ED562B5DD9}" type="slidenum">
              <a:rPr lang="en-US" smtClean="0"/>
              <a:t>‹#›</a:t>
            </a:fld>
            <a:endParaRPr lang="en-US"/>
          </a:p>
        </p:txBody>
      </p:sp>
    </p:spTree>
    <p:extLst>
      <p:ext uri="{BB962C8B-B14F-4D97-AF65-F5344CB8AC3E}">
        <p14:creationId xmlns:p14="http://schemas.microsoft.com/office/powerpoint/2010/main" val="22612407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10/28/2020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414312764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674" r:id="rId12"/>
    <p:sldLayoutId id="2147483697" r:id="rId13"/>
    <p:sldLayoutId id="2147483684" r:id="rId14"/>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0F57BFB-A455-41C0-AD52-01E645305785}" type="datetime1">
              <a:rPr lang="en-US" smtClean="0"/>
              <a:t>10/28/2020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286123D-90E9-41B2-B06B-61E1E03D2F9E}" type="slidenum">
              <a:rPr lang="en-US" smtClean="0"/>
              <a:t>‹#›</a:t>
            </a:fld>
            <a:endParaRPr lang="en-US"/>
          </a:p>
        </p:txBody>
      </p:sp>
    </p:spTree>
    <p:extLst>
      <p:ext uri="{BB962C8B-B14F-4D97-AF65-F5344CB8AC3E}">
        <p14:creationId xmlns:p14="http://schemas.microsoft.com/office/powerpoint/2010/main" val="14558297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PLWG report to ROS</a:t>
            </a:r>
            <a:r>
              <a:rPr lang="en-US" sz="4800" dirty="0"/>
              <a:t/>
            </a:r>
            <a:br>
              <a:rPr lang="en-US" sz="4800" dirty="0"/>
            </a:br>
            <a:r>
              <a:rPr lang="en-US" sz="4800" dirty="0" smtClean="0"/>
              <a:t>November 5, </a:t>
            </a:r>
            <a:r>
              <a:rPr lang="en-US" sz="4800" dirty="0" smtClean="0"/>
              <a:t>2020   </a:t>
            </a:r>
            <a:endParaRPr lang="en-US" sz="4800" dirty="0"/>
          </a:p>
        </p:txBody>
      </p:sp>
      <p:sp>
        <p:nvSpPr>
          <p:cNvPr id="3" name="Subtitle 2"/>
          <p:cNvSpPr>
            <a:spLocks noGrp="1"/>
          </p:cNvSpPr>
          <p:nvPr>
            <p:ph type="subTitle" idx="1"/>
          </p:nvPr>
        </p:nvSpPr>
        <p:spPr/>
        <p:txBody>
          <a:bodyPr>
            <a:normAutofit/>
          </a:bodyPr>
          <a:lstStyle/>
          <a:p>
            <a:r>
              <a:rPr lang="en-US" sz="2400" dirty="0" smtClean="0"/>
              <a:t>Report based on PLWG </a:t>
            </a:r>
            <a:r>
              <a:rPr lang="en-US" sz="2400" dirty="0" smtClean="0"/>
              <a:t>October </a:t>
            </a:r>
            <a:r>
              <a:rPr lang="en-US" sz="2400" dirty="0" smtClean="0"/>
              <a:t>19th</a:t>
            </a:r>
            <a:r>
              <a:rPr lang="en-US" sz="2400" dirty="0" smtClean="0"/>
              <a:t>, 2020 </a:t>
            </a:r>
          </a:p>
          <a:p>
            <a:r>
              <a:rPr lang="en-US" sz="2400" dirty="0" smtClean="0"/>
              <a:t>WebEx only meeting</a:t>
            </a:r>
            <a:endParaRPr lang="en-US" sz="2400" dirty="0"/>
          </a:p>
        </p:txBody>
      </p:sp>
    </p:spTree>
    <p:extLst>
      <p:ext uri="{BB962C8B-B14F-4D97-AF65-F5344CB8AC3E}">
        <p14:creationId xmlns:p14="http://schemas.microsoft.com/office/powerpoint/2010/main" val="2476722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solidFill>
                  <a:srgbClr val="000000"/>
                </a:solidFill>
                <a:ea typeface="Calibri" panose="020F0502020204030204" pitchFamily="34" charset="0"/>
              </a:rPr>
              <a:t>PGRR085 Dynamic Model Improvements </a:t>
            </a:r>
            <a:endParaRPr lang="en-US" sz="3600" b="1" dirty="0"/>
          </a:p>
        </p:txBody>
      </p:sp>
      <p:sp>
        <p:nvSpPr>
          <p:cNvPr id="3" name="Content Placeholder 2"/>
          <p:cNvSpPr>
            <a:spLocks noGrp="1"/>
          </p:cNvSpPr>
          <p:nvPr>
            <p:ph idx="1"/>
          </p:nvPr>
        </p:nvSpPr>
        <p:spPr>
          <a:xfrm>
            <a:off x="838200" y="2646948"/>
            <a:ext cx="10515600" cy="4087960"/>
          </a:xfrm>
          <a:solidFill>
            <a:srgbClr val="FFFFFF"/>
          </a:solidFill>
        </p:spPr>
        <p:txBody>
          <a:bodyPr>
            <a:normAutofit/>
          </a:bodyPr>
          <a:lstStyle/>
          <a:p>
            <a:pPr marL="228600" lvl="1" indent="0">
              <a:buClr>
                <a:schemeClr val="tx1"/>
              </a:buClr>
              <a:buNone/>
            </a:pPr>
            <a:r>
              <a:rPr lang="en-US" sz="3200" dirty="0">
                <a:solidFill>
                  <a:srgbClr val="000000"/>
                </a:solidFill>
                <a:ea typeface="Calibri" panose="020F0502020204030204" pitchFamily="34" charset="0"/>
              </a:rPr>
              <a:t>PGRR085 </a:t>
            </a:r>
            <a:r>
              <a:rPr lang="en-US" sz="3200" dirty="0" smtClean="0">
                <a:solidFill>
                  <a:srgbClr val="000000"/>
                </a:solidFill>
                <a:ea typeface="Calibri" panose="020F0502020204030204" pitchFamily="34" charset="0"/>
              </a:rPr>
              <a:t>intent </a:t>
            </a:r>
            <a:r>
              <a:rPr lang="en-US" sz="3200" dirty="0">
                <a:solidFill>
                  <a:srgbClr val="000000"/>
                </a:solidFill>
                <a:ea typeface="Calibri" panose="020F0502020204030204" pitchFamily="34" charset="0"/>
              </a:rPr>
              <a:t>is to ensure that the verified model reflects the field settings implemented during commissioning. The verified model is to be provided </a:t>
            </a:r>
            <a:r>
              <a:rPr lang="en-US" sz="3200" dirty="0" smtClean="0">
                <a:solidFill>
                  <a:srgbClr val="000000"/>
                </a:solidFill>
                <a:ea typeface="Calibri" panose="020F0502020204030204" pitchFamily="34" charset="0"/>
              </a:rPr>
              <a:t>to ERCOT within </a:t>
            </a:r>
            <a:r>
              <a:rPr lang="en-US" sz="3200" dirty="0">
                <a:solidFill>
                  <a:srgbClr val="000000"/>
                </a:solidFill>
                <a:ea typeface="Calibri" panose="020F0502020204030204" pitchFamily="34" charset="0"/>
              </a:rPr>
              <a:t>30 days of </a:t>
            </a:r>
            <a:r>
              <a:rPr lang="en-US" sz="3200" dirty="0" smtClean="0">
                <a:solidFill>
                  <a:srgbClr val="000000"/>
                </a:solidFill>
                <a:ea typeface="Calibri" panose="020F0502020204030204" pitchFamily="34" charset="0"/>
              </a:rPr>
              <a:t>commissioning.</a:t>
            </a:r>
          </a:p>
          <a:p>
            <a:pPr marL="228600" lvl="1" indent="0">
              <a:buClr>
                <a:schemeClr val="tx1"/>
              </a:buClr>
              <a:buNone/>
            </a:pPr>
            <a:r>
              <a:rPr lang="en-US" sz="3200" dirty="0" smtClean="0">
                <a:solidFill>
                  <a:srgbClr val="000000"/>
                </a:solidFill>
                <a:ea typeface="Calibri" panose="020F0502020204030204" pitchFamily="34" charset="0"/>
              </a:rPr>
              <a:t>PLWG was in consensus that this PGRR could move forward.</a:t>
            </a:r>
          </a:p>
          <a:p>
            <a:pPr marL="228600" lvl="1" indent="0">
              <a:buClr>
                <a:schemeClr val="tx1"/>
              </a:buClr>
              <a:buNone/>
            </a:pPr>
            <a:endParaRPr lang="en-US" sz="3200" dirty="0">
              <a:solidFill>
                <a:srgbClr val="000000"/>
              </a:solidFill>
              <a:ea typeface="Calibri" panose="020F0502020204030204" pitchFamily="34" charset="0"/>
            </a:endParaRPr>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2</a:t>
            </a:fld>
            <a:endParaRPr lang="en-US"/>
          </a:p>
        </p:txBody>
      </p:sp>
    </p:spTree>
    <p:extLst>
      <p:ext uri="{BB962C8B-B14F-4D97-AF65-F5344CB8AC3E}">
        <p14:creationId xmlns:p14="http://schemas.microsoft.com/office/powerpoint/2010/main" val="3822585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ea typeface="Times New Roman" panose="02020603050405020304" pitchFamily="18" charset="0"/>
              </a:rPr>
              <a:t>PGRR086 Related to RRGRR027, Clarify Models Required to Proceed with an FIS </a:t>
            </a:r>
            <a:r>
              <a:rPr lang="en-US" sz="3600" b="1" dirty="0" smtClean="0">
                <a:solidFill>
                  <a:srgbClr val="000000"/>
                </a:solidFill>
                <a:ea typeface="Calibri" panose="020F0502020204030204" pitchFamily="34" charset="0"/>
              </a:rPr>
              <a:t> </a:t>
            </a:r>
            <a:endParaRPr lang="en-US" sz="3600" b="1" dirty="0"/>
          </a:p>
        </p:txBody>
      </p:sp>
      <p:sp>
        <p:nvSpPr>
          <p:cNvPr id="3" name="Content Placeholder 2"/>
          <p:cNvSpPr>
            <a:spLocks noGrp="1"/>
          </p:cNvSpPr>
          <p:nvPr>
            <p:ph idx="1"/>
          </p:nvPr>
        </p:nvSpPr>
        <p:spPr>
          <a:xfrm>
            <a:off x="838200" y="2646948"/>
            <a:ext cx="10515600" cy="4087960"/>
          </a:xfrm>
          <a:solidFill>
            <a:srgbClr val="FFFFFF"/>
          </a:solidFill>
        </p:spPr>
        <p:txBody>
          <a:bodyPr>
            <a:normAutofit lnSpcReduction="10000"/>
          </a:bodyPr>
          <a:lstStyle/>
          <a:p>
            <a:pPr marL="228600" lvl="1" indent="0">
              <a:buClr>
                <a:schemeClr val="tx1"/>
              </a:buClr>
              <a:buNone/>
            </a:pPr>
            <a:r>
              <a:rPr lang="en-US" sz="3200" dirty="0" smtClean="0">
                <a:solidFill>
                  <a:srgbClr val="000000"/>
                </a:solidFill>
                <a:ea typeface="Calibri" panose="020F0502020204030204" pitchFamily="34" charset="0"/>
              </a:rPr>
              <a:t>PGRR086 intent is to ensure that the Resource Registration data required is provided when certain studies will be performed and not hold up the FIS process.  RRGRR027 clarifies models required to proceed with FIS.</a:t>
            </a:r>
          </a:p>
          <a:p>
            <a:pPr marL="228600" lvl="1" indent="0">
              <a:buClr>
                <a:schemeClr val="tx1"/>
              </a:buClr>
              <a:buNone/>
            </a:pPr>
            <a:r>
              <a:rPr lang="en-US" sz="3200" dirty="0" smtClean="0">
                <a:solidFill>
                  <a:srgbClr val="000000"/>
                </a:solidFill>
                <a:ea typeface="Calibri" panose="020F0502020204030204" pitchFamily="34" charset="0"/>
              </a:rPr>
              <a:t>A request was made of ERCOT to present a timeline to show how the proposal would impact RIOO RS.</a:t>
            </a:r>
          </a:p>
          <a:p>
            <a:pPr marL="228600" lvl="1" indent="0">
              <a:buClr>
                <a:schemeClr val="tx1"/>
              </a:buClr>
              <a:buNone/>
            </a:pPr>
            <a:r>
              <a:rPr lang="en-US" sz="3200" dirty="0" smtClean="0">
                <a:solidFill>
                  <a:srgbClr val="000000"/>
                </a:solidFill>
                <a:ea typeface="Calibri" panose="020F0502020204030204" pitchFamily="34" charset="0"/>
              </a:rPr>
              <a:t>PLWG was in consensus that this PGRR could move forward in light of the Impact Analysis.</a:t>
            </a:r>
          </a:p>
          <a:p>
            <a:pPr marL="228600" lvl="1" indent="0">
              <a:buClr>
                <a:schemeClr val="tx1"/>
              </a:buClr>
              <a:buNone/>
            </a:pPr>
            <a:endParaRPr lang="en-US" sz="3200" dirty="0">
              <a:solidFill>
                <a:srgbClr val="000000"/>
              </a:solidFill>
              <a:ea typeface="Calibri" panose="020F0502020204030204" pitchFamily="34" charset="0"/>
            </a:endParaRPr>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3</a:t>
            </a:fld>
            <a:endParaRPr lang="en-US"/>
          </a:p>
        </p:txBody>
      </p:sp>
    </p:spTree>
    <p:extLst>
      <p:ext uri="{BB962C8B-B14F-4D97-AF65-F5344CB8AC3E}">
        <p14:creationId xmlns:p14="http://schemas.microsoft.com/office/powerpoint/2010/main" val="2252011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solidFill>
                  <a:srgbClr val="000000"/>
                </a:solidFill>
                <a:ea typeface="Calibri" panose="020F0502020204030204" pitchFamily="34" charset="0"/>
                <a:cs typeface="Times New Roman" panose="02020603050405020304" pitchFamily="18" charset="0"/>
              </a:rPr>
              <a:t>PGRR087 </a:t>
            </a:r>
            <a:r>
              <a:rPr lang="en-US" sz="3600" b="1" dirty="0">
                <a:solidFill>
                  <a:srgbClr val="000000"/>
                </a:solidFill>
                <a:ea typeface="Calibri" panose="020F0502020204030204" pitchFamily="34" charset="0"/>
                <a:cs typeface="Times New Roman" panose="02020603050405020304" pitchFamily="18" charset="0"/>
              </a:rPr>
              <a:t>Remedial Action Scheme Planning Assumptions</a:t>
            </a:r>
            <a:r>
              <a:rPr lang="en-US" sz="3600" b="1" dirty="0" smtClean="0">
                <a:ea typeface="Times New Roman" panose="02020603050405020304" pitchFamily="18" charset="0"/>
              </a:rPr>
              <a:t> </a:t>
            </a:r>
            <a:r>
              <a:rPr lang="en-US" sz="3600" b="1" dirty="0" smtClean="0">
                <a:solidFill>
                  <a:srgbClr val="000000"/>
                </a:solidFill>
                <a:ea typeface="Calibri" panose="020F0502020204030204" pitchFamily="34" charset="0"/>
              </a:rPr>
              <a:t> </a:t>
            </a:r>
            <a:endParaRPr lang="en-US" sz="3600" b="1" dirty="0"/>
          </a:p>
        </p:txBody>
      </p:sp>
      <p:sp>
        <p:nvSpPr>
          <p:cNvPr id="3" name="Content Placeholder 2"/>
          <p:cNvSpPr>
            <a:spLocks noGrp="1"/>
          </p:cNvSpPr>
          <p:nvPr>
            <p:ph idx="1"/>
          </p:nvPr>
        </p:nvSpPr>
        <p:spPr>
          <a:xfrm>
            <a:off x="838200" y="2646948"/>
            <a:ext cx="10515600" cy="4087960"/>
          </a:xfrm>
          <a:solidFill>
            <a:srgbClr val="FFFFFF"/>
          </a:solidFill>
        </p:spPr>
        <p:txBody>
          <a:bodyPr>
            <a:normAutofit lnSpcReduction="10000"/>
          </a:bodyPr>
          <a:lstStyle/>
          <a:p>
            <a:pPr marL="228600" lvl="1" indent="0">
              <a:buClr>
                <a:schemeClr val="tx1"/>
              </a:buClr>
              <a:buNone/>
            </a:pPr>
            <a:r>
              <a:rPr lang="en-US" sz="3200" dirty="0">
                <a:solidFill>
                  <a:srgbClr val="000000"/>
                </a:solidFill>
                <a:ea typeface="Calibri" panose="020F0502020204030204" pitchFamily="34" charset="0"/>
              </a:rPr>
              <a:t>PGRR087 </a:t>
            </a:r>
            <a:r>
              <a:rPr lang="en-US" sz="3200" dirty="0" smtClean="0">
                <a:solidFill>
                  <a:srgbClr val="000000"/>
                </a:solidFill>
                <a:ea typeface="Calibri" panose="020F0502020204030204" pitchFamily="34" charset="0"/>
              </a:rPr>
              <a:t>codifies </a:t>
            </a:r>
            <a:r>
              <a:rPr lang="en-US" sz="3200" dirty="0">
                <a:solidFill>
                  <a:srgbClr val="000000"/>
                </a:solidFill>
                <a:ea typeface="Calibri" panose="020F0502020204030204" pitchFamily="34" charset="0"/>
              </a:rPr>
              <a:t>the current practice </a:t>
            </a:r>
            <a:r>
              <a:rPr lang="en-US" sz="3200" dirty="0" smtClean="0">
                <a:solidFill>
                  <a:srgbClr val="000000"/>
                </a:solidFill>
                <a:ea typeface="Calibri" panose="020F0502020204030204" pitchFamily="34" charset="0"/>
              </a:rPr>
              <a:t>related to the transmission planning assumptions for RAS which </a:t>
            </a:r>
            <a:r>
              <a:rPr lang="en-US" sz="3200" dirty="0">
                <a:solidFill>
                  <a:srgbClr val="000000"/>
                </a:solidFill>
                <a:ea typeface="Calibri" panose="020F0502020204030204" pitchFamily="34" charset="0"/>
              </a:rPr>
              <a:t>is to not allow a RAS to be implemented to resolve a planning reliability performance criteria </a:t>
            </a:r>
            <a:r>
              <a:rPr lang="en-US" sz="3200" dirty="0" smtClean="0">
                <a:solidFill>
                  <a:srgbClr val="000000"/>
                </a:solidFill>
                <a:ea typeface="Calibri" panose="020F0502020204030204" pitchFamily="34" charset="0"/>
              </a:rPr>
              <a:t>deficiency.  The assumptions align with the proposed change in NOGRR215 Limit Use of Remedial Action Schemes.</a:t>
            </a:r>
          </a:p>
          <a:p>
            <a:pPr marL="228600" lvl="1" indent="0">
              <a:buClr>
                <a:schemeClr val="tx1"/>
              </a:buClr>
              <a:buNone/>
            </a:pPr>
            <a:endParaRPr lang="en-US" sz="3200" dirty="0" smtClean="0">
              <a:solidFill>
                <a:srgbClr val="000000"/>
              </a:solidFill>
              <a:ea typeface="Calibri" panose="020F0502020204030204" pitchFamily="34" charset="0"/>
            </a:endParaRPr>
          </a:p>
          <a:p>
            <a:pPr marL="228600" lvl="1" indent="0">
              <a:buClr>
                <a:schemeClr val="tx1"/>
              </a:buClr>
              <a:buNone/>
            </a:pPr>
            <a:r>
              <a:rPr lang="en-US" sz="3200" dirty="0" smtClean="0">
                <a:solidFill>
                  <a:srgbClr val="000000"/>
                </a:solidFill>
                <a:ea typeface="Calibri" panose="020F0502020204030204" pitchFamily="34" charset="0"/>
              </a:rPr>
              <a:t>PLWG </a:t>
            </a:r>
            <a:r>
              <a:rPr lang="en-US" sz="3200" dirty="0">
                <a:solidFill>
                  <a:srgbClr val="000000"/>
                </a:solidFill>
                <a:ea typeface="Calibri" panose="020F0502020204030204" pitchFamily="34" charset="0"/>
              </a:rPr>
              <a:t>was in consensus that this PGRR could move </a:t>
            </a:r>
            <a:r>
              <a:rPr lang="en-US" sz="3200" dirty="0" smtClean="0">
                <a:solidFill>
                  <a:srgbClr val="000000"/>
                </a:solidFill>
                <a:ea typeface="Calibri" panose="020F0502020204030204" pitchFamily="34" charset="0"/>
              </a:rPr>
              <a:t>forward</a:t>
            </a:r>
            <a:r>
              <a:rPr lang="en-US" sz="3200" dirty="0" smtClean="0">
                <a:solidFill>
                  <a:srgbClr val="000000"/>
                </a:solidFill>
                <a:latin typeface="Calibri" panose="020F0502020204030204" pitchFamily="34" charset="0"/>
                <a:ea typeface="Calibri" panose="020F0502020204030204" pitchFamily="34" charset="0"/>
              </a:rPr>
              <a:t>.</a:t>
            </a:r>
            <a:endParaRPr lang="en-US" sz="3200" dirty="0">
              <a:solidFill>
                <a:srgbClr val="000000"/>
              </a:solidFill>
              <a:latin typeface="Calibri" panose="020F0502020204030204" pitchFamily="34" charset="0"/>
              <a:ea typeface="Calibri" panose="020F0502020204030204" pitchFamily="34" charset="0"/>
            </a:endParaRPr>
          </a:p>
          <a:p>
            <a:pPr marL="228600" lvl="1" indent="0">
              <a:buClr>
                <a:schemeClr val="tx1"/>
              </a:buClr>
              <a:buNone/>
            </a:pPr>
            <a:endParaRPr lang="en-US" sz="3200" dirty="0">
              <a:solidFill>
                <a:srgbClr val="000000"/>
              </a:solidFill>
              <a:latin typeface="Calibri" panose="020F0502020204030204" pitchFamily="34" charset="0"/>
              <a:ea typeface="Calibri" panose="020F0502020204030204" pitchFamily="34" charset="0"/>
            </a:endParaRPr>
          </a:p>
          <a:p>
            <a:pPr marL="228600" lvl="1" indent="0">
              <a:buClr>
                <a:schemeClr val="tx1"/>
              </a:buClr>
              <a:buNone/>
            </a:pP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4</a:t>
            </a:fld>
            <a:endParaRPr lang="en-US"/>
          </a:p>
        </p:txBody>
      </p:sp>
    </p:spTree>
    <p:extLst>
      <p:ext uri="{BB962C8B-B14F-4D97-AF65-F5344CB8AC3E}">
        <p14:creationId xmlns:p14="http://schemas.microsoft.com/office/powerpoint/2010/main" val="747424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solidFill>
                  <a:srgbClr val="000000"/>
                </a:solidFill>
                <a:ea typeface="Calibri" panose="020F0502020204030204" pitchFamily="34" charset="0"/>
                <a:cs typeface="Times New Roman" panose="02020603050405020304" pitchFamily="18" charset="0"/>
              </a:rPr>
              <a:t>PGRR088 Include Financial Security Amount in the Monthly Generator Interconnection Status Report</a:t>
            </a:r>
            <a:r>
              <a:rPr lang="en-US" sz="3600" b="1" dirty="0" smtClean="0">
                <a:ea typeface="Times New Roman" panose="02020603050405020304" pitchFamily="18" charset="0"/>
              </a:rPr>
              <a:t> </a:t>
            </a:r>
            <a:r>
              <a:rPr lang="en-US" sz="3600" b="1" dirty="0" smtClean="0">
                <a:solidFill>
                  <a:srgbClr val="000000"/>
                </a:solidFill>
                <a:ea typeface="Calibri" panose="020F0502020204030204" pitchFamily="34" charset="0"/>
              </a:rPr>
              <a:t> </a:t>
            </a:r>
            <a:endParaRPr lang="en-US" sz="3600" b="1" dirty="0"/>
          </a:p>
        </p:txBody>
      </p:sp>
      <p:sp>
        <p:nvSpPr>
          <p:cNvPr id="3" name="Content Placeholder 2"/>
          <p:cNvSpPr>
            <a:spLocks noGrp="1"/>
          </p:cNvSpPr>
          <p:nvPr>
            <p:ph idx="1"/>
          </p:nvPr>
        </p:nvSpPr>
        <p:spPr>
          <a:xfrm>
            <a:off x="838200" y="2646948"/>
            <a:ext cx="10515600" cy="4087960"/>
          </a:xfrm>
          <a:solidFill>
            <a:srgbClr val="FFFFFF"/>
          </a:solidFill>
        </p:spPr>
        <p:txBody>
          <a:bodyPr>
            <a:normAutofit lnSpcReduction="10000"/>
          </a:bodyPr>
          <a:lstStyle/>
          <a:p>
            <a:pPr marL="228600" lvl="1" indent="0">
              <a:buClr>
                <a:schemeClr val="tx1"/>
              </a:buClr>
              <a:buNone/>
            </a:pPr>
            <a:r>
              <a:rPr lang="en-US" sz="3200" dirty="0" smtClean="0">
                <a:solidFill>
                  <a:srgbClr val="000000"/>
                </a:solidFill>
                <a:ea typeface="Calibri" panose="020F0502020204030204" pitchFamily="34" charset="0"/>
              </a:rPr>
              <a:t>PGRR088 intent is to increase transparency of generation interconnection facility cost by including in the Monthly GIS Report the Financial Security amount associated with funding the interconnection facilities.</a:t>
            </a:r>
          </a:p>
          <a:p>
            <a:pPr marL="228600" lvl="1" indent="0">
              <a:buClr>
                <a:schemeClr val="tx1"/>
              </a:buClr>
              <a:buNone/>
            </a:pPr>
            <a:r>
              <a:rPr lang="en-US" sz="3200" dirty="0" smtClean="0">
                <a:solidFill>
                  <a:srgbClr val="000000"/>
                </a:solidFill>
                <a:ea typeface="Calibri" panose="020F0502020204030204" pitchFamily="34" charset="0"/>
              </a:rPr>
              <a:t>There are concerns related to the duplication of information (ERCOT/PUCT) and the additional changes to RIOO to capture the information that is originally generated by the </a:t>
            </a:r>
            <a:r>
              <a:rPr lang="en-US" sz="3200" dirty="0" err="1" smtClean="0">
                <a:solidFill>
                  <a:srgbClr val="000000"/>
                </a:solidFill>
                <a:ea typeface="Calibri" panose="020F0502020204030204" pitchFamily="34" charset="0"/>
              </a:rPr>
              <a:t>TSPs.</a:t>
            </a:r>
            <a:endParaRPr lang="en-US" sz="3200" dirty="0" smtClean="0">
              <a:solidFill>
                <a:srgbClr val="000000"/>
              </a:solidFill>
              <a:ea typeface="Calibri" panose="020F0502020204030204" pitchFamily="34" charset="0"/>
            </a:endParaRPr>
          </a:p>
          <a:p>
            <a:pPr marL="228600" lvl="1" indent="0">
              <a:buClr>
                <a:schemeClr val="tx1"/>
              </a:buClr>
              <a:buNone/>
            </a:pPr>
            <a:r>
              <a:rPr lang="en-US" sz="3200" dirty="0" smtClean="0">
                <a:solidFill>
                  <a:srgbClr val="000000"/>
                </a:solidFill>
                <a:ea typeface="Calibri" panose="020F0502020204030204" pitchFamily="34" charset="0"/>
              </a:rPr>
              <a:t>To be discuss further at the next PLWG Meeting.</a:t>
            </a:r>
            <a:endParaRPr lang="en-US" sz="2400" dirty="0" smtClean="0"/>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5</a:t>
            </a:fld>
            <a:endParaRPr lang="en-US"/>
          </a:p>
        </p:txBody>
      </p:sp>
    </p:spTree>
    <p:extLst>
      <p:ext uri="{BB962C8B-B14F-4D97-AF65-F5344CB8AC3E}">
        <p14:creationId xmlns:p14="http://schemas.microsoft.com/office/powerpoint/2010/main" val="1352975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1894"/>
            <a:ext cx="10515600" cy="1524000"/>
          </a:xfrm>
        </p:spPr>
        <p:txBody>
          <a:bodyPr>
            <a:noAutofit/>
          </a:bodyPr>
          <a:lstStyle/>
          <a:p>
            <a:r>
              <a:rPr lang="en-US" sz="3600" b="1" dirty="0"/>
              <a:t>DER Proposal for Including DER in Planning Models</a:t>
            </a:r>
            <a:endParaRPr lang="en-US" sz="3600" b="1" dirty="0"/>
          </a:p>
        </p:txBody>
      </p:sp>
      <p:sp>
        <p:nvSpPr>
          <p:cNvPr id="3" name="Content Placeholder 2"/>
          <p:cNvSpPr>
            <a:spLocks noGrp="1"/>
          </p:cNvSpPr>
          <p:nvPr>
            <p:ph idx="1"/>
          </p:nvPr>
        </p:nvSpPr>
        <p:spPr>
          <a:xfrm>
            <a:off x="838200" y="2646948"/>
            <a:ext cx="10515600" cy="4087960"/>
          </a:xfrm>
          <a:solidFill>
            <a:srgbClr val="FFFFFF"/>
          </a:solidFill>
        </p:spPr>
        <p:txBody>
          <a:bodyPr>
            <a:normAutofit/>
          </a:bodyPr>
          <a:lstStyle/>
          <a:p>
            <a:pPr marL="228600" lvl="1" indent="0" fontAlgn="ctr">
              <a:buNone/>
            </a:pPr>
            <a:r>
              <a:rPr lang="en-US" sz="3200" dirty="0">
                <a:solidFill>
                  <a:srgbClr val="000000"/>
                </a:solidFill>
                <a:ea typeface="Calibri" panose="020F0502020204030204" pitchFamily="34" charset="0"/>
              </a:rPr>
              <a:t>ERCOT presented proposals </a:t>
            </a:r>
            <a:r>
              <a:rPr lang="en-US" sz="3200" dirty="0">
                <a:solidFill>
                  <a:srgbClr val="000000"/>
                </a:solidFill>
                <a:ea typeface="Calibri" panose="020F0502020204030204" pitchFamily="34" charset="0"/>
              </a:rPr>
              <a:t>for a near-term and long-term </a:t>
            </a:r>
            <a:r>
              <a:rPr lang="en-US" sz="3200" dirty="0" smtClean="0">
                <a:solidFill>
                  <a:srgbClr val="000000"/>
                </a:solidFill>
                <a:ea typeface="Calibri" panose="020F0502020204030204" pitchFamily="34" charset="0"/>
              </a:rPr>
              <a:t>plan </a:t>
            </a:r>
            <a:r>
              <a:rPr lang="en-US" sz="3200" dirty="0">
                <a:solidFill>
                  <a:srgbClr val="000000"/>
                </a:solidFill>
                <a:ea typeface="Calibri" panose="020F0502020204030204" pitchFamily="34" charset="0"/>
              </a:rPr>
              <a:t>for including DER information in Planning Models. Participants are encouraged to reach out to John </a:t>
            </a:r>
            <a:r>
              <a:rPr lang="en-US" sz="3200" dirty="0">
                <a:solidFill>
                  <a:srgbClr val="000000"/>
                </a:solidFill>
                <a:ea typeface="Calibri" panose="020F0502020204030204" pitchFamily="34" charset="0"/>
              </a:rPr>
              <a:t>Bernecker </a:t>
            </a:r>
            <a:r>
              <a:rPr lang="en-US" sz="3200" dirty="0" smtClean="0">
                <a:solidFill>
                  <a:srgbClr val="000000"/>
                </a:solidFill>
                <a:ea typeface="Calibri" panose="020F0502020204030204" pitchFamily="34" charset="0"/>
              </a:rPr>
              <a:t>at ERCOT with </a:t>
            </a:r>
            <a:r>
              <a:rPr lang="en-US" sz="3200" dirty="0">
                <a:solidFill>
                  <a:srgbClr val="000000"/>
                </a:solidFill>
                <a:ea typeface="Calibri" panose="020F0502020204030204" pitchFamily="34" charset="0"/>
              </a:rPr>
              <a:t>comments and/or suggestions</a:t>
            </a:r>
            <a:r>
              <a:rPr lang="en-US" sz="3200" dirty="0">
                <a:solidFill>
                  <a:srgbClr val="000000"/>
                </a:solidFill>
                <a:ea typeface="Calibri" panose="020F0502020204030204" pitchFamily="34" charset="0"/>
              </a:rPr>
              <a:t>.</a:t>
            </a:r>
          </a:p>
          <a:p>
            <a:pPr marL="228600" lvl="1" indent="0" fontAlgn="ctr">
              <a:buNone/>
            </a:pPr>
            <a:r>
              <a:rPr lang="en-US" sz="3200" dirty="0">
                <a:solidFill>
                  <a:srgbClr val="000000"/>
                </a:solidFill>
                <a:ea typeface="Calibri" panose="020F0502020204030204" pitchFamily="34" charset="0"/>
              </a:rPr>
              <a:t>The presentation is posted on the Oct 19th PLWG Meeting page on the ERCOT website.</a:t>
            </a:r>
            <a:endParaRPr lang="en-US" sz="3200" dirty="0">
              <a:solidFill>
                <a:srgbClr val="000000"/>
              </a:solidFill>
              <a:ea typeface="Calibri" panose="020F0502020204030204" pitchFamily="34" charset="0"/>
            </a:endParaRPr>
          </a:p>
          <a:p>
            <a:pPr marL="228600" lvl="1" indent="0">
              <a:buClr>
                <a:schemeClr val="tx1"/>
              </a:buClr>
              <a:buNone/>
            </a:pPr>
            <a:endParaRPr lang="en-US" sz="2200" dirty="0" smtClean="0"/>
          </a:p>
          <a:p>
            <a:pPr lvl="1">
              <a:buClr>
                <a:schemeClr val="tx1"/>
              </a:buClr>
              <a:buFont typeface="Courier New" panose="02070309020205020404" pitchFamily="49" charset="0"/>
              <a:buChar char="o"/>
            </a:pPr>
            <a:endParaRPr lang="en-US" sz="2200" dirty="0" smtClean="0"/>
          </a:p>
          <a:p>
            <a:pPr lvl="1">
              <a:buClr>
                <a:schemeClr val="tx1"/>
              </a:buClr>
            </a:pPr>
            <a:endParaRPr lang="en-US" sz="2200" dirty="0" smtClean="0"/>
          </a:p>
          <a:p>
            <a:pPr lvl="1"/>
            <a:endParaRPr lang="en-US" sz="24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6</a:t>
            </a:fld>
            <a:endParaRPr lang="en-US"/>
          </a:p>
        </p:txBody>
      </p:sp>
    </p:spTree>
    <p:extLst>
      <p:ext uri="{BB962C8B-B14F-4D97-AF65-F5344CB8AC3E}">
        <p14:creationId xmlns:p14="http://schemas.microsoft.com/office/powerpoint/2010/main" val="3392160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33136"/>
            <a:ext cx="10515600" cy="1524000"/>
          </a:xfrm>
        </p:spPr>
        <p:txBody>
          <a:bodyPr>
            <a:noAutofit/>
          </a:bodyPr>
          <a:lstStyle/>
          <a:p>
            <a:r>
              <a:rPr lang="en-US" sz="3600" b="1" dirty="0">
                <a:ea typeface="Times New Roman" panose="02020603050405020304" pitchFamily="18" charset="0"/>
              </a:rPr>
              <a:t>Presentations on topics from the Transmission Issues Related to Generation Constraints Workshop</a:t>
            </a:r>
            <a:endParaRPr lang="en-US" sz="3600" b="1" dirty="0"/>
          </a:p>
        </p:txBody>
      </p:sp>
      <p:sp>
        <p:nvSpPr>
          <p:cNvPr id="3" name="Content Placeholder 2"/>
          <p:cNvSpPr>
            <a:spLocks noGrp="1"/>
          </p:cNvSpPr>
          <p:nvPr>
            <p:ph idx="1"/>
          </p:nvPr>
        </p:nvSpPr>
        <p:spPr>
          <a:xfrm>
            <a:off x="838200" y="2197768"/>
            <a:ext cx="10515600" cy="4537140"/>
          </a:xfrm>
          <a:solidFill>
            <a:srgbClr val="FFFFFF"/>
          </a:solidFill>
        </p:spPr>
        <p:txBody>
          <a:bodyPr>
            <a:normAutofit fontScale="92500" lnSpcReduction="20000"/>
          </a:bodyPr>
          <a:lstStyle/>
          <a:p>
            <a:pPr marL="228600" lvl="1" indent="0">
              <a:buClr>
                <a:schemeClr val="tx1"/>
              </a:buClr>
              <a:buNone/>
            </a:pPr>
            <a:r>
              <a:rPr lang="en-US" sz="3200" dirty="0" smtClean="0"/>
              <a:t>The topics presented and discussed at the PLWG Meeting:</a:t>
            </a:r>
          </a:p>
          <a:p>
            <a:pPr lvl="1">
              <a:buClr>
                <a:schemeClr val="tx1"/>
              </a:buClr>
            </a:pPr>
            <a:r>
              <a:rPr lang="en-US" sz="3200" dirty="0"/>
              <a:t>Presentation on NOGRR215 </a:t>
            </a:r>
            <a:r>
              <a:rPr lang="en-US" sz="3200" dirty="0" smtClean="0"/>
              <a:t>(</a:t>
            </a:r>
            <a:r>
              <a:rPr lang="en-US" sz="3200" dirty="0">
                <a:solidFill>
                  <a:srgbClr val="000000"/>
                </a:solidFill>
                <a:latin typeface="Calibri" panose="020F0502020204030204" pitchFamily="34" charset="0"/>
                <a:ea typeface="Calibri" panose="020F0502020204030204" pitchFamily="34" charset="0"/>
              </a:rPr>
              <a:t>Limit Use of </a:t>
            </a:r>
            <a:r>
              <a:rPr lang="en-US" sz="3200" dirty="0" smtClean="0">
                <a:solidFill>
                  <a:srgbClr val="000000"/>
                </a:solidFill>
                <a:latin typeface="Calibri" panose="020F0502020204030204" pitchFamily="34" charset="0"/>
                <a:ea typeface="Calibri" panose="020F0502020204030204" pitchFamily="34" charset="0"/>
              </a:rPr>
              <a:t>RAS) </a:t>
            </a:r>
            <a:r>
              <a:rPr lang="en-US" sz="3200" dirty="0" smtClean="0"/>
              <a:t>and NPRR994 (Clarify Gen Interconnection Neutral Project Classification)</a:t>
            </a:r>
          </a:p>
          <a:p>
            <a:pPr lvl="1">
              <a:buClr>
                <a:schemeClr val="tx1"/>
              </a:buClr>
            </a:pPr>
            <a:r>
              <a:rPr lang="en-US" sz="3200" dirty="0"/>
              <a:t>Process Improvements and Inclusion of Additional Benefits to the Transmission Planning Process </a:t>
            </a:r>
            <a:endParaRPr lang="en-US" sz="3200" dirty="0" smtClean="0"/>
          </a:p>
          <a:p>
            <a:pPr lvl="1">
              <a:buClr>
                <a:schemeClr val="tx1"/>
              </a:buClr>
            </a:pPr>
            <a:r>
              <a:rPr lang="en-US" sz="3200" dirty="0"/>
              <a:t>PUCT Transmission Buildout </a:t>
            </a:r>
            <a:r>
              <a:rPr lang="en-US" sz="3200" dirty="0" smtClean="0"/>
              <a:t>Guidelines</a:t>
            </a:r>
          </a:p>
          <a:p>
            <a:pPr lvl="1">
              <a:buClr>
                <a:schemeClr val="tx1"/>
              </a:buClr>
            </a:pPr>
            <a:r>
              <a:rPr lang="en-US" sz="3200" dirty="0"/>
              <a:t>Renewable Dispatch Assumptions</a:t>
            </a:r>
            <a:endParaRPr lang="en-US" sz="3200" dirty="0" smtClean="0"/>
          </a:p>
          <a:p>
            <a:pPr marL="228600" lvl="1" indent="0">
              <a:buClr>
                <a:schemeClr val="tx1"/>
              </a:buClr>
              <a:buNone/>
            </a:pPr>
            <a:r>
              <a:rPr lang="en-US" sz="3200" dirty="0" smtClean="0"/>
              <a:t>The material presented is </a:t>
            </a:r>
            <a:r>
              <a:rPr lang="en-US" sz="3200" dirty="0">
                <a:solidFill>
                  <a:srgbClr val="000000"/>
                </a:solidFill>
                <a:ea typeface="Calibri" panose="020F0502020204030204" pitchFamily="34" charset="0"/>
              </a:rPr>
              <a:t>posted on the Oct 19</a:t>
            </a:r>
            <a:r>
              <a:rPr lang="en-US" sz="3200" baseline="30000" dirty="0">
                <a:solidFill>
                  <a:srgbClr val="000000"/>
                </a:solidFill>
                <a:ea typeface="Calibri" panose="020F0502020204030204" pitchFamily="34" charset="0"/>
              </a:rPr>
              <a:t>th</a:t>
            </a:r>
            <a:r>
              <a:rPr lang="en-US" sz="3200" dirty="0">
                <a:solidFill>
                  <a:srgbClr val="000000"/>
                </a:solidFill>
                <a:ea typeface="Calibri" panose="020F0502020204030204" pitchFamily="34" charset="0"/>
              </a:rPr>
              <a:t> PLWG Meeting page on the ERCOT website</a:t>
            </a:r>
            <a:r>
              <a:rPr lang="en-US" sz="3200" dirty="0" smtClean="0">
                <a:solidFill>
                  <a:srgbClr val="000000"/>
                </a:solidFill>
                <a:ea typeface="Calibri" panose="020F0502020204030204" pitchFamily="34" charset="0"/>
              </a:rPr>
              <a:t>.  More to be presented and discussed at future PLWG Meetings.</a:t>
            </a:r>
            <a:endParaRPr lang="en-US" sz="3200" dirty="0" smtClean="0"/>
          </a:p>
          <a:p>
            <a:pPr marL="0" indent="0">
              <a:buNone/>
            </a:pPr>
            <a:endParaRPr lang="en-US" sz="2400" dirty="0"/>
          </a:p>
        </p:txBody>
      </p:sp>
      <p:sp>
        <p:nvSpPr>
          <p:cNvPr id="4" name="Slide Number Placeholder 3"/>
          <p:cNvSpPr>
            <a:spLocks noGrp="1"/>
          </p:cNvSpPr>
          <p:nvPr>
            <p:ph type="sldNum" sz="quarter" idx="12"/>
          </p:nvPr>
        </p:nvSpPr>
        <p:spPr/>
        <p:txBody>
          <a:bodyPr/>
          <a:lstStyle/>
          <a:p>
            <a:fld id="{7286123D-90E9-41B2-B06B-61E1E03D2F9E}" type="slidenum">
              <a:rPr lang="en-US" smtClean="0"/>
              <a:t>7</a:t>
            </a:fld>
            <a:endParaRPr lang="en-US"/>
          </a:p>
        </p:txBody>
      </p:sp>
    </p:spTree>
    <p:extLst>
      <p:ext uri="{BB962C8B-B14F-4D97-AF65-F5344CB8AC3E}">
        <p14:creationId xmlns:p14="http://schemas.microsoft.com/office/powerpoint/2010/main" val="8543890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1524</TotalTime>
  <Words>451</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Calibri</vt:lpstr>
      <vt:lpstr>Calibri Light</vt:lpstr>
      <vt:lpstr>Courier New</vt:lpstr>
      <vt:lpstr>Gill Sans MT</vt:lpstr>
      <vt:lpstr>Times New Roman</vt:lpstr>
      <vt:lpstr>Custom Design</vt:lpstr>
      <vt:lpstr>Parcel</vt:lpstr>
      <vt:lpstr>1_Parcel</vt:lpstr>
      <vt:lpstr>PLWG report to ROS November 5, 2020   </vt:lpstr>
      <vt:lpstr>PGRR085 Dynamic Model Improvements </vt:lpstr>
      <vt:lpstr>PGRR086 Related to RRGRR027, Clarify Models Required to Proceed with an FIS  </vt:lpstr>
      <vt:lpstr>PGRR087 Remedial Action Scheme Planning Assumptions  </vt:lpstr>
      <vt:lpstr>PGRR088 Include Financial Security Amount in the Monthly Generator Interconnection Status Report  </vt:lpstr>
      <vt:lpstr>DER Proposal for Including DER in Planning Models</vt:lpstr>
      <vt:lpstr>Presentations on topics from the Transmission Issues Related to Generation Constraints Workshop</vt:lpstr>
    </vt:vector>
  </TitlesOfParts>
  <Company>Cross Texas Transmission.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PLWG report to ROS March 7, 2019</dc:title>
  <dc:creator>Tim Cook</dc:creator>
  <cp:lastModifiedBy>Tim Cook</cp:lastModifiedBy>
  <cp:revision>193</cp:revision>
  <dcterms:created xsi:type="dcterms:W3CDTF">2019-02-22T15:36:18Z</dcterms:created>
  <dcterms:modified xsi:type="dcterms:W3CDTF">2020-10-28T19:54:27Z</dcterms:modified>
</cp:coreProperties>
</file>