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19"/>
  </p:notesMasterIdLst>
  <p:handoutMasterIdLst>
    <p:handoutMasterId r:id="rId20"/>
  </p:handoutMasterIdLst>
  <p:sldIdLst>
    <p:sldId id="260" r:id="rId7"/>
    <p:sldId id="313" r:id="rId8"/>
    <p:sldId id="328" r:id="rId9"/>
    <p:sldId id="312" r:id="rId10"/>
    <p:sldId id="315" r:id="rId11"/>
    <p:sldId id="330" r:id="rId12"/>
    <p:sldId id="323" r:id="rId13"/>
    <p:sldId id="331" r:id="rId14"/>
    <p:sldId id="332" r:id="rId15"/>
    <p:sldId id="333" r:id="rId16"/>
    <p:sldId id="334" r:id="rId17"/>
    <p:sldId id="29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67" d="100"/>
          <a:sy n="67" d="100"/>
        </p:scale>
        <p:origin x="1392" y="60"/>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Mmereness@ercot.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Update to ROS</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Chair</a:t>
            </a:r>
          </a:p>
          <a:p>
            <a:r>
              <a:rPr lang="en-US" dirty="0" smtClean="0">
                <a:solidFill>
                  <a:schemeClr val="tx2"/>
                </a:solidFill>
              </a:rPr>
              <a:t>November 5, </a:t>
            </a:r>
            <a:r>
              <a:rPr lang="en-US" dirty="0" smtClean="0">
                <a:solidFill>
                  <a:schemeClr val="tx2"/>
                </a:solidFill>
              </a:rPr>
              <a:t>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5" name="Rectangle 4"/>
          <p:cNvSpPr/>
          <p:nvPr/>
        </p:nvSpPr>
        <p:spPr>
          <a:xfrm>
            <a:off x="381000" y="4800600"/>
            <a:ext cx="8305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20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t>Mar. 11 – RTCTF (Plan and logistics for RR review)  </a:t>
            </a:r>
          </a:p>
          <a:p>
            <a:pPr marL="682625">
              <a:buFont typeface="Courier New" panose="02070309020205020404" pitchFamily="49" charset="0"/>
              <a:buChar char="o"/>
            </a:pPr>
            <a:r>
              <a:rPr lang="en-US" sz="1400" dirty="0"/>
              <a:t>Apr</a:t>
            </a:r>
            <a:r>
              <a:rPr lang="en-US" sz="1400" dirty="0" smtClean="0"/>
              <a:t>.   </a:t>
            </a:r>
            <a:r>
              <a:rPr lang="en-US" sz="1400" dirty="0"/>
              <a:t>8 – RTCTF (Review detailed plan, and begin review </a:t>
            </a:r>
            <a:r>
              <a:rPr lang="en-US" sz="1400" dirty="0" smtClean="0"/>
              <a:t>process)</a:t>
            </a:r>
            <a:endParaRPr lang="en-US" sz="1400" dirty="0"/>
          </a:p>
          <a:p>
            <a:pPr marL="682625">
              <a:buFont typeface="Courier New" panose="02070309020205020404" pitchFamily="49" charset="0"/>
              <a:buChar char="o"/>
            </a:pPr>
            <a:r>
              <a:rPr lang="en-US" sz="1400" dirty="0"/>
              <a:t>Apr. 30 – RTCTF </a:t>
            </a:r>
          </a:p>
          <a:p>
            <a:pPr marL="682625">
              <a:buFont typeface="Courier New" panose="02070309020205020404" pitchFamily="49" charset="0"/>
              <a:buChar char="o"/>
            </a:pPr>
            <a:r>
              <a:rPr lang="en-US" sz="1400" i="1" dirty="0"/>
              <a:t>May 11 – Special RTCTF for Potential Design Flaw- AS Price Cap discussion </a:t>
            </a:r>
          </a:p>
          <a:p>
            <a:pPr marL="682625">
              <a:buFont typeface="Courier New" panose="02070309020205020404" pitchFamily="49" charset="0"/>
              <a:buChar char="o"/>
            </a:pPr>
            <a:r>
              <a:rPr lang="en-US" sz="1400" dirty="0"/>
              <a:t>May 20 – RTCTF </a:t>
            </a:r>
          </a:p>
          <a:p>
            <a:pPr marL="682625">
              <a:buFont typeface="Courier New" panose="02070309020205020404" pitchFamily="49" charset="0"/>
              <a:buChar char="o"/>
            </a:pPr>
            <a:r>
              <a:rPr lang="en-US" sz="1400" dirty="0"/>
              <a:t>Jun. 10 – RTCTF </a:t>
            </a:r>
          </a:p>
          <a:p>
            <a:pPr marL="682625">
              <a:buFont typeface="Courier New" panose="02070309020205020404" pitchFamily="49" charset="0"/>
              <a:buChar char="o"/>
            </a:pPr>
            <a:r>
              <a:rPr lang="en-US" sz="1400" i="1" dirty="0"/>
              <a:t>Jun. 22 – Special RTCTF for Ancillary Service Deployments</a:t>
            </a:r>
          </a:p>
          <a:p>
            <a:pPr marL="682625">
              <a:buFont typeface="Courier New" panose="02070309020205020404" pitchFamily="49" charset="0"/>
              <a:buChar char="o"/>
            </a:pPr>
            <a:r>
              <a:rPr lang="en-US" sz="1400" dirty="0"/>
              <a:t>Jun. 29 – RTCTF </a:t>
            </a:r>
            <a:endParaRPr lang="en-US" sz="1400" dirty="0" smtClean="0"/>
          </a:p>
          <a:p>
            <a:pPr marL="682625">
              <a:buFont typeface="Courier New" panose="02070309020205020404" pitchFamily="49" charset="0"/>
              <a:buChar char="o"/>
            </a:pPr>
            <a:r>
              <a:rPr lang="en-US" sz="1400" i="1" dirty="0" smtClean="0"/>
              <a:t>Jul. 15 </a:t>
            </a:r>
            <a:r>
              <a:rPr lang="en-US" sz="1400" i="1" dirty="0"/>
              <a:t>– Special RTCTF for </a:t>
            </a:r>
            <a:r>
              <a:rPr lang="en-US" sz="1400" i="1" dirty="0" smtClean="0"/>
              <a:t>AS Deployment Expectations &amp; Durations</a:t>
            </a:r>
            <a:endParaRPr lang="en-US" sz="1400" dirty="0"/>
          </a:p>
          <a:p>
            <a:pPr marL="682625">
              <a:buFont typeface="Courier New" panose="02070309020205020404" pitchFamily="49" charset="0"/>
              <a:buChar char="o"/>
            </a:pPr>
            <a:r>
              <a:rPr lang="en-US" sz="1400" dirty="0"/>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FF0000"/>
                </a:solidFill>
              </a:rPr>
              <a:t>Nov. 5 – </a:t>
            </a:r>
            <a:r>
              <a:rPr lang="en-US" sz="1400" dirty="0" smtClean="0">
                <a:solidFill>
                  <a:srgbClr val="FF0000"/>
                </a:solidFill>
              </a:rPr>
              <a:t>ROS </a:t>
            </a:r>
            <a:endParaRPr lang="en-US" sz="1400" dirty="0">
              <a:solidFill>
                <a:srgbClr val="FF0000"/>
              </a:solidFill>
            </a:endParaRP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Rectangle 4"/>
          <p:cNvSpPr/>
          <p:nvPr/>
        </p:nvSpPr>
        <p:spPr>
          <a:xfrm>
            <a:off x="3810000" y="4419600"/>
            <a:ext cx="3352800" cy="990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Requesting Urgency and ROS Vote for NOGRR211 at November 5, 2020 meeting</a:t>
            </a:r>
            <a:endParaRPr lang="en-US" dirty="0"/>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After RTCTF on 10/21/2020 ERCOT filed cumulative comments and requested urgency on 10/23/2020 on all items, including NOGRR211.</a:t>
            </a:r>
          </a:p>
          <a:p>
            <a:endParaRPr lang="en-US" sz="2000" dirty="0" smtClean="0"/>
          </a:p>
          <a:p>
            <a:r>
              <a:rPr lang="en-US" sz="2000" dirty="0" smtClean="0"/>
              <a:t>ERCOT requests consideration of NOGRR211 with </a:t>
            </a:r>
            <a:r>
              <a:rPr lang="en-US" sz="2000" dirty="0" smtClean="0"/>
              <a:t>ERCOT comments from 10/23/2020 </a:t>
            </a:r>
            <a:r>
              <a:rPr lang="en-US" sz="2000" dirty="0" smtClean="0"/>
              <a:t>as part of today’s meeting (next on Agenda).</a:t>
            </a:r>
          </a:p>
          <a:p>
            <a:endParaRPr lang="en-US" sz="2000" dirty="0"/>
          </a:p>
          <a:p>
            <a:r>
              <a:rPr lang="en-US" sz="2000" dirty="0" smtClean="0"/>
              <a:t>Any questions?  </a:t>
            </a:r>
          </a:p>
          <a:p>
            <a:pPr lvl="1"/>
            <a:r>
              <a:rPr lang="en-US" sz="1800" dirty="0" smtClean="0"/>
              <a:t>Can also email </a:t>
            </a:r>
            <a:r>
              <a:rPr lang="en-US" sz="1800" dirty="0" smtClean="0">
                <a:hlinkClick r:id="rId2"/>
              </a:rPr>
              <a:t>MMereness@ercot.com</a:t>
            </a:r>
            <a:r>
              <a:rPr lang="en-US" sz="1800" dirty="0" smtClean="0"/>
              <a:t> </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a:t>RTCRR Review Process </a:t>
            </a:r>
          </a:p>
          <a:p>
            <a:pPr>
              <a:spcBef>
                <a:spcPts val="1000"/>
              </a:spcBef>
            </a:pPr>
            <a:r>
              <a:rPr lang="en-US" sz="2000" dirty="0" smtClean="0"/>
              <a:t>Updates </a:t>
            </a:r>
            <a:r>
              <a:rPr lang="en-US" sz="2000" dirty="0"/>
              <a:t>to Telemetry From/To QSE in RTC</a:t>
            </a:r>
          </a:p>
          <a:p>
            <a:pPr>
              <a:spcBef>
                <a:spcPts val="1000"/>
              </a:spcBef>
            </a:pPr>
            <a:r>
              <a:rPr lang="en-US" sz="2000" dirty="0" smtClean="0"/>
              <a:t>TAC </a:t>
            </a:r>
            <a:r>
              <a:rPr lang="en-US" sz="2000" dirty="0"/>
              <a:t>Direction on RR changes different from Key Principles </a:t>
            </a:r>
            <a:endParaRPr lang="en-US" sz="2000" dirty="0" smtClean="0"/>
          </a:p>
          <a:p>
            <a:pPr>
              <a:spcBef>
                <a:spcPts val="1000"/>
              </a:spcBef>
            </a:pPr>
            <a:r>
              <a:rPr lang="en-US" sz="2000" dirty="0"/>
              <a:t>Harmonizing RTC and Battery Energy Storage</a:t>
            </a:r>
          </a:p>
          <a:p>
            <a:pPr>
              <a:spcBef>
                <a:spcPts val="1000"/>
              </a:spcBef>
            </a:pPr>
            <a:r>
              <a:rPr lang="en-US" sz="2000" dirty="0" smtClean="0"/>
              <a:t>Overall </a:t>
            </a:r>
            <a:r>
              <a:rPr lang="en-US" sz="2000" dirty="0"/>
              <a:t>RTC Delivery </a:t>
            </a:r>
            <a:r>
              <a:rPr lang="en-US" sz="2000" dirty="0" smtClean="0"/>
              <a:t>Schedule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621284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7</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5537</TotalTime>
  <Words>1559</Words>
  <Application>Microsoft Office PowerPoint</Application>
  <PresentationFormat>On-screen Show (4:3)</PresentationFormat>
  <Paragraphs>249</Paragraphs>
  <Slides>12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Courier New</vt:lpstr>
      <vt:lpstr>Wingdings</vt:lpstr>
      <vt:lpstr>1_Custom Design</vt:lpstr>
      <vt:lpstr>Office Theme</vt:lpstr>
      <vt:lpstr>1_Office Theme</vt:lpstr>
      <vt:lpstr>PowerPoint Presentation</vt:lpstr>
      <vt:lpstr>RTC Revision Requests (RTCRRs) Summary</vt:lpstr>
      <vt:lpstr>RTCRR Review Schedule &amp; Progress to Date</vt:lpstr>
      <vt:lpstr>Next Steps</vt:lpstr>
      <vt:lpstr>Appendix</vt:lpstr>
      <vt:lpstr>RTCRR Review  Schedule and Process</vt:lpstr>
      <vt:lpstr>Updates to Telemetry From/To QSE in RTC  (Updated 5/7/2020)</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342</cp:revision>
  <cp:lastPrinted>2016-01-21T20:53:15Z</cp:lastPrinted>
  <dcterms:created xsi:type="dcterms:W3CDTF">2016-01-21T15:20:31Z</dcterms:created>
  <dcterms:modified xsi:type="dcterms:W3CDTF">2020-10-27T11:02:32Z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