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8"/>
  </p:notesMasterIdLst>
  <p:handoutMasterIdLst>
    <p:handoutMasterId r:id="rId9"/>
  </p:handoutMasterIdLst>
  <p:sldIdLst>
    <p:sldId id="270" r:id="rId4"/>
    <p:sldId id="573" r:id="rId5"/>
    <p:sldId id="572" r:id="rId6"/>
    <p:sldId id="57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71907" autoAdjust="0"/>
  </p:normalViewPr>
  <p:slideViewPr>
    <p:cSldViewPr snapToGrid="0">
      <p:cViewPr varScale="1">
        <p:scale>
          <a:sx n="132" d="100"/>
          <a:sy n="132" d="100"/>
        </p:scale>
        <p:origin x="792" y="80"/>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10/29/2020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10/29/2020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25648147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23748336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161896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t>Click to edit Master title style</a:t>
            </a:r>
            <a:endParaRPr lang="en-US" dirty="0"/>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1989775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8040238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ercot.com/mktrules/puctDirectives/southernCros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sz="2000" dirty="0"/>
              <a:t>Public Utility Commission of Texas (PUCT) Oversight Project No. 46304 Relating to DC Tie Project Proposed by Southern Cross Transmission, LLC</a:t>
            </a:r>
          </a:p>
          <a:p>
            <a:endParaRPr lang="en-US" sz="2400" dirty="0"/>
          </a:p>
          <a:p>
            <a:r>
              <a:rPr lang="en-US" sz="2000" b="0" i="1" dirty="0"/>
              <a:t>Directive #3 : Ramp rate</a:t>
            </a:r>
          </a:p>
        </p:txBody>
      </p:sp>
      <p:sp>
        <p:nvSpPr>
          <p:cNvPr id="3" name="Text Placeholder 2"/>
          <p:cNvSpPr>
            <a:spLocks noGrp="1"/>
          </p:cNvSpPr>
          <p:nvPr>
            <p:ph type="body" sz="quarter" idx="3"/>
          </p:nvPr>
        </p:nvSpPr>
        <p:spPr/>
        <p:txBody>
          <a:bodyPr/>
          <a:lstStyle/>
          <a:p>
            <a:r>
              <a:rPr lang="en-US" dirty="0" smtClean="0"/>
              <a:t>November ROS, 2020</a:t>
            </a:r>
            <a:endParaRPr lang="en-US" dirty="0"/>
          </a:p>
        </p:txBody>
      </p:sp>
      <p:sp>
        <p:nvSpPr>
          <p:cNvPr id="4" name="Text Placeholder 3"/>
          <p:cNvSpPr>
            <a:spLocks noGrp="1"/>
          </p:cNvSpPr>
          <p:nvPr>
            <p:ph type="body" sz="quarter" idx="10"/>
          </p:nvPr>
        </p:nvSpPr>
        <p:spPr/>
        <p:txBody>
          <a:bodyPr/>
          <a:lstStyle/>
          <a:p>
            <a:endParaRPr lang="en-US" i="1" dirty="0" smtClean="0"/>
          </a:p>
          <a:p>
            <a:endParaRPr lang="en-US" i="1" dirty="0"/>
          </a:p>
          <a:p>
            <a:r>
              <a:rPr lang="en-US" i="1" dirty="0" smtClean="0"/>
              <a:t>ERCOT Staff</a:t>
            </a:r>
            <a:endParaRPr lang="en-US" i="1" dirty="0"/>
          </a:p>
        </p:txBody>
      </p:sp>
    </p:spTree>
    <p:extLst>
      <p:ext uri="{BB962C8B-B14F-4D97-AF65-F5344CB8AC3E}">
        <p14:creationId xmlns:p14="http://schemas.microsoft.com/office/powerpoint/2010/main" val="2188054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Background of Project and PUCT Directives</a:t>
            </a:r>
          </a:p>
        </p:txBody>
      </p:sp>
      <p:sp>
        <p:nvSpPr>
          <p:cNvPr id="3" name="Content Placeholder 2"/>
          <p:cNvSpPr>
            <a:spLocks noGrp="1"/>
          </p:cNvSpPr>
          <p:nvPr>
            <p:ph idx="1"/>
          </p:nvPr>
        </p:nvSpPr>
        <p:spPr>
          <a:xfrm>
            <a:off x="304800" y="838200"/>
            <a:ext cx="8534400" cy="3124200"/>
          </a:xfrm>
        </p:spPr>
        <p:txBody>
          <a:bodyPr/>
          <a:lstStyle/>
          <a:p>
            <a:r>
              <a:rPr lang="en-US" sz="1600" dirty="0" smtClean="0"/>
              <a:t>Southern </a:t>
            </a:r>
            <a:r>
              <a:rPr lang="en-US" sz="1600" dirty="0"/>
              <a:t>Cross Transmission LLC/Pattern Power Marketing LLC received FERC approval (FERC Docket No. TX 11-1-001) to interconnect </a:t>
            </a:r>
            <a:r>
              <a:rPr lang="en-US" sz="1600" dirty="0" smtClean="0"/>
              <a:t>DC </a:t>
            </a:r>
            <a:r>
              <a:rPr lang="en-US" sz="1600" dirty="0"/>
              <a:t>Tie </a:t>
            </a:r>
            <a:r>
              <a:rPr lang="en-US" sz="1600" dirty="0" smtClean="0"/>
              <a:t>line.</a:t>
            </a:r>
            <a:endParaRPr lang="en-US" sz="1600" dirty="0"/>
          </a:p>
          <a:p>
            <a:endParaRPr lang="en-US" sz="800" dirty="0" smtClean="0"/>
          </a:p>
          <a:p>
            <a:r>
              <a:rPr lang="en-US" sz="1600" dirty="0" smtClean="0"/>
              <a:t>PUCT imposed conditions for interconnection of the SCT DC </a:t>
            </a:r>
            <a:r>
              <a:rPr lang="en-US" sz="1600" dirty="0"/>
              <a:t>Tie line </a:t>
            </a:r>
            <a:r>
              <a:rPr lang="en-US" sz="1600" dirty="0" smtClean="0"/>
              <a:t>in two </a:t>
            </a:r>
            <a:r>
              <a:rPr lang="en-US" sz="1600" dirty="0"/>
              <a:t>PUCT </a:t>
            </a:r>
            <a:r>
              <a:rPr lang="en-US" sz="1600" dirty="0" smtClean="0"/>
              <a:t>proceedings:</a:t>
            </a:r>
            <a:endParaRPr lang="en-US" sz="1600" dirty="0"/>
          </a:p>
          <a:p>
            <a:pPr lvl="1"/>
            <a:r>
              <a:rPr lang="en-US" sz="1200" dirty="0" smtClean="0"/>
              <a:t>City of Garland </a:t>
            </a:r>
            <a:r>
              <a:rPr lang="en-US" sz="1200" dirty="0"/>
              <a:t>docket – Docket No. 45624</a:t>
            </a:r>
          </a:p>
          <a:p>
            <a:pPr lvl="1"/>
            <a:r>
              <a:rPr lang="en-US" sz="1200" dirty="0" smtClean="0"/>
              <a:t>Oversight </a:t>
            </a:r>
            <a:r>
              <a:rPr lang="en-US" sz="1200" dirty="0"/>
              <a:t>proceeding arising out of </a:t>
            </a:r>
            <a:r>
              <a:rPr lang="en-US" sz="1200" dirty="0" smtClean="0"/>
              <a:t>City of Garland </a:t>
            </a:r>
            <a:r>
              <a:rPr lang="en-US" sz="1200" dirty="0"/>
              <a:t>docket – Project No. 46304</a:t>
            </a:r>
          </a:p>
          <a:p>
            <a:endParaRPr lang="en-US" sz="800" dirty="0" smtClean="0"/>
          </a:p>
          <a:p>
            <a:r>
              <a:rPr lang="en-US" sz="1600" dirty="0" smtClean="0"/>
              <a:t>As </a:t>
            </a:r>
            <a:r>
              <a:rPr lang="en-US" sz="1600" dirty="0"/>
              <a:t>part </a:t>
            </a:r>
            <a:r>
              <a:rPr lang="en-US" sz="1600" dirty="0" smtClean="0"/>
              <a:t>of the </a:t>
            </a:r>
            <a:r>
              <a:rPr lang="en-US" sz="1600" dirty="0"/>
              <a:t>oversight proceeding, PUCT issued 14 Directives to ERCOT, requiring certain studies and determinations be made to accommodate the </a:t>
            </a:r>
            <a:r>
              <a:rPr lang="en-US" sz="1600" dirty="0" smtClean="0"/>
              <a:t>SCT DC Tie.</a:t>
            </a:r>
            <a:endParaRPr lang="en-US" sz="1600" dirty="0"/>
          </a:p>
          <a:p>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pic>
        <p:nvPicPr>
          <p:cNvPr id="5" name="Picture 4"/>
          <p:cNvPicPr>
            <a:picLocks noChangeAspect="1"/>
          </p:cNvPicPr>
          <p:nvPr/>
        </p:nvPicPr>
        <p:blipFill>
          <a:blip r:embed="rId2"/>
          <a:stretch>
            <a:fillRect/>
          </a:stretch>
        </p:blipFill>
        <p:spPr>
          <a:xfrm>
            <a:off x="4782075" y="3429000"/>
            <a:ext cx="4285725" cy="3099104"/>
          </a:xfrm>
          <a:prstGeom prst="rect">
            <a:avLst/>
          </a:prstGeom>
        </p:spPr>
      </p:pic>
    </p:spTree>
    <p:extLst>
      <p:ext uri="{BB962C8B-B14F-4D97-AF65-F5344CB8AC3E}">
        <p14:creationId xmlns:p14="http://schemas.microsoft.com/office/powerpoint/2010/main" val="3589936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Summary of Directive 3</a:t>
            </a:r>
            <a:endParaRPr lang="en-US" sz="2400" dirty="0"/>
          </a:p>
        </p:txBody>
      </p:sp>
      <p:sp>
        <p:nvSpPr>
          <p:cNvPr id="3" name="Content Placeholder 2"/>
          <p:cNvSpPr>
            <a:spLocks noGrp="1"/>
          </p:cNvSpPr>
          <p:nvPr>
            <p:ph idx="1"/>
          </p:nvPr>
        </p:nvSpPr>
        <p:spPr/>
        <p:txBody>
          <a:bodyPr/>
          <a:lstStyle/>
          <a:p>
            <a:r>
              <a:rPr lang="en-US" sz="1400" dirty="0" smtClean="0"/>
              <a:t>Directive 3 requires ERCOT </a:t>
            </a:r>
            <a:r>
              <a:rPr lang="en-US" sz="1400" i="1" dirty="0" smtClean="0">
                <a:solidFill>
                  <a:srgbClr val="C00000"/>
                </a:solidFill>
              </a:rPr>
              <a:t>to determine what</a:t>
            </a:r>
            <a:r>
              <a:rPr lang="en-US" sz="1400" i="1" dirty="0">
                <a:solidFill>
                  <a:srgbClr val="C00000"/>
                </a:solidFill>
              </a:rPr>
              <a:t> </a:t>
            </a:r>
            <a:r>
              <a:rPr lang="en-US" sz="1400" b="1" i="1" dirty="0" smtClean="0">
                <a:solidFill>
                  <a:srgbClr val="C00000"/>
                </a:solidFill>
              </a:rPr>
              <a:t>ramp </a:t>
            </a:r>
            <a:r>
              <a:rPr lang="en-US" sz="1400" b="1" i="1" dirty="0">
                <a:solidFill>
                  <a:srgbClr val="C00000"/>
                </a:solidFill>
              </a:rPr>
              <a:t>rate restrictions</a:t>
            </a:r>
            <a:r>
              <a:rPr lang="en-US" sz="1400" i="1" dirty="0">
                <a:solidFill>
                  <a:srgbClr val="C00000"/>
                </a:solidFill>
              </a:rPr>
              <a:t>, if any, will be necessary to accommodate the interconnection of the Southern Cross DC </a:t>
            </a:r>
            <a:r>
              <a:rPr lang="en-US" sz="1400" i="1" dirty="0" smtClean="0">
                <a:solidFill>
                  <a:srgbClr val="C00000"/>
                </a:solidFill>
              </a:rPr>
              <a:t>Tie</a:t>
            </a:r>
            <a:r>
              <a:rPr lang="en-US" sz="1400" dirty="0" smtClean="0">
                <a:solidFill>
                  <a:srgbClr val="5B6770"/>
                </a:solidFill>
              </a:rPr>
              <a:t> (SCT DC Tie).</a:t>
            </a:r>
          </a:p>
          <a:p>
            <a:endParaRPr lang="en-US" sz="800" dirty="0">
              <a:solidFill>
                <a:srgbClr val="5B6770"/>
              </a:solidFill>
            </a:endParaRPr>
          </a:p>
          <a:p>
            <a:r>
              <a:rPr lang="en-US" sz="1400" b="1" u="sng" dirty="0" smtClean="0">
                <a:solidFill>
                  <a:srgbClr val="5B6770"/>
                </a:solidFill>
              </a:rPr>
              <a:t>Determination (summarized from the whitepaper)</a:t>
            </a:r>
            <a:r>
              <a:rPr lang="en-US" sz="1400" b="1" dirty="0" smtClean="0">
                <a:solidFill>
                  <a:srgbClr val="5B6770"/>
                </a:solidFill>
              </a:rPr>
              <a:t>: </a:t>
            </a:r>
          </a:p>
          <a:p>
            <a:pPr lvl="1"/>
            <a:r>
              <a:rPr lang="en-US" sz="1400" dirty="0" smtClean="0">
                <a:solidFill>
                  <a:srgbClr val="5B6770"/>
                </a:solidFill>
              </a:rPr>
              <a:t>To </a:t>
            </a:r>
            <a:r>
              <a:rPr lang="en-US" sz="1400" dirty="0">
                <a:solidFill>
                  <a:srgbClr val="5B6770"/>
                </a:solidFill>
              </a:rPr>
              <a:t>accommodate the </a:t>
            </a:r>
            <a:r>
              <a:rPr lang="en-US" sz="1400" dirty="0" smtClean="0">
                <a:solidFill>
                  <a:srgbClr val="5B6770"/>
                </a:solidFill>
              </a:rPr>
              <a:t>SCT DC Tie</a:t>
            </a:r>
            <a:r>
              <a:rPr lang="en-US" sz="1400" dirty="0">
                <a:solidFill>
                  <a:srgbClr val="5B6770"/>
                </a:solidFill>
              </a:rPr>
              <a:t>, ERCOT will need to impose restrictions on DC Tie flows when ERCOT determines that system conditions near or in Real-Time cannot accommodate the DC Ties’ scheduled ramp</a:t>
            </a:r>
            <a:r>
              <a:rPr lang="en-US" sz="1600" dirty="0">
                <a:solidFill>
                  <a:srgbClr val="5B6770"/>
                </a:solidFill>
              </a:rPr>
              <a:t>. </a:t>
            </a:r>
            <a:endParaRPr lang="en-US" sz="1600" dirty="0" smtClean="0">
              <a:solidFill>
                <a:srgbClr val="5B6770"/>
              </a:solidFill>
            </a:endParaRPr>
          </a:p>
          <a:p>
            <a:pPr lvl="1"/>
            <a:r>
              <a:rPr lang="en-US" sz="1400" dirty="0" smtClean="0">
                <a:solidFill>
                  <a:srgbClr val="5B6770"/>
                </a:solidFill>
              </a:rPr>
              <a:t>Upon </a:t>
            </a:r>
            <a:r>
              <a:rPr lang="en-US" sz="1400" dirty="0">
                <a:solidFill>
                  <a:srgbClr val="5B6770"/>
                </a:solidFill>
              </a:rPr>
              <a:t>implementation of NPRR 999, DC Tie Ramp Limitations, ERCOT will curtail DC Tie Schedules when necessary to conform with the system’s ramp capability, but that ERCOT will, when time permits, first request that one or more e-Tags be resubmitted with an adjusted ramp duration in order to minimize the need for curtailments. </a:t>
            </a:r>
          </a:p>
          <a:p>
            <a:endParaRPr lang="en-US" sz="800" dirty="0" smtClean="0">
              <a:solidFill>
                <a:srgbClr val="5B6770"/>
              </a:solidFill>
            </a:endParaRPr>
          </a:p>
          <a:p>
            <a:r>
              <a:rPr lang="en-US" sz="1400" b="1" u="sng" dirty="0" smtClean="0">
                <a:solidFill>
                  <a:srgbClr val="5B6770"/>
                </a:solidFill>
              </a:rPr>
              <a:t>Basis </a:t>
            </a:r>
            <a:r>
              <a:rPr lang="en-US" sz="1400" b="1" u="sng" dirty="0">
                <a:solidFill>
                  <a:srgbClr val="5B6770"/>
                </a:solidFill>
              </a:rPr>
              <a:t>for </a:t>
            </a:r>
            <a:r>
              <a:rPr lang="en-US" sz="1400" b="1" u="sng" dirty="0" smtClean="0">
                <a:solidFill>
                  <a:srgbClr val="5B6770"/>
                </a:solidFill>
              </a:rPr>
              <a:t>Determination (summarized from the whitepaper):</a:t>
            </a:r>
            <a:endParaRPr lang="en-US" sz="1400" b="1" u="sng" dirty="0">
              <a:solidFill>
                <a:srgbClr val="5B6770"/>
              </a:solidFill>
            </a:endParaRPr>
          </a:p>
          <a:p>
            <a:pPr lvl="1"/>
            <a:r>
              <a:rPr lang="en-US" sz="1400" dirty="0" smtClean="0">
                <a:solidFill>
                  <a:srgbClr val="5B6770"/>
                </a:solidFill>
              </a:rPr>
              <a:t>The planned interconnection of the SCT </a:t>
            </a:r>
            <a:r>
              <a:rPr lang="en-US" sz="1400" dirty="0">
                <a:solidFill>
                  <a:srgbClr val="5B6770"/>
                </a:solidFill>
              </a:rPr>
              <a:t>DC Tie brings the potential for up to a 4,100 MW change in DC Tie Schedules (maximum import to maximum export of the tie</a:t>
            </a:r>
            <a:r>
              <a:rPr lang="en-US" sz="1400" dirty="0" smtClean="0">
                <a:solidFill>
                  <a:srgbClr val="5B6770"/>
                </a:solidFill>
              </a:rPr>
              <a:t>). </a:t>
            </a:r>
          </a:p>
          <a:p>
            <a:pPr lvl="1"/>
            <a:r>
              <a:rPr lang="en-US" sz="1400" dirty="0" smtClean="0">
                <a:solidFill>
                  <a:srgbClr val="5B6770"/>
                </a:solidFill>
              </a:rPr>
              <a:t>This potential change greatly </a:t>
            </a:r>
            <a:r>
              <a:rPr lang="en-US" sz="1400" dirty="0" smtClean="0"/>
              <a:t>exceeds </a:t>
            </a:r>
            <a:r>
              <a:rPr lang="en-US" sz="1400" dirty="0"/>
              <a:t>the </a:t>
            </a:r>
            <a:r>
              <a:rPr lang="en-US" sz="1400" dirty="0" smtClean="0"/>
              <a:t>potential swings </a:t>
            </a:r>
            <a:r>
              <a:rPr lang="en-US" sz="1400" dirty="0"/>
              <a:t>in flows that now exist on the ERCOT System with current DC </a:t>
            </a:r>
            <a:r>
              <a:rPr lang="en-US" sz="1400" dirty="0" smtClean="0"/>
              <a:t>Ties. The </a:t>
            </a:r>
            <a:r>
              <a:rPr lang="en-US" sz="1400" dirty="0"/>
              <a:t>traditional 10-minute ramp for DC Tie schedules starting 5 minutes prior to the end of one Operating Hour </a:t>
            </a:r>
            <a:r>
              <a:rPr lang="en-US" sz="1400" dirty="0" smtClean="0"/>
              <a:t>may </a:t>
            </a:r>
            <a:r>
              <a:rPr lang="en-US" sz="1400" dirty="0"/>
              <a:t>be insufficient to manage large swings in scheduled flows across the SCT DC Tie during certain grid </a:t>
            </a:r>
            <a:r>
              <a:rPr lang="en-US" sz="1400" dirty="0" smtClean="0"/>
              <a:t>conditions.</a:t>
            </a:r>
          </a:p>
          <a:p>
            <a:pPr lvl="1"/>
            <a:r>
              <a:rPr lang="en-US" sz="1400" dirty="0"/>
              <a:t>NERC Reliability Standard INT-006-4 R1 requires ERCOT to reject or curtail a DC Tie Schedule that ERCOT does not expect to be capable of supporting either in magnitude or </a:t>
            </a:r>
            <a:r>
              <a:rPr lang="en-US" sz="1400" dirty="0" smtClean="0"/>
              <a:t>ramp. </a:t>
            </a:r>
            <a:r>
              <a:rPr lang="en-US" sz="1400" dirty="0" smtClean="0">
                <a:solidFill>
                  <a:srgbClr val="5B6770"/>
                </a:solidFill>
              </a:rPr>
              <a:t>NPRR 999 has added express </a:t>
            </a:r>
            <a:r>
              <a:rPr lang="en-US" sz="1400" dirty="0" smtClean="0"/>
              <a:t>language into Protocols to address </a:t>
            </a:r>
            <a:r>
              <a:rPr lang="en-US" sz="1400" dirty="0"/>
              <a:t>the treatment of insufficient ramp capability due to submitted DC Tie schedules. </a:t>
            </a:r>
            <a:endParaRPr lang="en-US" sz="1400" dirty="0">
              <a:solidFill>
                <a:srgbClr val="5B677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288664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Next Steps</a:t>
            </a:r>
            <a:endParaRPr lang="en-US" sz="2800" dirty="0"/>
          </a:p>
        </p:txBody>
      </p:sp>
      <p:sp>
        <p:nvSpPr>
          <p:cNvPr id="3" name="Content Placeholder 2"/>
          <p:cNvSpPr>
            <a:spLocks noGrp="1"/>
          </p:cNvSpPr>
          <p:nvPr>
            <p:ph idx="1"/>
          </p:nvPr>
        </p:nvSpPr>
        <p:spPr>
          <a:xfrm>
            <a:off x="304800" y="936088"/>
            <a:ext cx="8534400" cy="5064627"/>
          </a:xfrm>
        </p:spPr>
        <p:txBody>
          <a:bodyPr/>
          <a:lstStyle/>
          <a:p>
            <a:r>
              <a:rPr lang="en-US" b="1" i="1" dirty="0" smtClean="0">
                <a:solidFill>
                  <a:srgbClr val="C00000"/>
                </a:solidFill>
              </a:rPr>
              <a:t>Request that ROS endorse the Directive 3 whitepaper as presented and posted with the ROS materials</a:t>
            </a:r>
            <a:r>
              <a:rPr lang="en-US" dirty="0" smtClean="0"/>
              <a:t>.</a:t>
            </a:r>
          </a:p>
          <a:p>
            <a:endParaRPr lang="en-US" dirty="0"/>
          </a:p>
          <a:p>
            <a:r>
              <a:rPr lang="en-US" dirty="0" smtClean="0"/>
              <a:t>ERCOT </a:t>
            </a:r>
            <a:r>
              <a:rPr lang="en-US" dirty="0" smtClean="0"/>
              <a:t>will </a:t>
            </a:r>
            <a:r>
              <a:rPr lang="en-US" dirty="0" smtClean="0"/>
              <a:t>next seek Technical </a:t>
            </a:r>
            <a:r>
              <a:rPr lang="en-US" dirty="0" smtClean="0"/>
              <a:t>Advisory Committee </a:t>
            </a:r>
            <a:r>
              <a:rPr lang="en-US" dirty="0" smtClean="0"/>
              <a:t>(TAC’s) endorsement of this whitepaper at </a:t>
            </a:r>
            <a:r>
              <a:rPr lang="en-US" dirty="0" smtClean="0"/>
              <a:t>its November 18, 2020 meeting.</a:t>
            </a:r>
          </a:p>
          <a:p>
            <a:endParaRPr lang="en-US" dirty="0"/>
          </a:p>
          <a:p>
            <a:r>
              <a:rPr lang="en-US" dirty="0"/>
              <a:t>ERCOT staff </a:t>
            </a:r>
            <a:r>
              <a:rPr lang="en-US" dirty="0" smtClean="0"/>
              <a:t>continues </a:t>
            </a:r>
            <a:r>
              <a:rPr lang="en-US" dirty="0"/>
              <a:t>to work with stakeholders on remaining Directives</a:t>
            </a:r>
          </a:p>
          <a:p>
            <a:pPr lvl="1"/>
            <a:r>
              <a:rPr lang="en-US" dirty="0">
                <a:hlinkClick r:id="rId2"/>
              </a:rPr>
              <a:t>http://</a:t>
            </a:r>
            <a:r>
              <a:rPr lang="en-US" dirty="0" smtClean="0">
                <a:hlinkClick r:id="rId2"/>
              </a:rPr>
              <a:t>www.ercot.com/mktrules/puctDirectives/southernCross</a:t>
            </a:r>
            <a:r>
              <a:rPr lang="en-US" dirty="0" smtClean="0"/>
              <a:t> </a:t>
            </a:r>
          </a:p>
          <a:p>
            <a:endParaRPr lang="en-US" dirty="0"/>
          </a:p>
          <a:p>
            <a:endParaRPr lang="en-US" dirty="0" smtClean="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3072456702"/>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24877</TotalTime>
  <Words>486</Words>
  <Application>Microsoft Office PowerPoint</Application>
  <PresentationFormat>On-screen Show (4:3)</PresentationFormat>
  <Paragraphs>38</Paragraphs>
  <Slides>4</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vt:i4>
      </vt:variant>
    </vt:vector>
  </HeadingPairs>
  <TitlesOfParts>
    <vt:vector size="11" baseType="lpstr">
      <vt:lpstr>Arial</vt:lpstr>
      <vt:lpstr>Calibri</vt:lpstr>
      <vt:lpstr>Courier New</vt:lpstr>
      <vt:lpstr>Wingdings</vt:lpstr>
      <vt:lpstr>1_Office Theme</vt:lpstr>
      <vt:lpstr>2_Custom Design</vt:lpstr>
      <vt:lpstr>3_Custom Design</vt:lpstr>
      <vt:lpstr>PowerPoint Presentation</vt:lpstr>
      <vt:lpstr>Background of Project and PUCT Directives</vt:lpstr>
      <vt:lpstr>Summary of Directive 3</vt:lpstr>
      <vt:lpstr>Next Steps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Mago, Nitika</cp:lastModifiedBy>
  <cp:revision>586</cp:revision>
  <dcterms:created xsi:type="dcterms:W3CDTF">2016-04-16T13:25:21Z</dcterms:created>
  <dcterms:modified xsi:type="dcterms:W3CDTF">2020-10-29T18:24:26Z</dcterms:modified>
</cp:coreProperties>
</file>