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4"/>
    <p:sldMasterId id="2147483667" r:id="rId5"/>
  </p:sldMasterIdLst>
  <p:notesMasterIdLst>
    <p:notesMasterId r:id="rId11"/>
  </p:notesMasterIdLst>
  <p:handoutMasterIdLst>
    <p:handoutMasterId r:id="rId12"/>
  </p:handoutMasterIdLst>
  <p:sldIdLst>
    <p:sldId id="260" r:id="rId6"/>
    <p:sldId id="272" r:id="rId7"/>
    <p:sldId id="275" r:id="rId8"/>
    <p:sldId id="274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D07C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75763" autoAdjust="0"/>
  </p:normalViewPr>
  <p:slideViewPr>
    <p:cSldViewPr showGuides="1">
      <p:cViewPr varScale="1">
        <p:scale>
          <a:sx n="99" d="100"/>
          <a:sy n="99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ercot.com\Departments\Operations%20Planning\Operations%20Analysis\___Alex%20Stuff\4%20Capacity%20Testing\_Unit%20Capacity%20Testing\Unit_Testing_Report_Ver0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solidFill>
                  <a:srgbClr val="00AEC7"/>
                </a:solidFill>
              </a:defRPr>
            </a:pPr>
            <a:r>
              <a:rPr lang="en-US" sz="1600" dirty="0">
                <a:solidFill>
                  <a:srgbClr val="00AEC7"/>
                </a:solidFill>
              </a:rPr>
              <a:t>Capacity Testing Results by Ambient Temperature for Summer 2019 &amp; 2020</a:t>
            </a:r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Pass</c:v>
          </c:tx>
          <c:spPr>
            <a:solidFill>
              <a:srgbClr val="00AEC7"/>
            </a:solidFill>
          </c:spPr>
          <c:invertIfNegative val="0"/>
          <c:cat>
            <c:strLit>
              <c:ptCount val="3"/>
              <c:pt idx="0">
                <c:v>T &lt;= 85</c:v>
              </c:pt>
              <c:pt idx="1">
                <c:v>85 &lt; T &lt;= 95</c:v>
              </c:pt>
              <c:pt idx="2">
                <c:v>95 &gt; T</c:v>
              </c:pt>
            </c:strLit>
          </c:cat>
          <c:val>
            <c:numRef>
              <c:f>'Summer 2019, 2020'!$B$50:$D$50</c:f>
              <c:numCache>
                <c:formatCode>General</c:formatCode>
                <c:ptCount val="3"/>
                <c:pt idx="0">
                  <c:v>0</c:v>
                </c:pt>
                <c:pt idx="1">
                  <c:v>17</c:v>
                </c:pt>
                <c:pt idx="2">
                  <c:v>11</c:v>
                </c:pt>
              </c:numCache>
            </c:numRef>
          </c:val>
        </c:ser>
        <c:ser>
          <c:idx val="1"/>
          <c:order val="1"/>
          <c:tx>
            <c:v>Fail</c:v>
          </c:tx>
          <c:spPr>
            <a:solidFill>
              <a:srgbClr val="5B6770"/>
            </a:solidFill>
          </c:spPr>
          <c:invertIfNegative val="0"/>
          <c:val>
            <c:numRef>
              <c:f>'Summer 2019, 2020'!$B$49:$D$49</c:f>
              <c:numCache>
                <c:formatCode>General</c:formatCode>
                <c:ptCount val="3"/>
                <c:pt idx="0">
                  <c:v>3</c:v>
                </c:pt>
                <c:pt idx="1">
                  <c:v>19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703004176"/>
        <c:axId val="703005352"/>
      </c:barChart>
      <c:lineChart>
        <c:grouping val="standard"/>
        <c:varyColors val="0"/>
        <c:ser>
          <c:idx val="2"/>
          <c:order val="2"/>
          <c:tx>
            <c:v>Pass Rate</c:v>
          </c:tx>
          <c:spPr>
            <a:ln>
              <a:solidFill>
                <a:srgbClr val="26D07C"/>
              </a:solidFill>
            </a:ln>
          </c:spPr>
          <c:marker>
            <c:symbol val="none"/>
          </c:marker>
          <c:val>
            <c:numRef>
              <c:f>'Summer 2019, 2020'!$B$51:$D$51</c:f>
              <c:numCache>
                <c:formatCode>0%</c:formatCode>
                <c:ptCount val="3"/>
                <c:pt idx="0">
                  <c:v>0</c:v>
                </c:pt>
                <c:pt idx="1">
                  <c:v>0.47222222222222221</c:v>
                </c:pt>
                <c:pt idx="2">
                  <c:v>0.73333333333333328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3011624"/>
        <c:axId val="703005744"/>
      </c:lineChart>
      <c:catAx>
        <c:axId val="7030041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/>
                  <a:t>Temperature Range (F)</a:t>
                </a:r>
              </a:p>
            </c:rich>
          </c:tx>
          <c:layout>
            <c:manualLayout>
              <c:xMode val="edge"/>
              <c:yMode val="edge"/>
              <c:x val="0.43450856468348781"/>
              <c:y val="0.9263079222720478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03005352"/>
        <c:crosses val="autoZero"/>
        <c:auto val="1"/>
        <c:lblAlgn val="ctr"/>
        <c:lblOffset val="100"/>
        <c:noMultiLvlLbl val="0"/>
      </c:catAx>
      <c:valAx>
        <c:axId val="703005352"/>
        <c:scaling>
          <c:orientation val="minMax"/>
        </c:scaling>
        <c:delete val="0"/>
        <c:axPos val="l"/>
        <c:majorGridlines>
          <c:spPr>
            <a:ln>
              <a:solidFill>
                <a:srgbClr val="5B6770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/>
                  <a:t>Number of Tests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03004176"/>
        <c:crosses val="autoZero"/>
        <c:crossBetween val="between"/>
        <c:majorUnit val="10"/>
      </c:valAx>
      <c:valAx>
        <c:axId val="703005744"/>
        <c:scaling>
          <c:orientation val="minMax"/>
          <c:max val="1"/>
        </c:scaling>
        <c:delete val="0"/>
        <c:axPos val="r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/>
                  <a:t>Pass Rate of Tests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rgbClr val="5B6770"/>
                </a:solidFill>
              </a:defRPr>
            </a:pPr>
            <a:endParaRPr lang="en-US"/>
          </a:p>
        </c:txPr>
        <c:crossAx val="703011624"/>
        <c:crosses val="max"/>
        <c:crossBetween val="between"/>
        <c:majorUnit val="0.25"/>
      </c:valAx>
      <c:catAx>
        <c:axId val="703011624"/>
        <c:scaling>
          <c:orientation val="minMax"/>
        </c:scaling>
        <c:delete val="1"/>
        <c:axPos val="b"/>
        <c:majorTickMark val="out"/>
        <c:minorTickMark val="none"/>
        <c:tickLblPos val="nextTo"/>
        <c:crossAx val="703005744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/>
            </a:pPr>
            <a:endParaRPr lang="en-US"/>
          </a:p>
        </c:txPr>
      </c:dTable>
    </c:plotArea>
    <c:legend>
      <c:legendPos val="t"/>
      <c:layout/>
      <c:overlay val="0"/>
      <c:txPr>
        <a:bodyPr/>
        <a:lstStyle/>
        <a:p>
          <a:pPr>
            <a:defRPr sz="1400">
              <a:solidFill>
                <a:srgbClr val="5B6770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solidFill>
            <a:srgbClr val="5B677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Tool developed to identify list of Resources using historical information that have not operated close to their HSL.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8411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79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986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465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78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900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11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630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800" dirty="0" smtClean="0"/>
              <a:t>Unannounced </a:t>
            </a:r>
            <a:r>
              <a:rPr lang="en-US" sz="2800" dirty="0"/>
              <a:t>Capacity Testing </a:t>
            </a:r>
            <a:endParaRPr lang="en-US" sz="2800" dirty="0" smtClean="0"/>
          </a:p>
          <a:p>
            <a:r>
              <a:rPr lang="en-US" sz="2800" dirty="0" smtClean="0"/>
              <a:t>Summer</a:t>
            </a:r>
            <a:r>
              <a:rPr lang="en-US" sz="3200" dirty="0" smtClean="0"/>
              <a:t> 2019 And 2020 Summary</a:t>
            </a:r>
            <a:endParaRPr lang="en-US" sz="3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November 5, 2020</a:t>
            </a:r>
          </a:p>
          <a:p>
            <a:r>
              <a:rPr lang="en-US" dirty="0" smtClean="0"/>
              <a:t>ROS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ERCOT Staff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conducts unannounced Generation Resource tests to verify HSL reported by telemetry is achievable.</a:t>
            </a:r>
            <a:endParaRPr lang="en-US" dirty="0"/>
          </a:p>
          <a:p>
            <a:endParaRPr lang="en-US" sz="1000" dirty="0" smtClean="0"/>
          </a:p>
          <a:p>
            <a:r>
              <a:rPr lang="en-US" dirty="0" smtClean="0"/>
              <a:t>ERCOT </a:t>
            </a:r>
            <a:r>
              <a:rPr lang="en-US" dirty="0" smtClean="0"/>
              <a:t>is required to report aggregated results of such unannounced tests to ROS on an annual basis. </a:t>
            </a:r>
          </a:p>
          <a:p>
            <a:endParaRPr lang="en-US" sz="1000" dirty="0" smtClean="0"/>
          </a:p>
          <a:p>
            <a:r>
              <a:rPr lang="en-US" dirty="0" smtClean="0"/>
              <a:t>Since </a:t>
            </a:r>
            <a:r>
              <a:rPr lang="en-US" dirty="0" smtClean="0"/>
              <a:t>2018, ERCOT has been using a new selection process to more effectively create a list of Generation Resources </a:t>
            </a:r>
            <a:r>
              <a:rPr lang="en-US" dirty="0" smtClean="0"/>
              <a:t>that may be tested.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07848" y="3221864"/>
            <a:ext cx="8531352" cy="2719634"/>
            <a:chOff x="1551676" y="3604292"/>
            <a:chExt cx="6040647" cy="52180652"/>
          </a:xfrm>
        </p:grpSpPr>
        <p:sp>
          <p:nvSpPr>
            <p:cNvPr id="6" name="Rectangle 5"/>
            <p:cNvSpPr/>
            <p:nvPr/>
          </p:nvSpPr>
          <p:spPr>
            <a:xfrm>
              <a:off x="1551676" y="3604292"/>
              <a:ext cx="6040647" cy="52180633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28000"/>
              </a:schemeClr>
            </a:solidFill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 dirty="0"/>
            </a:p>
          </p:txBody>
        </p:sp>
        <p:sp>
          <p:nvSpPr>
            <p:cNvPr id="7" name="Rectangle 1"/>
            <p:cNvSpPr>
              <a:spLocks noChangeArrowheads="1"/>
            </p:cNvSpPr>
            <p:nvPr/>
          </p:nvSpPr>
          <p:spPr bwMode="auto">
            <a:xfrm>
              <a:off x="1551676" y="3641657"/>
              <a:ext cx="6040647" cy="52143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45720" rIns="91440">
              <a:no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600" b="1" dirty="0">
                  <a:solidFill>
                    <a:schemeClr val="accent2"/>
                  </a:solidFill>
                </a:rPr>
                <a:t>8.1.1.2 General Capacity Testing </a:t>
              </a:r>
              <a:r>
                <a:rPr lang="en-US" sz="1600" b="1" dirty="0" smtClean="0">
                  <a:solidFill>
                    <a:schemeClr val="accent2"/>
                  </a:solidFill>
                </a:rPr>
                <a:t>Requirements</a:t>
              </a:r>
            </a:p>
            <a:p>
              <a:pPr marL="342900" indent="-342900" algn="just">
                <a:buFont typeface="+mj-lt"/>
                <a:buAutoNum type="arabicParenR" startAt="2"/>
              </a:pPr>
              <a:r>
                <a:rPr lang="en-US" sz="1400" dirty="0" smtClean="0">
                  <a:solidFill>
                    <a:schemeClr val="accent2"/>
                  </a:solidFill>
                </a:rPr>
                <a:t>To </a:t>
              </a:r>
              <a:r>
                <a:rPr lang="en-US" sz="1400" dirty="0">
                  <a:solidFill>
                    <a:schemeClr val="accent2"/>
                  </a:solidFill>
                </a:rPr>
                <a:t>verify that the HSL reported by telemetry is achievable, ERCOT may, at </a:t>
              </a:r>
              <a:r>
                <a:rPr lang="en-US" sz="1400" dirty="0" smtClean="0">
                  <a:solidFill>
                    <a:schemeClr val="accent2"/>
                  </a:solidFill>
                </a:rPr>
                <a:t>its discretion</a:t>
              </a:r>
              <a:r>
                <a:rPr lang="en-US" sz="1400" dirty="0">
                  <a:solidFill>
                    <a:schemeClr val="accent2"/>
                  </a:solidFill>
                </a:rPr>
                <a:t>, conduct an unannounced Generation Resource </a:t>
              </a:r>
              <a:r>
                <a:rPr lang="en-US" sz="1400" dirty="0" smtClean="0">
                  <a:solidFill>
                    <a:schemeClr val="accent2"/>
                  </a:solidFill>
                </a:rPr>
                <a:t>test…. </a:t>
              </a:r>
              <a:endParaRPr lang="en-US" sz="1400" dirty="0">
                <a:solidFill>
                  <a:schemeClr val="accent2"/>
                </a:solidFill>
              </a:endParaRPr>
            </a:p>
            <a:p>
              <a:pPr algn="just"/>
              <a:endParaRPr lang="en-US" sz="1400" dirty="0" smtClean="0">
                <a:solidFill>
                  <a:schemeClr val="accent2"/>
                </a:solidFill>
              </a:endParaRPr>
            </a:p>
            <a:p>
              <a:pPr marL="342900" indent="-342900" algn="just">
                <a:buFont typeface="+mj-lt"/>
                <a:buAutoNum type="arabicParenR" startAt="7"/>
              </a:pPr>
              <a:r>
                <a:rPr lang="en-US" sz="1400" dirty="0" smtClean="0">
                  <a:solidFill>
                    <a:schemeClr val="accent2"/>
                  </a:solidFill>
                </a:rPr>
                <a:t>ERCOT </a:t>
              </a:r>
              <a:r>
                <a:rPr lang="en-US" sz="1400" dirty="0">
                  <a:solidFill>
                    <a:schemeClr val="accent2"/>
                  </a:solidFill>
                </a:rPr>
                <a:t>shall maintain historical records of unannounced Generation Resource test </a:t>
              </a:r>
              <a:r>
                <a:rPr lang="en-US" sz="1400" dirty="0" smtClean="0">
                  <a:solidFill>
                    <a:schemeClr val="accent2"/>
                  </a:solidFill>
                </a:rPr>
                <a:t>results</a:t>
              </a:r>
              <a:r>
                <a:rPr lang="en-US" sz="1400" dirty="0">
                  <a:solidFill>
                    <a:schemeClr val="accent2"/>
                  </a:solidFill>
                </a:rPr>
                <a:t>, using the information contained therein to adjust the Reserve Discount Factor (</a:t>
              </a:r>
              <a:r>
                <a:rPr lang="en-US" sz="1400" dirty="0" smtClean="0">
                  <a:solidFill>
                    <a:schemeClr val="accent2"/>
                  </a:solidFill>
                </a:rPr>
                <a:t>RDF) subject </a:t>
              </a:r>
              <a:r>
                <a:rPr lang="en-US" sz="1400" dirty="0">
                  <a:solidFill>
                    <a:schemeClr val="accent2"/>
                  </a:solidFill>
                </a:rPr>
                <a:t>to the approval of the appropriate TAC subcommittee. ERCOT </a:t>
              </a:r>
              <a:r>
                <a:rPr lang="en-US" sz="1400" u="sng" dirty="0">
                  <a:solidFill>
                    <a:schemeClr val="accent2"/>
                  </a:solidFill>
                </a:rPr>
                <a:t>shall report</a:t>
              </a:r>
              <a:r>
                <a:rPr lang="en-US" sz="1400" dirty="0">
                  <a:solidFill>
                    <a:schemeClr val="accent2"/>
                  </a:solidFill>
                </a:rPr>
                <a:t> to </a:t>
              </a:r>
              <a:r>
                <a:rPr lang="en-US" sz="1400" dirty="0" smtClean="0">
                  <a:solidFill>
                    <a:schemeClr val="accent2"/>
                  </a:solidFill>
                </a:rPr>
                <a:t>the Reliability </a:t>
              </a:r>
              <a:r>
                <a:rPr lang="en-US" sz="1400" dirty="0">
                  <a:solidFill>
                    <a:schemeClr val="accent2"/>
                  </a:solidFill>
                </a:rPr>
                <a:t>and Operations Subcommittee </a:t>
              </a:r>
              <a:r>
                <a:rPr lang="en-US" sz="1400" u="sng" dirty="0">
                  <a:solidFill>
                    <a:schemeClr val="accent2"/>
                  </a:solidFill>
                </a:rPr>
                <a:t>(ROS) annually</a:t>
              </a:r>
              <a:r>
                <a:rPr lang="en-US" sz="1400" dirty="0">
                  <a:solidFill>
                    <a:schemeClr val="accent2"/>
                  </a:solidFill>
                </a:rPr>
                <a:t> or as requested by </a:t>
              </a:r>
              <a:r>
                <a:rPr lang="en-US" sz="1400" dirty="0" smtClean="0">
                  <a:solidFill>
                    <a:schemeClr val="accent2"/>
                  </a:solidFill>
                </a:rPr>
                <a:t>ROS </a:t>
              </a:r>
              <a:r>
                <a:rPr lang="en-US" sz="1400" u="sng" dirty="0" smtClean="0">
                  <a:solidFill>
                    <a:schemeClr val="accent2"/>
                  </a:solidFill>
                </a:rPr>
                <a:t>the aggregated </a:t>
              </a:r>
              <a:r>
                <a:rPr lang="en-US" sz="1400" u="sng" dirty="0">
                  <a:solidFill>
                    <a:schemeClr val="accent2"/>
                  </a:solidFill>
                </a:rPr>
                <a:t>results of such unannounced testing (excluding retests)</a:t>
              </a:r>
              <a:r>
                <a:rPr lang="en-US" sz="1400" dirty="0">
                  <a:solidFill>
                    <a:schemeClr val="accent2"/>
                  </a:solidFill>
                </a:rPr>
                <a:t>, including, but not </a:t>
              </a:r>
              <a:r>
                <a:rPr lang="en-US" sz="1400" dirty="0" smtClean="0">
                  <a:solidFill>
                    <a:schemeClr val="accent2"/>
                  </a:solidFill>
                </a:rPr>
                <a:t>limited to</a:t>
              </a:r>
              <a:r>
                <a:rPr lang="en-US" sz="1400" dirty="0">
                  <a:solidFill>
                    <a:schemeClr val="accent2"/>
                  </a:solidFill>
                </a:rPr>
                <a:t>, the number and total capacity of Resources tested, the percentage of Resources that </a:t>
              </a:r>
              <a:r>
                <a:rPr lang="en-US" sz="1400" dirty="0" smtClean="0">
                  <a:solidFill>
                    <a:schemeClr val="accent2"/>
                  </a:solidFill>
                </a:rPr>
                <a:t>met or </a:t>
              </a:r>
              <a:r>
                <a:rPr lang="en-US" sz="1400" dirty="0">
                  <a:solidFill>
                    <a:schemeClr val="accent2"/>
                  </a:solidFill>
                </a:rPr>
                <a:t>exceeded their HSL reported by telemetry, the percentage that failed to meet their </a:t>
              </a:r>
              <a:r>
                <a:rPr lang="en-US" sz="1400" dirty="0" smtClean="0">
                  <a:solidFill>
                    <a:schemeClr val="accent2"/>
                  </a:solidFill>
                </a:rPr>
                <a:t>HSL reported </a:t>
              </a:r>
              <a:r>
                <a:rPr lang="en-US" sz="1400" dirty="0">
                  <a:solidFill>
                    <a:schemeClr val="accent2"/>
                  </a:solidFill>
                </a:rPr>
                <a:t>by telemetry, and the total MW capacity shortfall of those Resources that failed </a:t>
              </a:r>
              <a:r>
                <a:rPr lang="en-US" sz="1400" dirty="0" smtClean="0">
                  <a:solidFill>
                    <a:schemeClr val="accent2"/>
                  </a:solidFill>
                </a:rPr>
                <a:t>to meet </a:t>
              </a:r>
              <a:r>
                <a:rPr lang="en-US" sz="1400" dirty="0">
                  <a:solidFill>
                    <a:schemeClr val="accent2"/>
                  </a:solidFill>
                </a:rPr>
                <a:t>their HSL reported by telemetry.</a:t>
              </a:r>
              <a:endParaRPr lang="en-US" sz="1400" b="1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099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9745106"/>
              </p:ext>
            </p:extLst>
          </p:nvPr>
        </p:nvGraphicFramePr>
        <p:xfrm>
          <a:off x="304800" y="1531846"/>
          <a:ext cx="8534399" cy="3711758"/>
        </p:xfrm>
        <a:graphic>
          <a:graphicData uri="http://schemas.openxmlformats.org/drawingml/2006/table">
            <a:tbl>
              <a:tblPr/>
              <a:tblGrid>
                <a:gridCol w="2199860"/>
                <a:gridCol w="600765"/>
                <a:gridCol w="733287"/>
                <a:gridCol w="689113"/>
                <a:gridCol w="759791"/>
                <a:gridCol w="1749287"/>
                <a:gridCol w="671444"/>
                <a:gridCol w="565426"/>
                <a:gridCol w="565426"/>
              </a:tblGrid>
              <a:tr h="273312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Unannounced Resource Capacity Testing Summary</a:t>
                      </a:r>
                    </a:p>
                  </a:txBody>
                  <a:tcPr marL="8817" marR="8817" marT="8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1597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All Tests from Summer 2019 &amp; 2020</a:t>
                      </a:r>
                    </a:p>
                  </a:txBody>
                  <a:tcPr marL="8817" marR="8817" marT="8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6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514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Resources Tested:</a:t>
                      </a:r>
                    </a:p>
                  </a:txBody>
                  <a:tcPr marL="8817" marR="8817" marT="8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resources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514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Distinct Resources Tested:</a:t>
                      </a:r>
                    </a:p>
                  </a:txBody>
                  <a:tcPr marL="8817" marR="8817" marT="8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resources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514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Distinct QSE's Tested:</a:t>
                      </a:r>
                    </a:p>
                  </a:txBody>
                  <a:tcPr marL="8817" marR="8817" marT="8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QSEs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514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Capacity of Resources Tested:</a:t>
                      </a:r>
                    </a:p>
                  </a:txBody>
                  <a:tcPr marL="8817" marR="8817" marT="8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  29,108 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MW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514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5147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Resources Passed:</a:t>
                      </a:r>
                    </a:p>
                  </a:txBody>
                  <a:tcPr marL="8817" marR="8817" marT="8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resources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Resources Failed: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resources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5147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Cap. of Resources Passed:</a:t>
                      </a:r>
                    </a:p>
                  </a:txBody>
                  <a:tcPr marL="8817" marR="8817" marT="8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     14,669 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MW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Cap. Of Resources Failed: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    14,439 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MW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5147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HSL Reached and Sustained:</a:t>
                      </a:r>
                    </a:p>
                  </a:txBody>
                  <a:tcPr marL="8817" marR="8817" marT="8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resources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5147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HSL Not Reached:</a:t>
                      </a:r>
                    </a:p>
                  </a:txBody>
                  <a:tcPr marL="8817" marR="8817" marT="8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resources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5147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HSL Not Reached and Not Sustained:</a:t>
                      </a:r>
                    </a:p>
                  </a:txBody>
                  <a:tcPr marL="8817" marR="8817" marT="8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resources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5147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HSL Reached but Not Sustained:</a:t>
                      </a:r>
                    </a:p>
                  </a:txBody>
                  <a:tcPr marL="8817" marR="8817" marT="8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resources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514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5147">
                <a:tc gridSpan="5"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Total MW Capacity Excess of Passed Resources:</a:t>
                      </a:r>
                    </a:p>
                  </a:txBody>
                  <a:tcPr marL="8817" marR="8817" marT="8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125.66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MW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1597">
                <a:tc gridSpan="5"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Total MW Capacity Shortfall of Failed Resources:</a:t>
                      </a:r>
                    </a:p>
                  </a:txBody>
                  <a:tcPr marL="8817" marR="8817" marT="8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222.3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MW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1597">
                <a:tc gridSpan="5"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Total MW Capacity Shortfall of All Resources:</a:t>
                      </a:r>
                    </a:p>
                  </a:txBody>
                  <a:tcPr marL="8817" marR="8817" marT="8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96.64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MW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04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17" marR="8817" marT="88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/>
              <a:t>Unannounced </a:t>
            </a:r>
            <a:r>
              <a:rPr lang="en-US" sz="2200" dirty="0"/>
              <a:t>Unit Testing </a:t>
            </a:r>
            <a:r>
              <a:rPr lang="en-US" sz="2200" dirty="0" smtClean="0"/>
              <a:t>Summary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cxnSp>
        <p:nvCxnSpPr>
          <p:cNvPr id="14" name="Straight Arrow Connector 13"/>
          <p:cNvCxnSpPr>
            <a:stCxn id="13" idx="3"/>
          </p:cNvCxnSpPr>
          <p:nvPr/>
        </p:nvCxnSpPr>
        <p:spPr>
          <a:xfrm flipV="1">
            <a:off x="6350985" y="5075643"/>
            <a:ext cx="583215" cy="73874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057400" y="4836333"/>
            <a:ext cx="5624504" cy="2286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29200" y="5445051"/>
            <a:ext cx="1321785" cy="7386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96.64 MW </a:t>
            </a:r>
            <a:r>
              <a:rPr lang="en-US" sz="1400" b="1" dirty="0" smtClean="0"/>
              <a:t>NET</a:t>
            </a:r>
            <a:r>
              <a:rPr lang="en-US" sz="1400" dirty="0" smtClean="0"/>
              <a:t> shortfall of capacity.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6399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Unannounced </a:t>
            </a:r>
            <a:r>
              <a:rPr lang="en-US" sz="2400" dirty="0"/>
              <a:t>Unit Testing </a:t>
            </a:r>
            <a:r>
              <a:rPr lang="en-US" sz="2400" dirty="0" smtClean="0"/>
              <a:t>Summary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2536403"/>
              </p:ext>
            </p:extLst>
          </p:nvPr>
        </p:nvGraphicFramePr>
        <p:xfrm>
          <a:off x="304800" y="855663"/>
          <a:ext cx="8534400" cy="506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674413"/>
              </p:ext>
            </p:extLst>
          </p:nvPr>
        </p:nvGraphicFramePr>
        <p:xfrm>
          <a:off x="1676400" y="2057400"/>
          <a:ext cx="2273300" cy="923925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260822"/>
                <a:gridCol w="1012478"/>
              </a:tblGrid>
              <a:tr h="2286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Capacity Shortfall (T &gt; 95)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EA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Excess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86 MW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F7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Shortfall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66 MW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F7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Net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-20 MW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F7FF"/>
                    </a:solidFill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>
            <a:stCxn id="12" idx="3"/>
          </p:cNvCxnSpPr>
          <p:nvPr/>
        </p:nvCxnSpPr>
        <p:spPr>
          <a:xfrm flipV="1">
            <a:off x="3130550" y="3048000"/>
            <a:ext cx="450850" cy="65006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600200" y="2733675"/>
            <a:ext cx="2438400" cy="314325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808765" y="3328728"/>
            <a:ext cx="1321785" cy="7386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20 MW </a:t>
            </a:r>
            <a:r>
              <a:rPr lang="en-US" sz="1400" b="1" dirty="0" smtClean="0"/>
              <a:t>NET</a:t>
            </a:r>
            <a:r>
              <a:rPr lang="en-US" sz="1400" dirty="0" smtClean="0"/>
              <a:t> excess of capacity.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5613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6"/>
          </p:nvPr>
        </p:nvSpPr>
        <p:spPr/>
        <p:txBody>
          <a:bodyPr anchor="ctr"/>
          <a:lstStyle/>
          <a:p>
            <a:r>
              <a:rPr lang="en-US" dirty="0" smtClean="0"/>
              <a:t>Further Discussion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8616</TotalTime>
  <Words>442</Words>
  <Application>Microsoft Office PowerPoint</Application>
  <PresentationFormat>On-screen Show (4:3)</PresentationFormat>
  <Paragraphs>172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1_Office Theme</vt:lpstr>
      <vt:lpstr>2_Custom Design</vt:lpstr>
      <vt:lpstr>PowerPoint Presentation</vt:lpstr>
      <vt:lpstr>Background</vt:lpstr>
      <vt:lpstr>Unannounced Unit Testing Summary</vt:lpstr>
      <vt:lpstr>Unannounced Unit Testing Summary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Comments, 10152020</cp:lastModifiedBy>
  <cp:revision>66</cp:revision>
  <cp:lastPrinted>2016-01-21T20:53:15Z</cp:lastPrinted>
  <dcterms:created xsi:type="dcterms:W3CDTF">2016-01-21T15:20:31Z</dcterms:created>
  <dcterms:modified xsi:type="dcterms:W3CDTF">2020-10-19T17:22:00Z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