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60" r:id="rId3"/>
    <p:sldId id="293" r:id="rId4"/>
    <p:sldId id="294" r:id="rId5"/>
    <p:sldId id="308" r:id="rId6"/>
    <p:sldId id="311" r:id="rId7"/>
    <p:sldId id="312" r:id="rId8"/>
    <p:sldId id="310" r:id="rId9"/>
    <p:sldId id="299" r:id="rId10"/>
    <p:sldId id="300" r:id="rId11"/>
    <p:sldId id="301" r:id="rId12"/>
    <p:sldId id="302" r:id="rId13"/>
    <p:sldId id="297" r:id="rId14"/>
    <p:sldId id="298" r:id="rId15"/>
    <p:sldId id="304" r:id="rId16"/>
    <p:sldId id="305" r:id="rId17"/>
    <p:sldId id="306" r:id="rId18"/>
    <p:sldId id="307" r:id="rId19"/>
    <p:sldId id="313" r:id="rId20"/>
    <p:sldId id="30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2" autoAdjust="0"/>
  </p:normalViewPr>
  <p:slideViewPr>
    <p:cSldViewPr showGuides="1">
      <p:cViewPr varScale="1">
        <p:scale>
          <a:sx n="113" d="100"/>
          <a:sy n="113" d="100"/>
        </p:scale>
        <p:origin x="155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9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8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8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89352/10.__NPRR1024_October_WMS_Data_Request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89347/11.__NPRR1024_Settlement_Impact_Credit_WMS_09022020__002_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828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Settlements </a:t>
            </a:r>
            <a:r>
              <a:rPr lang="en-US" sz="2400" b="1" dirty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hreshold Data Request </a:t>
            </a:r>
            <a:r>
              <a:rPr lang="en-US" sz="2400" b="1" smtClean="0">
                <a:solidFill>
                  <a:schemeClr val="tx2"/>
                </a:solidFill>
              </a:rPr>
              <a:t>for </a:t>
            </a:r>
            <a:r>
              <a:rPr lang="en-US" sz="2400" b="1" smtClean="0">
                <a:solidFill>
                  <a:schemeClr val="tx2"/>
                </a:solidFill>
              </a:rPr>
              <a:t>NPRR1024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November 4,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56982"/>
              </p:ext>
            </p:extLst>
          </p:nvPr>
        </p:nvGraphicFramePr>
        <p:xfrm>
          <a:off x="592666" y="1674858"/>
          <a:ext cx="7924800" cy="3400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235"/>
                <a:gridCol w="981823"/>
                <a:gridCol w="981823"/>
                <a:gridCol w="981823"/>
                <a:gridCol w="824095"/>
                <a:gridCol w="824095"/>
                <a:gridCol w="749106"/>
                <a:gridCol w="1447800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Count of CPs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</a:t>
                      </a:r>
                      <a:r>
                        <a:rPr lang="en-US" sz="1100" dirty="0" smtClean="0">
                          <a:effectLst/>
                        </a:rPr>
                        <a:t>Overcharge or Underpaid $ </a:t>
                      </a:r>
                      <a:r>
                        <a:rPr lang="en-US" sz="1100" dirty="0">
                          <a:effectLst/>
                        </a:rPr>
                        <a:t>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5,939.13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2,717.64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8,768.45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26,576.55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5,837.56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5.09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1.29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59.61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22.75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10/30/2019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18.57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10/31/2019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17.52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11/4/2019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0.50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46,890.02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2666" y="5243558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“Total Days” is number of days </a:t>
            </a:r>
            <a:r>
              <a:rPr lang="en-US" sz="1600" dirty="0" smtClean="0">
                <a:solidFill>
                  <a:schemeClr val="accent2"/>
                </a:solidFill>
              </a:rPr>
              <a:t>that have a one or more Counter-Parties that satisfy the criterion listed out of the13 days that were analyzed.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There were approximately 170 total Counter-Parties per Operating Day.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666" y="921808"/>
            <a:ext cx="7636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Number </a:t>
            </a:r>
            <a:r>
              <a:rPr lang="en-US" sz="1600" dirty="0">
                <a:solidFill>
                  <a:schemeClr val="accent2"/>
                </a:solidFill>
              </a:rPr>
              <a:t>of Counter-Parties </a:t>
            </a:r>
            <a:r>
              <a:rPr lang="en-US" sz="1600" b="1" dirty="0" smtClean="0">
                <a:solidFill>
                  <a:schemeClr val="accent2"/>
                </a:solidFill>
              </a:rPr>
              <a:t>overcharged or underpaid </a:t>
            </a:r>
            <a:r>
              <a:rPr lang="en-US" sz="1600" dirty="0" smtClean="0">
                <a:solidFill>
                  <a:schemeClr val="accent2"/>
                </a:solidFill>
              </a:rPr>
              <a:t>more </a:t>
            </a:r>
            <a:r>
              <a:rPr lang="en-US" sz="1600" dirty="0">
                <a:solidFill>
                  <a:schemeClr val="accent2"/>
                </a:solidFill>
              </a:rPr>
              <a:t>than </a:t>
            </a:r>
            <a:r>
              <a:rPr lang="en-US" sz="1600" dirty="0" smtClean="0">
                <a:solidFill>
                  <a:schemeClr val="accent2"/>
                </a:solidFill>
              </a:rPr>
              <a:t>percentage and $ thresholds listed.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8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table below provides a count of the number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of operating days, out of the 13 analyzed, that qualify for price correction and resettlement under the proposed language at different </a:t>
            </a:r>
            <a:r>
              <a:rPr lang="en-US" dirty="0" smtClean="0">
                <a:solidFill>
                  <a:schemeClr val="accent2"/>
                </a:solidFill>
              </a:rPr>
              <a:t>thresholds for Counter-Parties that were </a:t>
            </a:r>
            <a:r>
              <a:rPr lang="en-US" b="1" dirty="0" smtClean="0">
                <a:solidFill>
                  <a:schemeClr val="accent2"/>
                </a:solidFill>
              </a:rPr>
              <a:t>overcharged or underpaid</a:t>
            </a:r>
            <a:r>
              <a:rPr lang="en-US" dirty="0" smtClean="0">
                <a:solidFill>
                  <a:schemeClr val="accent2"/>
                </a:solidFill>
              </a:rPr>
              <a:t> only.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88414"/>
              </p:ext>
            </p:extLst>
          </p:nvPr>
        </p:nvGraphicFramePr>
        <p:xfrm>
          <a:off x="2269068" y="2286001"/>
          <a:ext cx="336973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902"/>
                <a:gridCol w="668610"/>
                <a:gridCol w="795740"/>
                <a:gridCol w="795740"/>
                <a:gridCol w="795740"/>
              </a:tblGrid>
              <a:tr h="28875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75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18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248872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 fewer Operating Days qualify for correction when considering overcharged or underpaid </a:t>
            </a:r>
            <a:r>
              <a:rPr lang="en-US" dirty="0">
                <a:solidFill>
                  <a:schemeClr val="accent2"/>
                </a:solidFill>
              </a:rPr>
              <a:t>Counter-Parties</a:t>
            </a:r>
            <a:r>
              <a:rPr lang="en-US" dirty="0" smtClean="0">
                <a:solidFill>
                  <a:schemeClr val="accent2"/>
                </a:solidFill>
              </a:rPr>
              <a:t> vs. all impacted Counter-Parties for the RTM days analyzed.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8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950" y="990600"/>
            <a:ext cx="771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Number of Counter-Parties with an </a:t>
            </a:r>
            <a:r>
              <a:rPr lang="en-US" sz="1600" b="1" dirty="0">
                <a:solidFill>
                  <a:schemeClr val="accent2"/>
                </a:solidFill>
              </a:rPr>
              <a:t>absolute value </a:t>
            </a:r>
            <a:r>
              <a:rPr lang="en-US" sz="1600" dirty="0">
                <a:solidFill>
                  <a:schemeClr val="accent2"/>
                </a:solidFill>
              </a:rPr>
              <a:t>impact of more than percentage and $ thresholds listed.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23907"/>
              </p:ext>
            </p:extLst>
          </p:nvPr>
        </p:nvGraphicFramePr>
        <p:xfrm>
          <a:off x="685800" y="1752600"/>
          <a:ext cx="8001001" cy="359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683"/>
                <a:gridCol w="1001255"/>
                <a:gridCol w="1001255"/>
                <a:gridCol w="1001255"/>
                <a:gridCol w="840404"/>
                <a:gridCol w="840404"/>
                <a:gridCol w="1016744"/>
                <a:gridCol w="1143001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 of CPs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Absolute $ 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86,150.85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22,194.70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46,727.29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203,070.59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11,808.87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22,782.78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9/22/2019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4,366.73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42,657.17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6/8/2020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10,665.00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35,250.47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1,185.19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7,969.79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6/12/2020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14,486.17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30,062.14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6/16/2020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149.16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67665"/>
            <a:ext cx="2383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Continued on next slide.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2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1475" y="917108"/>
            <a:ext cx="7858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Number of Counter-Parties </a:t>
            </a:r>
            <a:r>
              <a:rPr lang="en-US" dirty="0" smtClean="0"/>
              <a:t>with an </a:t>
            </a:r>
            <a:r>
              <a:rPr lang="en-US" b="1" dirty="0" smtClean="0"/>
              <a:t>absolute value </a:t>
            </a:r>
            <a:r>
              <a:rPr lang="en-US" dirty="0" smtClean="0"/>
              <a:t>impact of more </a:t>
            </a:r>
            <a:r>
              <a:rPr lang="en-US" dirty="0"/>
              <a:t>than percentage and $ thresholds listed.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532686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“Total Days” is number of days that have a one or more Counter-Parties that satisfy the criterion listed out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sz="1600" dirty="0" smtClean="0"/>
              <a:t>29 </a:t>
            </a:r>
            <a:r>
              <a:rPr lang="en-US" sz="1600" dirty="0"/>
              <a:t>days analyzed.</a:t>
            </a:r>
          </a:p>
          <a:p>
            <a:r>
              <a:rPr lang="en-US" sz="1600" dirty="0"/>
              <a:t>There were approximately </a:t>
            </a:r>
            <a:r>
              <a:rPr lang="en-US" sz="1600" dirty="0" smtClean="0"/>
              <a:t>200 </a:t>
            </a:r>
            <a:r>
              <a:rPr lang="en-US" sz="1600" dirty="0"/>
              <a:t>total Counter-Parties per Operating Day.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56870"/>
              </p:ext>
            </p:extLst>
          </p:nvPr>
        </p:nvGraphicFramePr>
        <p:xfrm>
          <a:off x="685800" y="1752600"/>
          <a:ext cx="7924800" cy="359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683"/>
                <a:gridCol w="1001255"/>
                <a:gridCol w="1001255"/>
                <a:gridCol w="1001255"/>
                <a:gridCol w="840404"/>
                <a:gridCol w="840404"/>
                <a:gridCol w="940544"/>
                <a:gridCol w="1143000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 of CPs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Absolute $ 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6/17/2020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6,060.00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452.30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294.05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6/24/2020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3,329.79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4,173.29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6/28/2020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7,200.07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4,120.83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6/30/2020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371.27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1,214.61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7/2/2020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1,989.75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7/3/2020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8,620.26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7/4/2020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2,930.20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4,289.88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7/6/2020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7,660.29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7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</a:t>
            </a:r>
            <a:r>
              <a:rPr lang="en-US" dirty="0"/>
              <a:t>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table below provides a count of the number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of operating days, out of the </a:t>
            </a:r>
            <a:r>
              <a:rPr lang="en-US" dirty="0" smtClean="0">
                <a:solidFill>
                  <a:schemeClr val="accent2"/>
                </a:solidFill>
              </a:rPr>
              <a:t>29 </a:t>
            </a:r>
            <a:r>
              <a:rPr lang="en-US" dirty="0">
                <a:solidFill>
                  <a:schemeClr val="accent2"/>
                </a:solidFill>
              </a:rPr>
              <a:t>analyzed, that qualify for price correction and resettlement under the proposed language at different thresholds considering </a:t>
            </a:r>
            <a:r>
              <a:rPr lang="en-US" b="1" dirty="0">
                <a:solidFill>
                  <a:schemeClr val="accent2"/>
                </a:solidFill>
              </a:rPr>
              <a:t>absolute value impact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92481"/>
              </p:ext>
            </p:extLst>
          </p:nvPr>
        </p:nvGraphicFramePr>
        <p:xfrm>
          <a:off x="2269068" y="2286001"/>
          <a:ext cx="336973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902"/>
                <a:gridCol w="668610"/>
                <a:gridCol w="795740"/>
                <a:gridCol w="795740"/>
                <a:gridCol w="795740"/>
              </a:tblGrid>
              <a:tr h="28875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75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18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770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950" y="990600"/>
            <a:ext cx="771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Number of Counter-Parties </a:t>
            </a:r>
            <a:r>
              <a:rPr lang="en-US" sz="1600" b="1" dirty="0">
                <a:solidFill>
                  <a:schemeClr val="accent2"/>
                </a:solidFill>
              </a:rPr>
              <a:t>overcharged or underpaid </a:t>
            </a:r>
            <a:r>
              <a:rPr lang="en-US" sz="1600" dirty="0" smtClean="0">
                <a:solidFill>
                  <a:schemeClr val="accent2"/>
                </a:solidFill>
              </a:rPr>
              <a:t>more </a:t>
            </a:r>
            <a:r>
              <a:rPr lang="en-US" sz="1600" dirty="0">
                <a:solidFill>
                  <a:schemeClr val="accent2"/>
                </a:solidFill>
              </a:rPr>
              <a:t>than percentage and $ thresholds listed.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22995"/>
              </p:ext>
            </p:extLst>
          </p:nvPr>
        </p:nvGraphicFramePr>
        <p:xfrm>
          <a:off x="685799" y="1752600"/>
          <a:ext cx="8001000" cy="359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683"/>
                <a:gridCol w="1001255"/>
                <a:gridCol w="1001255"/>
                <a:gridCol w="1001255"/>
                <a:gridCol w="840404"/>
                <a:gridCol w="840404"/>
                <a:gridCol w="788145"/>
                <a:gridCol w="1371599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 of CPs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Absolute $ 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23,042.75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22,194.70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46,727.29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26,482.84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11,808.87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22,782.78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9/22/2019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4,366.73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42,657.17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6/8/2020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10,665.00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35,250.47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912.64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7,969.79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6/12/2020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14,486.17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30,062.14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6/16/2020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83.68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67665"/>
            <a:ext cx="2383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Continued on next slide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9177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1475" y="917108"/>
            <a:ext cx="7858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Number of Counter-Parties </a:t>
            </a:r>
            <a:r>
              <a:rPr lang="en-US" b="1" dirty="0">
                <a:solidFill>
                  <a:schemeClr val="accent2"/>
                </a:solidFill>
              </a:rPr>
              <a:t>overcharged or underpaid </a:t>
            </a:r>
            <a:r>
              <a:rPr lang="en-US" dirty="0" smtClean="0">
                <a:solidFill>
                  <a:schemeClr val="accent2"/>
                </a:solidFill>
              </a:rPr>
              <a:t>more </a:t>
            </a:r>
            <a:r>
              <a:rPr lang="en-US" dirty="0">
                <a:solidFill>
                  <a:schemeClr val="accent2"/>
                </a:solidFill>
              </a:rPr>
              <a:t>than percentage and $ thresholds listed.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532686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“Total Days” is number of days that have a one or more Counter-Parties that satisfy the criterion listed </a:t>
            </a:r>
            <a:r>
              <a:rPr lang="en-US" sz="1600" dirty="0" smtClean="0">
                <a:solidFill>
                  <a:schemeClr val="accent2"/>
                </a:solidFill>
              </a:rPr>
              <a:t>out </a:t>
            </a:r>
            <a:r>
              <a:rPr lang="en-US" sz="1600" dirty="0">
                <a:solidFill>
                  <a:schemeClr val="accent2"/>
                </a:solidFill>
              </a:rPr>
              <a:t>of the </a:t>
            </a:r>
            <a:r>
              <a:rPr lang="en-US" sz="1600" dirty="0" smtClean="0">
                <a:solidFill>
                  <a:schemeClr val="accent2"/>
                </a:solidFill>
              </a:rPr>
              <a:t>29 </a:t>
            </a:r>
            <a:r>
              <a:rPr lang="en-US" sz="1600" dirty="0">
                <a:solidFill>
                  <a:schemeClr val="accent2"/>
                </a:solidFill>
              </a:rPr>
              <a:t>days analyzed.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There were approximately </a:t>
            </a:r>
            <a:r>
              <a:rPr lang="en-US" sz="1600" dirty="0" smtClean="0">
                <a:solidFill>
                  <a:schemeClr val="accent2"/>
                </a:solidFill>
              </a:rPr>
              <a:t>200 </a:t>
            </a:r>
            <a:r>
              <a:rPr lang="en-US" sz="1600" dirty="0">
                <a:solidFill>
                  <a:schemeClr val="accent2"/>
                </a:solidFill>
              </a:rPr>
              <a:t>total Counter-Parties per Operating Day.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17269"/>
              </p:ext>
            </p:extLst>
          </p:nvPr>
        </p:nvGraphicFramePr>
        <p:xfrm>
          <a:off x="685801" y="1752600"/>
          <a:ext cx="7924799" cy="359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667"/>
                <a:gridCol w="991719"/>
                <a:gridCol w="991719"/>
                <a:gridCol w="991719"/>
                <a:gridCol w="832400"/>
                <a:gridCol w="832400"/>
                <a:gridCol w="767575"/>
                <a:gridCol w="1371600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 of CPs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Absolute $ 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6/17/2020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2,670.65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452.30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192.72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6/24/2020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3,329.79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4,173.29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6/28/2020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2,663.03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6/29/2020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3,334.36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6/30/2020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371.27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523.95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7/2/2020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1,989.75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7/3/2020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1,525.77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7/4/2020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1,212.97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7/5/2020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1,041.22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7/6/2020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1,706.36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749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</a:t>
            </a:r>
            <a:r>
              <a:rPr lang="en-US" dirty="0"/>
              <a:t>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09471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table below provides a count of the number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of operating days, out of the </a:t>
            </a:r>
            <a:r>
              <a:rPr lang="en-US" dirty="0" smtClean="0">
                <a:solidFill>
                  <a:schemeClr val="accent2"/>
                </a:solidFill>
              </a:rPr>
              <a:t>29 </a:t>
            </a:r>
            <a:r>
              <a:rPr lang="en-US" dirty="0">
                <a:solidFill>
                  <a:schemeClr val="accent2"/>
                </a:solidFill>
              </a:rPr>
              <a:t>analyzed, that qualify for price correction and resettlement under the proposed language at different thresholds for </a:t>
            </a:r>
            <a:r>
              <a:rPr lang="en-US" dirty="0" smtClean="0">
                <a:solidFill>
                  <a:schemeClr val="accent2"/>
                </a:solidFill>
              </a:rPr>
              <a:t>Counter-Parties </a:t>
            </a:r>
            <a:r>
              <a:rPr lang="en-US" dirty="0">
                <a:solidFill>
                  <a:schemeClr val="accent2"/>
                </a:solidFill>
              </a:rPr>
              <a:t>that were </a:t>
            </a:r>
            <a:r>
              <a:rPr lang="en-US" b="1" dirty="0">
                <a:solidFill>
                  <a:schemeClr val="accent2"/>
                </a:solidFill>
              </a:rPr>
              <a:t>overcharged or underpaid</a:t>
            </a:r>
            <a:r>
              <a:rPr lang="en-US" dirty="0">
                <a:solidFill>
                  <a:schemeClr val="accent2"/>
                </a:solidFill>
              </a:rPr>
              <a:t> only.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22580"/>
              </p:ext>
            </p:extLst>
          </p:nvPr>
        </p:nvGraphicFramePr>
        <p:xfrm>
          <a:off x="2269068" y="2286001"/>
          <a:ext cx="336973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902"/>
                <a:gridCol w="668610"/>
                <a:gridCol w="795740"/>
                <a:gridCol w="795740"/>
                <a:gridCol w="795740"/>
              </a:tblGrid>
              <a:tr h="28875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75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18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5296005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Fewer Operating </a:t>
            </a:r>
            <a:r>
              <a:rPr lang="en-US" dirty="0">
                <a:solidFill>
                  <a:schemeClr val="accent2"/>
                </a:solidFill>
              </a:rPr>
              <a:t>Days qualify for correction when considering overcharged or underpaid Counter-Parties vs. all impacted Counter-Parties for the </a:t>
            </a:r>
            <a:r>
              <a:rPr lang="en-US" dirty="0" smtClean="0">
                <a:solidFill>
                  <a:schemeClr val="accent2"/>
                </a:solidFill>
              </a:rPr>
              <a:t>DAM days </a:t>
            </a:r>
            <a:r>
              <a:rPr lang="en-US" dirty="0">
                <a:solidFill>
                  <a:schemeClr val="accent2"/>
                </a:solidFill>
              </a:rPr>
              <a:t>analyzed.</a:t>
            </a:r>
          </a:p>
        </p:txBody>
      </p:sp>
    </p:spTree>
    <p:extLst>
      <p:ext uri="{BB962C8B-B14F-4D97-AF65-F5344CB8AC3E}">
        <p14:creationId xmlns:p14="http://schemas.microsoft.com/office/powerpoint/2010/main" val="2184636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does not have a preference on the threshold amounts.</a:t>
            </a:r>
          </a:p>
          <a:p>
            <a:r>
              <a:rPr lang="en-US" dirty="0" smtClean="0"/>
              <a:t>ERCOT prefers approach “A”, to consider absolute value impact of error.</a:t>
            </a:r>
          </a:p>
          <a:p>
            <a:pPr lvl="1"/>
            <a:r>
              <a:rPr lang="en-US" dirty="0" smtClean="0"/>
              <a:t>Consistent with current determination for resettlement due to non-price errors.</a:t>
            </a:r>
          </a:p>
          <a:p>
            <a:pPr lvl="1"/>
            <a:r>
              <a:rPr lang="en-US" dirty="0" smtClean="0"/>
              <a:t>Focuses on materiality of error, not direction.</a:t>
            </a:r>
          </a:p>
          <a:p>
            <a:pPr lvl="1"/>
            <a:r>
              <a:rPr lang="en-US" dirty="0" smtClean="0"/>
              <a:t>Doesn’t significantly change outcomes based on this analysis.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6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543800" cy="32234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Price Correction Impact on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The following slides present data requested at the October WMS meeting in regards to NPRR1024, showing the resettlement impacts of a threshold proposal from that meeting.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Supporting data for NPRR1024 was also presented at the October and September 2020 WMS meetings.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October: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://www.ercot.com/content/wcm/key_documents_lists/189352/10.__NPRR1024_October_WMS_Data_Request.pptx</a:t>
            </a: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September: </a:t>
            </a:r>
            <a:r>
              <a:rPr lang="en-US" sz="1800" dirty="0">
                <a:hlinkClick r:id="rId4"/>
              </a:rPr>
              <a:t>http://www.ercot.com/content/wcm/key_documents_lists/189347/11.__NPRR1024_Settlement_Impact_Credit_WMS_09022020__002_.pptx</a:t>
            </a:r>
            <a:endParaRPr lang="en-US" sz="1800" dirty="0" smtClean="0"/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Correction Impact on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following slides show the number of Counter-Parties that would trigger the price correction and resettlement under NPRR1024 language at various thresholds.</a:t>
            </a:r>
          </a:p>
          <a:p>
            <a:endParaRPr lang="en-US" sz="2000" dirty="0" smtClean="0"/>
          </a:p>
          <a:p>
            <a:r>
              <a:rPr lang="en-US" sz="2000" dirty="0"/>
              <a:t>This analysis was done looking at the price correction criteria in two ways: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/>
              <a:t>Absolute value impact for the Counter-Party at the thresholds listed.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/>
              <a:t>Considering only cases of underpayment or overcharging of the Counter-Party (before the price correction).</a:t>
            </a:r>
          </a:p>
          <a:p>
            <a:pPr marL="1200150" lvl="2" indent="-342900"/>
            <a:r>
              <a:rPr lang="en-US" sz="1600" dirty="0" smtClean="0"/>
              <a:t>A Market Participant requested analysis for approach “B” following the October WMS discussion.</a:t>
            </a:r>
          </a:p>
          <a:p>
            <a:pPr marL="57150" indent="0">
              <a:buNone/>
            </a:pPr>
            <a:endParaRPr lang="en-US" sz="1800" dirty="0" smtClean="0"/>
          </a:p>
          <a:p>
            <a:r>
              <a:rPr lang="en-US" sz="2000" dirty="0" smtClean="0"/>
              <a:t>Under </a:t>
            </a:r>
            <a:r>
              <a:rPr lang="en-US" sz="2000" dirty="0"/>
              <a:t>both approaches, if a price correction is performed, the correction is applied market-wide.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3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Under Consideration </a:t>
            </a:r>
            <a:r>
              <a:rPr lang="en-US" dirty="0"/>
              <a:t>(from Previous WMS Discussion)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9502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ERCOT </a:t>
            </a:r>
            <a:r>
              <a:rPr lang="en-US" sz="2400" dirty="0"/>
              <a:t>shall seek ERCOT Board review of prices if the change in </a:t>
            </a:r>
            <a:r>
              <a:rPr lang="en-US" sz="2400" dirty="0" smtClean="0"/>
              <a:t>Settlement Statements </a:t>
            </a:r>
            <a:r>
              <a:rPr lang="en-US" sz="2400" dirty="0"/>
              <a:t>would result in the absolute value impact to any single Counter-Party, based on the sum of all original </a:t>
            </a:r>
            <a:r>
              <a:rPr lang="en-US" sz="2400" dirty="0" smtClean="0"/>
              <a:t>Statement </a:t>
            </a:r>
            <a:r>
              <a:rPr lang="en-US" sz="2400" dirty="0"/>
              <a:t>amounts of Market Participants assigned to the Counter-Party, to be greater than: </a:t>
            </a:r>
            <a:endParaRPr lang="en-US" sz="2400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2% </a:t>
            </a:r>
            <a:r>
              <a:rPr lang="en-US" dirty="0"/>
              <a:t>and also greater than $20,000; or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20</a:t>
            </a:r>
            <a:r>
              <a:rPr lang="en-US" dirty="0"/>
              <a:t>% and also greater than $1,000.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6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the Difference between A and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r>
              <a:rPr lang="en-US" sz="1800" dirty="0" smtClean="0"/>
              <a:t>4 Counter-Parties	</a:t>
            </a:r>
          </a:p>
          <a:p>
            <a:pPr lvl="1"/>
            <a:r>
              <a:rPr lang="en-US" sz="1600" dirty="0" smtClean="0"/>
              <a:t>CP1 – was over-paid by $2,000 (25% of original net settlement)</a:t>
            </a:r>
          </a:p>
          <a:p>
            <a:pPr lvl="1"/>
            <a:r>
              <a:rPr lang="en-US" sz="1600" dirty="0"/>
              <a:t>CP2 – was over-charged $700 (3% of original net settlement)</a:t>
            </a:r>
          </a:p>
          <a:p>
            <a:pPr lvl="1"/>
            <a:r>
              <a:rPr lang="en-US" sz="1600" dirty="0"/>
              <a:t>CP3 – was over-charged $700 (1% of original net settlement)</a:t>
            </a:r>
          </a:p>
          <a:p>
            <a:pPr lvl="1"/>
            <a:r>
              <a:rPr lang="en-US" sz="1600" dirty="0"/>
              <a:t>CP4 – was </a:t>
            </a:r>
            <a:r>
              <a:rPr lang="en-US" sz="1600" dirty="0" smtClean="0"/>
              <a:t>over-charged $600</a:t>
            </a:r>
            <a:r>
              <a:rPr lang="en-US" sz="1600" dirty="0"/>
              <a:t> </a:t>
            </a:r>
            <a:r>
              <a:rPr lang="en-US" sz="1600" dirty="0" smtClean="0"/>
              <a:t>(2% </a:t>
            </a:r>
            <a:r>
              <a:rPr lang="en-US" sz="1600" dirty="0"/>
              <a:t>of original net settlement</a:t>
            </a:r>
            <a:r>
              <a:rPr lang="en-US" sz="1600" dirty="0" smtClean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 smtClean="0"/>
              <a:t>Under approach “A”, the price correction criteria would be met.  The absolute value impact to CP1 was greater than 20% and also greater than $1,000.</a:t>
            </a:r>
          </a:p>
          <a:p>
            <a:pPr lvl="1"/>
            <a:r>
              <a:rPr lang="en-US" sz="1600" dirty="0" smtClean="0"/>
              <a:t>Price correction would be applied market-wide.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Under approach “B”, the price correction criteria would </a:t>
            </a:r>
            <a:r>
              <a:rPr lang="en-US" sz="1800" u="sng" dirty="0" smtClean="0"/>
              <a:t>not</a:t>
            </a:r>
            <a:r>
              <a:rPr lang="en-US" sz="1800" dirty="0" smtClean="0"/>
              <a:t> be met and there would be no correction for anyone.  No Counter-Parties met the criteria of being over-charged or under paid by the threshold amounts.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4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the Difference between A and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534400" cy="4823621"/>
          </a:xfrm>
        </p:spPr>
        <p:txBody>
          <a:bodyPr/>
          <a:lstStyle/>
          <a:p>
            <a:r>
              <a:rPr lang="en-US" sz="1800" dirty="0" smtClean="0"/>
              <a:t>4 Counter-Parties	</a:t>
            </a:r>
          </a:p>
          <a:p>
            <a:pPr lvl="1"/>
            <a:r>
              <a:rPr lang="en-US" sz="1600" dirty="0" smtClean="0"/>
              <a:t>CP1 – was over-paid by $2,500 (30% of original net settlement)</a:t>
            </a:r>
          </a:p>
          <a:p>
            <a:pPr lvl="1"/>
            <a:r>
              <a:rPr lang="en-US" sz="1600" dirty="0"/>
              <a:t>CP2 – was over-charged $1,200 (25% of original net settlement)</a:t>
            </a:r>
          </a:p>
          <a:p>
            <a:pPr lvl="1"/>
            <a:r>
              <a:rPr lang="en-US" sz="1600" dirty="0"/>
              <a:t>CP3 – was over-charged $700 (1% of original net settlement)</a:t>
            </a:r>
          </a:p>
          <a:p>
            <a:pPr lvl="1"/>
            <a:r>
              <a:rPr lang="en-US" sz="1600" dirty="0"/>
              <a:t>CP4 – was </a:t>
            </a:r>
            <a:r>
              <a:rPr lang="en-US" sz="1600" dirty="0" smtClean="0"/>
              <a:t>over-charged $600</a:t>
            </a:r>
            <a:r>
              <a:rPr lang="en-US" sz="1600" dirty="0"/>
              <a:t> </a:t>
            </a:r>
            <a:r>
              <a:rPr lang="en-US" sz="1600" dirty="0" smtClean="0"/>
              <a:t>(2% </a:t>
            </a:r>
            <a:r>
              <a:rPr lang="en-US" sz="1600" dirty="0"/>
              <a:t>of original net settlement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Using the same thresholds as in the previous slide.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1800" dirty="0" smtClean="0"/>
              <a:t>The criteria for price correction are met under either approach “A” or “B”.  Only one Counter-Party needs to meet the criteria.</a:t>
            </a:r>
            <a:r>
              <a:rPr lang="en-US" sz="1800" dirty="0"/>
              <a:t> </a:t>
            </a:r>
            <a:r>
              <a:rPr lang="en-US" sz="1800" dirty="0" smtClean="0"/>
              <a:t> Price </a:t>
            </a:r>
            <a:r>
              <a:rPr lang="en-US" sz="1800" dirty="0"/>
              <a:t>correction would be applied market-wide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Under approach “A”, both CP1 and CP2 meet the necessary thresholds.</a:t>
            </a:r>
          </a:p>
          <a:p>
            <a:pPr lvl="1"/>
            <a:r>
              <a:rPr lang="en-US" sz="1600" dirty="0" smtClean="0"/>
              <a:t>Under approach “B”, CP2 meets the necessary thresholds.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9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Correction Impact on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200" dirty="0"/>
              <a:t>Operating Days included: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RTM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10/16/19 – 10/20/19 (bus shift factor issue)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10/23/19, 10/24/19, 10/26/19, 10/29/19 - 10/31/19, 11/4/19, 07/01/20 (dynamic ratings issue)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DAM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9/16/19 – 9/23/19 (outage modeling issue)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6/8/20 – 6/12/20, 6/15/20 – 6/17/20, 6/19/20 – 6/20/20, 6/24/20 – 6/25/20, 6/28/20 – 7/6/20 (dynamic ratings issue)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2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9328"/>
              </p:ext>
            </p:extLst>
          </p:nvPr>
        </p:nvGraphicFramePr>
        <p:xfrm>
          <a:off x="685800" y="1674858"/>
          <a:ext cx="7696200" cy="3400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619"/>
                <a:gridCol w="963112"/>
                <a:gridCol w="963112"/>
                <a:gridCol w="963112"/>
                <a:gridCol w="808388"/>
                <a:gridCol w="808388"/>
                <a:gridCol w="808388"/>
                <a:gridCol w="1269081"/>
              </a:tblGrid>
              <a:tr h="1905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Count of CPs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Absolute $ Change Ignoring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11,192.48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2,717.64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18,724.38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49,562.73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19,350.06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  6.00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  1.29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59.61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24.97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10/30/2019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18.57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10/31/2019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22.80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11/4/2019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       0.50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7/1/2020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46,890.02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2666" y="5243558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“Total Days” is number of days </a:t>
            </a:r>
            <a:r>
              <a:rPr lang="en-US" sz="1600" dirty="0" smtClean="0">
                <a:solidFill>
                  <a:schemeClr val="accent2"/>
                </a:solidFill>
              </a:rPr>
              <a:t>that have a one or more Counter-Parties that satisfy the criterion listed out of the 13 days that were analyzed.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There were approximately 170 total Counter-Parties per Operating Day.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666" y="921808"/>
            <a:ext cx="7636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Number of Counter-Parties with an </a:t>
            </a:r>
            <a:r>
              <a:rPr lang="en-US" sz="1600" b="1" dirty="0">
                <a:solidFill>
                  <a:schemeClr val="accent2"/>
                </a:solidFill>
              </a:rPr>
              <a:t>absolute value </a:t>
            </a:r>
            <a:r>
              <a:rPr lang="en-US" sz="1600" dirty="0">
                <a:solidFill>
                  <a:schemeClr val="accent2"/>
                </a:solidFill>
              </a:rPr>
              <a:t>impact of more than </a:t>
            </a:r>
            <a:r>
              <a:rPr lang="en-US" sz="1600" dirty="0" smtClean="0">
                <a:solidFill>
                  <a:schemeClr val="accent2"/>
                </a:solidFill>
              </a:rPr>
              <a:t>percentage and $ thresholds listed.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5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Counter-Party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table below provides a count of the number </a:t>
            </a:r>
            <a:r>
              <a:rPr lang="en-US" dirty="0">
                <a:solidFill>
                  <a:schemeClr val="accent2"/>
                </a:solidFill>
              </a:rPr>
              <a:t>of </a:t>
            </a:r>
            <a:r>
              <a:rPr lang="en-US" dirty="0" smtClean="0">
                <a:solidFill>
                  <a:schemeClr val="accent2"/>
                </a:solidFill>
              </a:rPr>
              <a:t>operating days, out of the 13 analyzed, that qualify for price correction and resettlement under the proposed language at different thresholds considering </a:t>
            </a:r>
            <a:r>
              <a:rPr lang="en-US" b="1" dirty="0" smtClean="0">
                <a:solidFill>
                  <a:schemeClr val="accent2"/>
                </a:solidFill>
              </a:rPr>
              <a:t>absolute value impact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04512"/>
              </p:ext>
            </p:extLst>
          </p:nvPr>
        </p:nvGraphicFramePr>
        <p:xfrm>
          <a:off x="2667000" y="2819400"/>
          <a:ext cx="336973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902"/>
                <a:gridCol w="668610"/>
                <a:gridCol w="795740"/>
                <a:gridCol w="795740"/>
                <a:gridCol w="795740"/>
              </a:tblGrid>
              <a:tr h="28875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1 </a:t>
                      </a:r>
                      <a:r>
                        <a:rPr lang="en-US" sz="1100" dirty="0">
                          <a:effectLst/>
                        </a:rPr>
                        <a:t>with 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75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18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Criterion </a:t>
                      </a: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with 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721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&gt;$2,000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728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2117</Words>
  <Application>Microsoft Office PowerPoint</Application>
  <PresentationFormat>On-screen Show (4:3)</PresentationFormat>
  <Paragraphs>953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Price Correction Impact on Settlements</vt:lpstr>
      <vt:lpstr>Price Correction Impact on Settlements</vt:lpstr>
      <vt:lpstr>Language Under Consideration (from Previous WMS Discussion)</vt:lpstr>
      <vt:lpstr>Illustrating the Difference between A and B</vt:lpstr>
      <vt:lpstr>Illustrating the Difference between A and B</vt:lpstr>
      <vt:lpstr>Price Correction Impact on Settlements</vt:lpstr>
      <vt:lpstr>Real-Time Counter-Party Impact</vt:lpstr>
      <vt:lpstr>Real-Time Counter-Party Impact</vt:lpstr>
      <vt:lpstr>Real-Time Counter-Party Impact</vt:lpstr>
      <vt:lpstr>Real-Time Counter-Party Impact</vt:lpstr>
      <vt:lpstr>Day-Ahead Counter-Party Impact</vt:lpstr>
      <vt:lpstr>Day-Ahead Counter-Party Impact Cont.</vt:lpstr>
      <vt:lpstr>Day-Ahead Counter-Party Impact</vt:lpstr>
      <vt:lpstr>Day-Ahead Counter-Party Impact</vt:lpstr>
      <vt:lpstr>Day-Ahead Counter-Party Impact Cont.</vt:lpstr>
      <vt:lpstr>Day-Ahead Counter-Party Impact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2019-10-29T21:07:14Z</dcterms:created>
  <dcterms:modified xsi:type="dcterms:W3CDTF">2020-10-26T16:23:07Z</dcterms:modified>
</cp:coreProperties>
</file>