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8"/>
  </p:notesMasterIdLst>
  <p:handoutMasterIdLst>
    <p:handoutMasterId r:id="rId19"/>
  </p:handoutMasterIdLst>
  <p:sldIdLst>
    <p:sldId id="260" r:id="rId5"/>
    <p:sldId id="296" r:id="rId6"/>
    <p:sldId id="342" r:id="rId7"/>
    <p:sldId id="350" r:id="rId8"/>
    <p:sldId id="294" r:id="rId9"/>
    <p:sldId id="301" r:id="rId10"/>
    <p:sldId id="338" r:id="rId11"/>
    <p:sldId id="344" r:id="rId12"/>
    <p:sldId id="345" r:id="rId13"/>
    <p:sldId id="352" r:id="rId14"/>
    <p:sldId id="355" r:id="rId15"/>
    <p:sldId id="356" r:id="rId16"/>
    <p:sldId id="357" r:id="rId17"/>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1.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10/27/2020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10/27/2020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914739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4037443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649435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532959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62804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October 2020</a:t>
            </a:r>
            <a:endParaRPr lang="en-US" sz="1000" dirty="0">
              <a:solidFill>
                <a:prstClr val="black"/>
              </a:solidFill>
            </a:endParaRPr>
          </a:p>
        </p:txBody>
      </p:sp>
    </p:spTree>
    <p:extLst>
      <p:ext uri="{BB962C8B-B14F-4D97-AF65-F5344CB8AC3E}">
        <p14:creationId xmlns:p14="http://schemas.microsoft.com/office/powerpoint/2010/main" val="11038351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3802930689"/>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4</a:t>
              </a:r>
              <a:r>
                <a:rPr lang="en-US" altLang="en-US" sz="3200" b="1" dirty="0" smtClean="0"/>
                <a:t>: </a:t>
              </a:r>
              <a:r>
                <a:rPr lang="en-US" altLang="en-US" sz="3200" b="1" dirty="0"/>
                <a:t>PRS Report </a:t>
              </a:r>
            </a:p>
            <a:p>
              <a:pPr eaLnBrk="1" hangingPunct="1"/>
              <a:endParaRPr lang="en-US" altLang="en-US" b="1" dirty="0"/>
            </a:p>
            <a:p>
              <a:pPr eaLnBrk="1" hangingPunct="1"/>
              <a:r>
                <a:rPr lang="en-US" altLang="en-US" sz="2000" dirty="0" smtClean="0"/>
                <a:t>Martha Henson</a:t>
              </a:r>
              <a:endParaRPr lang="en-US" altLang="en-US" sz="2000" dirty="0"/>
            </a:p>
            <a:p>
              <a:pPr eaLnBrk="1" hangingPunct="1"/>
              <a:r>
                <a:rPr lang="en-US" altLang="en-US" sz="2000" dirty="0"/>
                <a:t>PRS </a:t>
              </a:r>
              <a:r>
                <a:rPr lang="en-US" altLang="en-US" sz="2000" dirty="0" smtClean="0"/>
                <a:t>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October 28, 2020</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NPRR1041, Adjust Expiration of Protected Information Status for Wholesale Storage Load (WSL) Data [ERCOT]</a:t>
            </a:r>
            <a:endParaRPr lang="en-US" sz="1800" dirty="0"/>
          </a:p>
        </p:txBody>
      </p:sp>
      <p:sp>
        <p:nvSpPr>
          <p:cNvPr id="14339" name="Rectangle 2"/>
          <p:cNvSpPr>
            <a:spLocks noChangeArrowheads="1"/>
          </p:cNvSpPr>
          <p:nvPr/>
        </p:nvSpPr>
        <p:spPr bwMode="auto">
          <a:xfrm>
            <a:off x="346586" y="633811"/>
            <a:ext cx="848032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2021</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adjusts the expiration of the Protected Information status for Wholesale Storage Load (WSL) data from 180 days to 60 days to align with the requirement to disclose real power consumption and metered generation output 60 days after each Operating Day.</a:t>
            </a:r>
          </a:p>
          <a:p>
            <a:r>
              <a:rPr lang="en-US" b="1" dirty="0"/>
              <a:t>PRS Decision:</a:t>
            </a:r>
            <a:r>
              <a:rPr lang="en-US" dirty="0"/>
              <a:t>  On 9/10/20, PRS unanimously voted via roll call to recommend approval of NPRR1041 as submitted.  On 10/15/20, PRS unanimously voted via roll call to endorse and forward to TAC the 9/10/20 PRS Report and Impact Analysis for NPRR1041.</a:t>
            </a:r>
          </a:p>
        </p:txBody>
      </p:sp>
    </p:spTree>
    <p:extLst>
      <p:ext uri="{BB962C8B-B14F-4D97-AF65-F5344CB8AC3E}">
        <p14:creationId xmlns:p14="http://schemas.microsoft.com/office/powerpoint/2010/main" val="864607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SCR812, Create Intermittent Renewable Generation Integration Report [ERCOT]</a:t>
            </a:r>
            <a:endParaRPr lang="en-US" sz="1800" dirty="0"/>
          </a:p>
        </p:txBody>
      </p:sp>
      <p:sp>
        <p:nvSpPr>
          <p:cNvPr id="14339" name="Rectangle 2"/>
          <p:cNvSpPr>
            <a:spLocks noChangeArrowheads="1"/>
          </p:cNvSpPr>
          <p:nvPr/>
        </p:nvSpPr>
        <p:spPr bwMode="auto">
          <a:xfrm>
            <a:off x="346586" y="633811"/>
            <a:ext cx="8480323"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2021; Rank 3250</a:t>
            </a:r>
          </a:p>
          <a:p>
            <a:r>
              <a:rPr lang="en-US" b="1" dirty="0"/>
              <a:t>ERCOT Impact Analysis:  </a:t>
            </a:r>
            <a:r>
              <a:rPr lang="en-US" dirty="0"/>
              <a:t>Between </a:t>
            </a:r>
            <a:r>
              <a:rPr lang="en-US" dirty="0" smtClean="0"/>
              <a:t>$30k </a:t>
            </a:r>
            <a:r>
              <a:rPr lang="en-US" dirty="0"/>
              <a:t>and </a:t>
            </a:r>
            <a:r>
              <a:rPr lang="en-US" dirty="0" smtClean="0"/>
              <a:t>$60k</a:t>
            </a:r>
            <a:r>
              <a:rPr lang="en-US" dirty="0"/>
              <a:t>; no impacts to ERCOT staffing; impacts to </a:t>
            </a:r>
            <a:r>
              <a:rPr lang="x-none" dirty="0"/>
              <a:t>DAIP, </a:t>
            </a:r>
            <a:r>
              <a:rPr lang="en-US" dirty="0"/>
              <a:t>BI &amp; Data Analytics, External Public, and Data Access &amp; Transparency; no impacts to </a:t>
            </a:r>
            <a:r>
              <a:rPr lang="x-none" dirty="0"/>
              <a:t>ERCOT business processes</a:t>
            </a:r>
            <a:r>
              <a:rPr lang="en-US" dirty="0"/>
              <a:t>; no impacts to ERCOT grid operations and practices.</a:t>
            </a:r>
          </a:p>
          <a:p>
            <a:r>
              <a:rPr lang="en-US" b="1" dirty="0"/>
              <a:t>Revision Description:  </a:t>
            </a:r>
            <a:r>
              <a:rPr lang="en-US" dirty="0"/>
              <a:t>This SCR creates the new Intermittent Renewable Generation Integration Report, similar to the current integration reports for wind power and solar power production.</a:t>
            </a:r>
          </a:p>
          <a:p>
            <a:r>
              <a:rPr lang="en-US" b="1" dirty="0"/>
              <a:t>PRS Decision:</a:t>
            </a:r>
            <a:r>
              <a:rPr lang="en-US" dirty="0"/>
              <a:t>  On 9/10/20, PRS unanimously voted via roll call to recommend approval of SCR812 as submitted.  On 10/15/20, PRS unanimously voted via roll call to endorse and forward to TAC the 9/10/20 PRS Report and Impact Analysis for SCR812 with a recommended priority of 2021 and rank of 3250.</a:t>
            </a:r>
          </a:p>
        </p:txBody>
      </p:sp>
    </p:spTree>
    <p:extLst>
      <p:ext uri="{BB962C8B-B14F-4D97-AF65-F5344CB8AC3E}">
        <p14:creationId xmlns:p14="http://schemas.microsoft.com/office/powerpoint/2010/main" val="4267646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12</a:t>
            </a:fld>
            <a:endParaRPr lang="en-US">
              <a:solidFill>
                <a:prstClr val="black">
                  <a:tint val="75000"/>
                </a:prstClr>
              </a:solidFill>
            </a:endParaRPr>
          </a:p>
        </p:txBody>
      </p:sp>
      <p:sp>
        <p:nvSpPr>
          <p:cNvPr id="29" name="TextBox 15"/>
          <p:cNvSpPr txBox="1">
            <a:spLocks noChangeArrowheads="1"/>
          </p:cNvSpPr>
          <p:nvPr/>
        </p:nvSpPr>
        <p:spPr bwMode="auto">
          <a:xfrm>
            <a:off x="160280" y="534938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80658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3493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62008"/>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2/4 – 2/6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3/31 – 4/2</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5/26 – 5/29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8/4 – 8/6</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10/13 – 10/15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12/8 – 12/10</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3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NPRR968</a:t>
                      </a: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NPRR943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900" b="0" i="0" u="none" strike="noStrike" cap="none" normalizeH="0" baseline="0" dirty="0" smtClean="0">
                          <a:ln>
                            <a:noFill/>
                          </a:ln>
                          <a:solidFill>
                            <a:schemeClr val="tx1"/>
                          </a:solidFill>
                          <a:effectLst/>
                          <a:latin typeface="Courier New" pitchFamily="49" charset="0"/>
                        </a:rPr>
                        <a:t>EMIL Web Interface</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NPRR863</a:t>
                      </a:r>
                      <a:r>
                        <a:rPr kumimoji="0" lang="en-US" sz="900" b="0" i="0" u="none" strike="noStrike" cap="none" normalizeH="0" baseline="0" dirty="0" smtClean="0">
                          <a:ln>
                            <a:noFill/>
                          </a:ln>
                          <a:solidFill>
                            <a:schemeClr val="tx1"/>
                          </a:solidFill>
                          <a:effectLst/>
                          <a:latin typeface="Courier New" pitchFamily="49" charset="0"/>
                        </a:rPr>
                        <a:t> </a:t>
                      </a:r>
                      <a:r>
                        <a:rPr kumimoji="0" lang="en-US" sz="1000" b="0" i="0" u="none" strike="noStrike" cap="none" normalizeH="0" baseline="0" dirty="0" smtClean="0">
                          <a:ln>
                            <a:noFill/>
                          </a:ln>
                          <a:solidFill>
                            <a:schemeClr val="tx1"/>
                          </a:solidFill>
                          <a:effectLst/>
                          <a:latin typeface="Courier New" pitchFamily="49" charset="0"/>
                        </a:rPr>
                        <a:t>FFR</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NPRR960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OBDRR011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NPRR978</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RMGRR163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NPRR930</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NPRR935</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NPRR977</a:t>
                      </a: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NPRR955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NOGRR183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RRGRR019</a:t>
                      </a: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MIS Go-Live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SCR804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RIOO R2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MMS/OS Refresh</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33400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43" name="TextBox 42"/>
          <p:cNvSpPr txBox="1"/>
          <p:nvPr/>
        </p:nvSpPr>
        <p:spPr>
          <a:xfrm>
            <a:off x="7164760" y="1356091"/>
            <a:ext cx="320134" cy="152349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9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9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900" b="1" i="1" kern="0" dirty="0" smtClean="0">
                <a:solidFill>
                  <a:srgbClr val="000000"/>
                </a:solidFill>
                <a:latin typeface="Arial" panose="020B0604020202020204"/>
                <a:cs typeface="+mn-cs"/>
              </a:rPr>
              <a:t>E</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7" name="TextBox 12"/>
          <p:cNvSpPr txBox="1">
            <a:spLocks noChangeArrowheads="1"/>
          </p:cNvSpPr>
          <p:nvPr/>
        </p:nvSpPr>
        <p:spPr bwMode="auto">
          <a:xfrm>
            <a:off x="160278" y="390496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18" name="TextBox 21"/>
          <p:cNvSpPr txBox="1">
            <a:spLocks noChangeArrowheads="1"/>
          </p:cNvSpPr>
          <p:nvPr/>
        </p:nvSpPr>
        <p:spPr bwMode="auto">
          <a:xfrm>
            <a:off x="6501462" y="5338809"/>
            <a:ext cx="2485392" cy="83099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NPRR930(a) – O&amp;M portion</a:t>
            </a:r>
          </a:p>
          <a:p>
            <a:pPr defTabSz="914400" eaLnBrk="1" hangingPunct="1">
              <a:defRPr/>
            </a:pPr>
            <a:r>
              <a:rPr lang="en-US" sz="800" b="0" kern="0" dirty="0" smtClean="0">
                <a:solidFill>
                  <a:prstClr val="black"/>
                </a:solidFill>
                <a:cs typeface="+mn-cs"/>
              </a:rPr>
              <a:t>NPRR935(a) – Sections 4.2.2 (1) (6), 4.2.5</a:t>
            </a:r>
          </a:p>
          <a:p>
            <a:pPr defTabSz="914400" eaLnBrk="1" hangingPunct="1">
              <a:defRPr/>
            </a:pPr>
            <a:r>
              <a:rPr lang="en-US" sz="800" b="0" kern="0" dirty="0" smtClean="0">
                <a:solidFill>
                  <a:prstClr val="black"/>
                </a:solidFill>
                <a:cs typeface="+mn-cs"/>
              </a:rPr>
              <a:t>NPRR935(b) – Sections 2.1, 2.2, 4.2.3</a:t>
            </a:r>
          </a:p>
          <a:p>
            <a:pPr defTabSz="914400" eaLnBrk="1" hangingPunct="1">
              <a:defRPr/>
            </a:pPr>
            <a:r>
              <a:rPr lang="en-US" sz="800" b="0" kern="0" dirty="0" smtClean="0">
                <a:solidFill>
                  <a:prstClr val="black"/>
                </a:solidFill>
                <a:cs typeface="+mn-cs"/>
              </a:rPr>
              <a:t>NPRR978(a) – Initial report decommissions</a:t>
            </a:r>
          </a:p>
          <a:p>
            <a:pPr defTabSz="914400" eaLnBrk="1" hangingPunct="1">
              <a:defRPr/>
            </a:pPr>
            <a:r>
              <a:rPr lang="en-US" sz="800" b="0" kern="0" dirty="0" smtClean="0">
                <a:solidFill>
                  <a:prstClr val="black"/>
                </a:solidFill>
                <a:cs typeface="+mn-cs"/>
              </a:rPr>
              <a:t>PGRR070(b) – Remaining PGRR language</a:t>
            </a:r>
          </a:p>
          <a:p>
            <a:pPr defTabSz="914400" eaLnBrk="1" hangingPunct="1">
              <a:defRPr/>
            </a:pPr>
            <a:r>
              <a:rPr lang="en-US" sz="800" b="0" kern="0" dirty="0" smtClean="0">
                <a:solidFill>
                  <a:prstClr val="black"/>
                </a:solidFill>
                <a:cs typeface="+mn-cs"/>
              </a:rPr>
              <a:t>SCR781(a</a:t>
            </a:r>
            <a:r>
              <a:rPr lang="en-US" sz="800" b="0" kern="0" dirty="0">
                <a:solidFill>
                  <a:prstClr val="black"/>
                </a:solidFill>
                <a:cs typeface="+mn-cs"/>
              </a:rPr>
              <a:t>) – View / Edit </a:t>
            </a:r>
            <a:r>
              <a:rPr lang="en-US" sz="800" b="0" kern="0" dirty="0" smtClean="0">
                <a:solidFill>
                  <a:prstClr val="black"/>
                </a:solidFill>
                <a:cs typeface="+mn-cs"/>
              </a:rPr>
              <a:t>capability</a:t>
            </a:r>
          </a:p>
        </p:txBody>
      </p:sp>
      <p:sp>
        <p:nvSpPr>
          <p:cNvPr id="19" name="TextBox 13"/>
          <p:cNvSpPr txBox="1">
            <a:spLocks noChangeArrowheads="1"/>
          </p:cNvSpPr>
          <p:nvPr/>
        </p:nvSpPr>
        <p:spPr bwMode="auto">
          <a:xfrm>
            <a:off x="1586742" y="4797042"/>
            <a:ext cx="2977306"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MMS/OS Upgrade “Chill”</a:t>
            </a:r>
            <a:endParaRPr lang="en-US" sz="1000" i="1" kern="0" dirty="0">
              <a:solidFill>
                <a:srgbClr val="000000"/>
              </a:solidFill>
              <a:cs typeface="+mn-cs"/>
            </a:endParaRPr>
          </a:p>
        </p:txBody>
      </p:sp>
      <p:sp>
        <p:nvSpPr>
          <p:cNvPr id="20" name="TextBox 13"/>
          <p:cNvSpPr txBox="1">
            <a:spLocks noChangeArrowheads="1"/>
          </p:cNvSpPr>
          <p:nvPr/>
        </p:nvSpPr>
        <p:spPr bwMode="auto">
          <a:xfrm>
            <a:off x="4564049" y="4800446"/>
            <a:ext cx="2903046"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FFFFFF"/>
                </a:solidFill>
                <a:cs typeface="+mn-cs"/>
              </a:rPr>
              <a:t>MMS/OS Upgrade “Freeze”</a:t>
            </a:r>
            <a:endParaRPr lang="en-US" sz="1000" i="1" kern="0" dirty="0">
              <a:solidFill>
                <a:srgbClr val="FFFFFF"/>
              </a:solidFill>
              <a:cs typeface="+mn-cs"/>
            </a:endParaRPr>
          </a:p>
        </p:txBody>
      </p:sp>
      <p:sp>
        <p:nvSpPr>
          <p:cNvPr id="23" name="TextBox 22"/>
          <p:cNvSpPr txBox="1"/>
          <p:nvPr/>
        </p:nvSpPr>
        <p:spPr>
          <a:xfrm>
            <a:off x="1293429" y="1366501"/>
            <a:ext cx="370549" cy="261610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600" b="1" i="1" kern="0" dirty="0">
              <a:solidFill>
                <a:srgbClr val="000000"/>
              </a:solidFill>
              <a:latin typeface="Arial" panose="020B0604020202020204"/>
              <a:cs typeface="+mn-cs"/>
            </a:endParaRPr>
          </a:p>
          <a:p>
            <a:pPr algn="ctr" defTabSz="914400" eaLnBrk="1" hangingPunct="1">
              <a:defRPr/>
            </a:pPr>
            <a:r>
              <a:rPr lang="en-US" sz="12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27" name="TextBox 12"/>
          <p:cNvSpPr txBox="1">
            <a:spLocks noChangeArrowheads="1"/>
          </p:cNvSpPr>
          <p:nvPr/>
        </p:nvSpPr>
        <p:spPr bwMode="auto">
          <a:xfrm>
            <a:off x="6021174" y="3067331"/>
            <a:ext cx="1435608" cy="38472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900" strike="sngStrike" dirty="0" smtClean="0">
                <a:solidFill>
                  <a:prstClr val="black"/>
                </a:solidFill>
                <a:cs typeface="+mn-cs"/>
              </a:rPr>
              <a:t>November / </a:t>
            </a:r>
            <a:r>
              <a:rPr lang="en-US" sz="900" dirty="0" smtClean="0">
                <a:solidFill>
                  <a:srgbClr val="FF0000"/>
                </a:solidFill>
                <a:cs typeface="+mn-cs"/>
              </a:rPr>
              <a:t>December</a:t>
            </a:r>
          </a:p>
          <a:p>
            <a:pPr algn="ctr" defTabSz="914400" eaLnBrk="1" hangingPunct="1">
              <a:defRPr/>
            </a:pPr>
            <a:r>
              <a:rPr lang="en-US" sz="1000" dirty="0" smtClean="0">
                <a:solidFill>
                  <a:prstClr val="black"/>
                </a:solidFill>
                <a:cs typeface="+mn-cs"/>
              </a:rPr>
              <a:t>Off-Cycle</a:t>
            </a:r>
          </a:p>
        </p:txBody>
      </p:sp>
      <p:sp>
        <p:nvSpPr>
          <p:cNvPr id="25" name="TextBox 12"/>
          <p:cNvSpPr txBox="1">
            <a:spLocks noChangeArrowheads="1"/>
          </p:cNvSpPr>
          <p:nvPr/>
        </p:nvSpPr>
        <p:spPr bwMode="auto">
          <a:xfrm>
            <a:off x="146686" y="1902106"/>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35" name="TextBox 34"/>
          <p:cNvSpPr txBox="1"/>
          <p:nvPr/>
        </p:nvSpPr>
        <p:spPr>
          <a:xfrm>
            <a:off x="8638633" y="1342647"/>
            <a:ext cx="370549" cy="877163"/>
          </a:xfrm>
          <a:prstGeom prst="rect">
            <a:avLst/>
          </a:prstGeom>
          <a:noFill/>
        </p:spPr>
        <p:txBody>
          <a:bodyPr wrap="square" rtlCol="0">
            <a:spAutoFit/>
          </a:bodyPr>
          <a:lstStyle/>
          <a:p>
            <a:pPr algn="ctr" defTabSz="914400" eaLnBrk="1" hangingPunct="1">
              <a:defRPr/>
            </a:pPr>
            <a:r>
              <a:rPr lang="en-US" sz="200" b="1" i="1" kern="0" dirty="0" smtClean="0">
                <a:solidFill>
                  <a:srgbClr val="000000"/>
                </a:solidFill>
                <a:latin typeface="Arial" panose="020B0604020202020204"/>
                <a:cs typeface="+mn-cs"/>
              </a:rPr>
              <a:t> </a:t>
            </a:r>
            <a:r>
              <a:rPr lang="en-US" sz="1000" b="1" i="1" kern="0" dirty="0" smtClean="0">
                <a:solidFill>
                  <a:srgbClr val="000000"/>
                </a:solidFill>
                <a:latin typeface="Arial" panose="020B0604020202020204"/>
                <a:cs typeface="+mn-cs"/>
              </a:rPr>
              <a:t>P</a:t>
            </a: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endParaRPr lang="en-US" sz="11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800" b="1" i="1" kern="0" dirty="0" smtClean="0">
              <a:solidFill>
                <a:srgbClr val="000000"/>
              </a:solidFill>
              <a:latin typeface="Arial" panose="020B0604020202020204"/>
              <a:cs typeface="+mn-cs"/>
            </a:endParaRPr>
          </a:p>
        </p:txBody>
      </p:sp>
      <p:sp>
        <p:nvSpPr>
          <p:cNvPr id="47" name="TextBox 46"/>
          <p:cNvSpPr txBox="1"/>
          <p:nvPr/>
        </p:nvSpPr>
        <p:spPr>
          <a:xfrm>
            <a:off x="5690887" y="1357972"/>
            <a:ext cx="370549" cy="223138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100" b="1" i="1" kern="0" dirty="0" smtClean="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1300" b="1" i="1" kern="0" dirty="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4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39" name="TextBox 12"/>
          <p:cNvSpPr txBox="1">
            <a:spLocks noChangeArrowheads="1"/>
          </p:cNvSpPr>
          <p:nvPr/>
        </p:nvSpPr>
        <p:spPr bwMode="auto">
          <a:xfrm>
            <a:off x="147302" y="272090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1/19</a:t>
            </a:r>
            <a:endParaRPr lang="en-US" sz="1200" kern="0" dirty="0">
              <a:solidFill>
                <a:prstClr val="black"/>
              </a:solidFill>
              <a:cs typeface="+mn-cs"/>
            </a:endParaRPr>
          </a:p>
        </p:txBody>
      </p:sp>
      <p:sp>
        <p:nvSpPr>
          <p:cNvPr id="41" name="TextBox 40"/>
          <p:cNvSpPr txBox="1"/>
          <p:nvPr/>
        </p:nvSpPr>
        <p:spPr>
          <a:xfrm>
            <a:off x="7192934" y="3454097"/>
            <a:ext cx="370549" cy="430887"/>
          </a:xfrm>
          <a:prstGeom prst="rect">
            <a:avLst/>
          </a:prstGeom>
          <a:noFill/>
        </p:spPr>
        <p:txBody>
          <a:bodyPr wrap="square" rtlCol="0">
            <a:spAutoFit/>
          </a:bodyPr>
          <a:lstStyle/>
          <a:p>
            <a:pPr algn="ctr" defTabSz="914400" eaLnBrk="1" hangingPunct="1">
              <a:defRPr/>
            </a:pPr>
            <a:r>
              <a:rPr lang="en-US" sz="900" b="1" i="1" kern="0" dirty="0" smtClean="0">
                <a:solidFill>
                  <a:srgbClr val="000000"/>
                </a:solidFill>
                <a:latin typeface="Arial" panose="020B0604020202020204"/>
                <a:cs typeface="+mn-cs"/>
              </a:rPr>
              <a:t>E</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0" name="TextBox 39"/>
          <p:cNvSpPr txBox="1"/>
          <p:nvPr/>
        </p:nvSpPr>
        <p:spPr>
          <a:xfrm>
            <a:off x="1290090" y="2229464"/>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42" name="TextBox 41"/>
          <p:cNvSpPr txBox="1"/>
          <p:nvPr/>
        </p:nvSpPr>
        <p:spPr>
          <a:xfrm>
            <a:off x="1286994" y="3028336"/>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4" name="TextBox 43"/>
          <p:cNvSpPr txBox="1"/>
          <p:nvPr/>
        </p:nvSpPr>
        <p:spPr>
          <a:xfrm rot="16200000">
            <a:off x="2680588" y="2475144"/>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2a</a:t>
            </a:r>
            <a:endParaRPr lang="en-US" sz="1000" i="1" dirty="0">
              <a:solidFill>
                <a:prstClr val="black"/>
              </a:solidFill>
              <a:latin typeface="Arial" panose="020B0604020202020204"/>
              <a:cs typeface="+mn-cs"/>
            </a:endParaRPr>
          </a:p>
        </p:txBody>
      </p:sp>
      <p:sp>
        <p:nvSpPr>
          <p:cNvPr id="45" name="Left Brace 44"/>
          <p:cNvSpPr/>
          <p:nvPr/>
        </p:nvSpPr>
        <p:spPr>
          <a:xfrm>
            <a:off x="3337858" y="2235909"/>
            <a:ext cx="153463" cy="67861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48" name="TextBox 12"/>
          <p:cNvSpPr txBox="1">
            <a:spLocks noChangeArrowheads="1"/>
          </p:cNvSpPr>
          <p:nvPr/>
        </p:nvSpPr>
        <p:spPr bwMode="auto">
          <a:xfrm>
            <a:off x="152400" y="33044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1/30</a:t>
            </a:r>
            <a:endParaRPr lang="en-US" sz="1200" kern="0" dirty="0">
              <a:solidFill>
                <a:prstClr val="black"/>
              </a:solidFill>
              <a:cs typeface="+mn-cs"/>
            </a:endParaRPr>
          </a:p>
        </p:txBody>
      </p:sp>
      <p:sp>
        <p:nvSpPr>
          <p:cNvPr id="49" name="TextBox 12"/>
          <p:cNvSpPr txBox="1">
            <a:spLocks noChangeArrowheads="1"/>
          </p:cNvSpPr>
          <p:nvPr/>
        </p:nvSpPr>
        <p:spPr bwMode="auto">
          <a:xfrm>
            <a:off x="3125537" y="4053815"/>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8/1</a:t>
            </a:r>
            <a:endParaRPr lang="en-US" sz="1200" kern="0" dirty="0">
              <a:solidFill>
                <a:prstClr val="black"/>
              </a:solidFill>
              <a:cs typeface="+mn-cs"/>
            </a:endParaRPr>
          </a:p>
        </p:txBody>
      </p:sp>
      <p:sp>
        <p:nvSpPr>
          <p:cNvPr id="50" name="TextBox 12"/>
          <p:cNvSpPr txBox="1">
            <a:spLocks noChangeArrowheads="1"/>
          </p:cNvSpPr>
          <p:nvPr/>
        </p:nvSpPr>
        <p:spPr bwMode="auto">
          <a:xfrm>
            <a:off x="6022848" y="19812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November</a:t>
            </a:r>
            <a:endParaRPr lang="en-US" sz="1200" kern="0" dirty="0">
              <a:solidFill>
                <a:prstClr val="black"/>
              </a:solidFill>
              <a:cs typeface="+mn-cs"/>
            </a:endParaRPr>
          </a:p>
        </p:txBody>
      </p:sp>
      <p:sp>
        <p:nvSpPr>
          <p:cNvPr id="56" name="TextBox 12"/>
          <p:cNvSpPr txBox="1">
            <a:spLocks noChangeArrowheads="1"/>
          </p:cNvSpPr>
          <p:nvPr/>
        </p:nvSpPr>
        <p:spPr bwMode="auto">
          <a:xfrm>
            <a:off x="4488291" y="3717679"/>
            <a:ext cx="1683909"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RIOO – 9/3</a:t>
            </a:r>
          </a:p>
          <a:p>
            <a:pPr algn="ctr" defTabSz="914400" eaLnBrk="1" hangingPunct="1">
              <a:defRPr/>
            </a:pPr>
            <a:r>
              <a:rPr lang="en-US" sz="900" b="0" kern="0" dirty="0" smtClean="0">
                <a:solidFill>
                  <a:prstClr val="black"/>
                </a:solidFill>
                <a:cs typeface="+mn-cs"/>
              </a:rPr>
              <a:t>RARF Go-Live - View/Update</a:t>
            </a:r>
            <a:endParaRPr lang="en-US" sz="900" b="0" kern="0" dirty="0">
              <a:solidFill>
                <a:prstClr val="black"/>
              </a:solidFill>
              <a:cs typeface="+mn-cs"/>
            </a:endParaRPr>
          </a:p>
        </p:txBody>
      </p:sp>
      <p:sp>
        <p:nvSpPr>
          <p:cNvPr id="58" name="TextBox 57"/>
          <p:cNvSpPr txBox="1"/>
          <p:nvPr/>
        </p:nvSpPr>
        <p:spPr>
          <a:xfrm>
            <a:off x="1293429" y="4206145"/>
            <a:ext cx="370549" cy="877163"/>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3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57" name="TextBox 56"/>
          <p:cNvSpPr txBox="1"/>
          <p:nvPr/>
        </p:nvSpPr>
        <p:spPr>
          <a:xfrm>
            <a:off x="2778095" y="1357405"/>
            <a:ext cx="370549" cy="1154162"/>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000" b="1" i="1" kern="0" dirty="0">
              <a:solidFill>
                <a:srgbClr val="000000"/>
              </a:solidFill>
              <a:latin typeface="Wingdings" panose="05000000000000000000" pitchFamily="2" charset="2"/>
              <a:cs typeface="+mn-cs"/>
            </a:endParaRPr>
          </a:p>
          <a:p>
            <a:pPr algn="ctr" defTabSz="914400" eaLnBrk="1" hangingPunct="1">
              <a:defRPr/>
            </a:pPr>
            <a:endParaRPr lang="en-US" sz="5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700" b="1" i="1" kern="0" dirty="0">
              <a:solidFill>
                <a:srgbClr val="000000"/>
              </a:solidFill>
              <a:latin typeface="Arial" panose="020B0604020202020204"/>
              <a:cs typeface="+mn-cs"/>
            </a:endParaRPr>
          </a:p>
        </p:txBody>
      </p:sp>
      <p:sp>
        <p:nvSpPr>
          <p:cNvPr id="61" name="TextBox 12"/>
          <p:cNvSpPr txBox="1">
            <a:spLocks noChangeArrowheads="1"/>
          </p:cNvSpPr>
          <p:nvPr/>
        </p:nvSpPr>
        <p:spPr bwMode="auto">
          <a:xfrm>
            <a:off x="1590676" y="3906683"/>
            <a:ext cx="15179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5</a:t>
            </a:r>
            <a:r>
              <a:rPr lang="en-US" sz="1200" dirty="0" smtClean="0">
                <a:solidFill>
                  <a:prstClr val="black"/>
                </a:solidFill>
                <a:cs typeface="+mn-cs"/>
              </a:rPr>
              <a:t>/1</a:t>
            </a:r>
            <a:endParaRPr lang="en-US" sz="1200" kern="0" dirty="0">
              <a:solidFill>
                <a:prstClr val="black"/>
              </a:solidFill>
              <a:cs typeface="+mn-cs"/>
            </a:endParaRPr>
          </a:p>
        </p:txBody>
      </p:sp>
      <p:sp>
        <p:nvSpPr>
          <p:cNvPr id="62" name="TextBox 61"/>
          <p:cNvSpPr txBox="1"/>
          <p:nvPr/>
        </p:nvSpPr>
        <p:spPr>
          <a:xfrm>
            <a:off x="2807981" y="4206145"/>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63" name="TextBox 12"/>
          <p:cNvSpPr txBox="1">
            <a:spLocks noChangeArrowheads="1"/>
          </p:cNvSpPr>
          <p:nvPr/>
        </p:nvSpPr>
        <p:spPr bwMode="auto">
          <a:xfrm>
            <a:off x="3120074" y="3238212"/>
            <a:ext cx="14519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7/1</a:t>
            </a:r>
            <a:endParaRPr lang="en-US" sz="1200" kern="0" dirty="0">
              <a:solidFill>
                <a:prstClr val="black"/>
              </a:solidFill>
              <a:cs typeface="+mn-cs"/>
            </a:endParaRPr>
          </a:p>
        </p:txBody>
      </p:sp>
      <p:sp>
        <p:nvSpPr>
          <p:cNvPr id="66" name="TextBox 65"/>
          <p:cNvSpPr txBox="1"/>
          <p:nvPr/>
        </p:nvSpPr>
        <p:spPr>
          <a:xfrm>
            <a:off x="4272610" y="1346426"/>
            <a:ext cx="370549" cy="1154162"/>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000" b="1" i="1" kern="0" dirty="0">
              <a:solidFill>
                <a:srgbClr val="000000"/>
              </a:solidFill>
              <a:latin typeface="Wingdings" panose="05000000000000000000" pitchFamily="2" charset="2"/>
              <a:cs typeface="+mn-cs"/>
            </a:endParaRPr>
          </a:p>
          <a:p>
            <a:pPr algn="ctr" defTabSz="914400" eaLnBrk="1" hangingPunct="1">
              <a:defRPr/>
            </a:pPr>
            <a:endParaRPr lang="en-US" sz="5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700" b="1" i="1" kern="0" dirty="0">
              <a:solidFill>
                <a:srgbClr val="000000"/>
              </a:solidFill>
              <a:latin typeface="Arial" panose="020B0604020202020204"/>
              <a:cs typeface="+mn-cs"/>
            </a:endParaRPr>
          </a:p>
        </p:txBody>
      </p:sp>
      <p:sp>
        <p:nvSpPr>
          <p:cNvPr id="67" name="TextBox 66"/>
          <p:cNvSpPr txBox="1"/>
          <p:nvPr/>
        </p:nvSpPr>
        <p:spPr>
          <a:xfrm>
            <a:off x="4278454" y="2462630"/>
            <a:ext cx="370549" cy="677108"/>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p:txBody>
      </p:sp>
      <p:sp>
        <p:nvSpPr>
          <p:cNvPr id="68" name="TextBox 67"/>
          <p:cNvSpPr txBox="1"/>
          <p:nvPr/>
        </p:nvSpPr>
        <p:spPr>
          <a:xfrm>
            <a:off x="4224084" y="3566683"/>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64" name="TextBox 63"/>
          <p:cNvSpPr txBox="1"/>
          <p:nvPr/>
        </p:nvSpPr>
        <p:spPr>
          <a:xfrm>
            <a:off x="5704481" y="1381119"/>
            <a:ext cx="370549" cy="64633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p:txBody>
      </p:sp>
      <p:sp>
        <p:nvSpPr>
          <p:cNvPr id="72" name="TextBox 71"/>
          <p:cNvSpPr txBox="1"/>
          <p:nvPr/>
        </p:nvSpPr>
        <p:spPr>
          <a:xfrm>
            <a:off x="4221480" y="4323695"/>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65" name="TextBox 64"/>
          <p:cNvSpPr txBox="1"/>
          <p:nvPr/>
        </p:nvSpPr>
        <p:spPr>
          <a:xfrm>
            <a:off x="5670464" y="4124992"/>
            <a:ext cx="370549" cy="64633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p:txBody>
      </p:sp>
      <p:sp>
        <p:nvSpPr>
          <p:cNvPr id="46" name="TextBox 12"/>
          <p:cNvSpPr txBox="1">
            <a:spLocks noChangeArrowheads="1"/>
          </p:cNvSpPr>
          <p:nvPr/>
        </p:nvSpPr>
        <p:spPr bwMode="auto">
          <a:xfrm>
            <a:off x="4567272" y="235451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10/1</a:t>
            </a:r>
            <a:endParaRPr lang="en-US" sz="1200" kern="0" dirty="0">
              <a:solidFill>
                <a:srgbClr val="FF0000"/>
              </a:solidFill>
              <a:cs typeface="+mn-cs"/>
            </a:endParaRPr>
          </a:p>
        </p:txBody>
      </p:sp>
      <p:sp>
        <p:nvSpPr>
          <p:cNvPr id="59" name="TextBox 58"/>
          <p:cNvSpPr txBox="1"/>
          <p:nvPr/>
        </p:nvSpPr>
        <p:spPr>
          <a:xfrm>
            <a:off x="5698767" y="2624308"/>
            <a:ext cx="370549" cy="64633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 </a:t>
            </a:r>
            <a:endParaRPr lang="en-US" sz="1200" dirty="0" smtClean="0">
              <a:solidFill>
                <a:prstClr val="black"/>
              </a:solidFill>
              <a:latin typeface="Wingdings" panose="05000000000000000000" pitchFamily="2" charset="2"/>
              <a:cs typeface="+mn-cs"/>
            </a:endParaRPr>
          </a:p>
        </p:txBody>
      </p:sp>
    </p:spTree>
    <p:extLst>
      <p:ext uri="{BB962C8B-B14F-4D97-AF65-F5344CB8AC3E}">
        <p14:creationId xmlns:p14="http://schemas.microsoft.com/office/powerpoint/2010/main" val="5583759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2021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13</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190999"/>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TBD</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TBD</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TBD</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TBD</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TBD</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NPRR978</a:t>
                      </a:r>
                      <a:endParaRPr kumimoji="0" lang="en-US" sz="11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NPRR829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NPRR904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NPRR930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NPRR1019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OBDRR009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(b)</a:t>
                      </a: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rgbClr val="FF0000"/>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kern="1200" cap="none" normalizeH="0" baseline="0" dirty="0" smtClean="0">
                          <a:ln>
                            <a:noFill/>
                          </a:ln>
                          <a:solidFill>
                            <a:srgbClr val="FF0000"/>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 ECRS</a:t>
                      </a: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8" name="TextBox 21"/>
          <p:cNvSpPr txBox="1">
            <a:spLocks noChangeArrowheads="1"/>
          </p:cNvSpPr>
          <p:nvPr/>
        </p:nvSpPr>
        <p:spPr bwMode="auto">
          <a:xfrm>
            <a:off x="6494178" y="5667569"/>
            <a:ext cx="2485392" cy="215444"/>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SCR781(b) </a:t>
            </a:r>
            <a:r>
              <a:rPr lang="en-US" sz="800" b="0" kern="0" dirty="0">
                <a:solidFill>
                  <a:prstClr val="black"/>
                </a:solidFill>
                <a:cs typeface="+mn-cs"/>
              </a:rPr>
              <a:t>– </a:t>
            </a:r>
            <a:r>
              <a:rPr lang="en-US" sz="800" b="0" kern="0" dirty="0" smtClean="0">
                <a:solidFill>
                  <a:prstClr val="black"/>
                </a:solidFill>
                <a:cs typeface="+mn-cs"/>
              </a:rPr>
              <a:t>“Add” capability</a:t>
            </a:r>
          </a:p>
        </p:txBody>
      </p:sp>
      <p:graphicFrame>
        <p:nvGraphicFramePr>
          <p:cNvPr id="38" name="Table 37"/>
          <p:cNvGraphicFramePr>
            <a:graphicFrameLocks noGrp="1"/>
          </p:cNvGraphicFramePr>
          <p:nvPr>
            <p:extLst/>
          </p:nvPr>
        </p:nvGraphicFramePr>
        <p:xfrm>
          <a:off x="176358" y="5047856"/>
          <a:ext cx="8807363" cy="464820"/>
        </p:xfrm>
        <a:graphic>
          <a:graphicData uri="http://schemas.openxmlformats.org/drawingml/2006/table">
            <a:tbl>
              <a:tblPr firstRow="1" bandRow="1"/>
              <a:tblGrid>
                <a:gridCol w="919754"/>
                <a:gridCol w="732688"/>
                <a:gridCol w="1828800"/>
                <a:gridCol w="5326121"/>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 / 2020 / 2021</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kern="1200" baseline="0" dirty="0" smtClean="0">
                          <a:solidFill>
                            <a:schemeClr val="tx1"/>
                          </a:solidFill>
                          <a:latin typeface="+mn-lt"/>
                          <a:ea typeface="+mn-ea"/>
                          <a:cs typeface="+mn-cs"/>
                        </a:rPr>
                        <a:t>RRs: 826, 857, 879, 885, 918, 935(b), 936, 939, 941, 965, 1020, 1030, PGRR066, SCR799, SCR800, SCR805</a:t>
                      </a:r>
                      <a:endParaRPr lang="en-US" sz="800" b="0" strike="sngStrike" kern="1200" baseline="0" dirty="0">
                        <a:solidFill>
                          <a:schemeClr val="tx1"/>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17" name="TextBox 16"/>
          <p:cNvSpPr txBox="1"/>
          <p:nvPr/>
        </p:nvSpPr>
        <p:spPr>
          <a:xfrm>
            <a:off x="1271547" y="1356405"/>
            <a:ext cx="370549" cy="630942"/>
          </a:xfrm>
          <a:prstGeom prst="rect">
            <a:avLst/>
          </a:prstGeom>
          <a:noFill/>
        </p:spPr>
        <p:txBody>
          <a:bodyPr wrap="square" rtlCol="0">
            <a:spAutoFit/>
          </a:bodyPr>
          <a:lstStyle/>
          <a:p>
            <a:pPr algn="ctr" defTabSz="914400" eaLnBrk="1" hangingPunct="1">
              <a:defRPr/>
            </a:pPr>
            <a:r>
              <a:rPr lang="en-US" sz="200" b="1" i="1" kern="0" dirty="0" smtClean="0">
                <a:solidFill>
                  <a:srgbClr val="000000"/>
                </a:solidFill>
                <a:latin typeface="Arial" panose="020B0604020202020204"/>
                <a:cs typeface="+mn-cs"/>
              </a:rPr>
              <a:t> </a:t>
            </a: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1000" b="1" i="1" kern="0" dirty="0" smtClean="0">
              <a:solidFill>
                <a:srgbClr val="000000"/>
              </a:solidFill>
              <a:latin typeface="Arial" panose="020B0604020202020204"/>
              <a:cs typeface="+mn-cs"/>
            </a:endParaRPr>
          </a:p>
        </p:txBody>
      </p:sp>
      <p:sp>
        <p:nvSpPr>
          <p:cNvPr id="19" name="TextBox 18"/>
          <p:cNvSpPr txBox="1"/>
          <p:nvPr/>
        </p:nvSpPr>
        <p:spPr>
          <a:xfrm>
            <a:off x="4261749" y="1355698"/>
            <a:ext cx="370549" cy="1800493"/>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p:txBody>
      </p:sp>
      <p:sp>
        <p:nvSpPr>
          <p:cNvPr id="20" name="TextBox 19"/>
          <p:cNvSpPr txBox="1"/>
          <p:nvPr/>
        </p:nvSpPr>
        <p:spPr>
          <a:xfrm>
            <a:off x="2798047" y="1355698"/>
            <a:ext cx="370549" cy="1369606"/>
          </a:xfrm>
          <a:prstGeom prst="rect">
            <a:avLst/>
          </a:prstGeom>
          <a:noFill/>
        </p:spPr>
        <p:txBody>
          <a:bodyPr wrap="square" rtlCol="0">
            <a:spAutoFit/>
          </a:bodyPr>
          <a:lstStyle/>
          <a:p>
            <a:pPr algn="ctr" defTabSz="914400" eaLnBrk="1" hangingPunct="1">
              <a:defRPr/>
            </a:pPr>
            <a:r>
              <a:rPr lang="en-US" sz="105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50" b="1" i="1" kern="0" dirty="0" smtClean="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1" name="TextBox 20"/>
          <p:cNvSpPr txBox="1"/>
          <p:nvPr/>
        </p:nvSpPr>
        <p:spPr>
          <a:xfrm>
            <a:off x="4137594" y="2481642"/>
            <a:ext cx="513918" cy="184666"/>
          </a:xfrm>
          <a:prstGeom prst="rect">
            <a:avLst/>
          </a:prstGeom>
          <a:noFill/>
        </p:spPr>
        <p:txBody>
          <a:bodyPr wrap="square" rtlCol="0">
            <a:spAutoFit/>
          </a:bodyPr>
          <a:lstStyle/>
          <a:p>
            <a:pPr algn="ctr" defTabSz="914400" eaLnBrk="1" hangingPunct="1">
              <a:defRPr/>
            </a:pPr>
            <a:r>
              <a:rPr lang="en-US" sz="600" b="1" i="1" kern="0" dirty="0" smtClean="0">
                <a:solidFill>
                  <a:srgbClr val="000000"/>
                </a:solidFill>
                <a:latin typeface="Arial" panose="020B0604020202020204"/>
                <a:cs typeface="+mn-cs"/>
              </a:rPr>
              <a:t>On Hold</a:t>
            </a:r>
          </a:p>
        </p:txBody>
      </p:sp>
      <p:sp>
        <p:nvSpPr>
          <p:cNvPr id="22" name="TextBox 12"/>
          <p:cNvSpPr txBox="1">
            <a:spLocks noChangeArrowheads="1"/>
          </p:cNvSpPr>
          <p:nvPr/>
        </p:nvSpPr>
        <p:spPr bwMode="auto">
          <a:xfrm>
            <a:off x="7467095" y="4122332"/>
            <a:ext cx="15166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2024 Go-Lives</a:t>
            </a:r>
            <a:endParaRPr lang="en-US" sz="1200" b="0" kern="0" dirty="0">
              <a:solidFill>
                <a:prstClr val="black"/>
              </a:solidFill>
              <a:cs typeface="+mn-cs"/>
            </a:endParaRPr>
          </a:p>
        </p:txBody>
      </p:sp>
      <p:sp>
        <p:nvSpPr>
          <p:cNvPr id="23" name="TextBox 12"/>
          <p:cNvSpPr txBox="1">
            <a:spLocks noChangeArrowheads="1"/>
          </p:cNvSpPr>
          <p:nvPr/>
        </p:nvSpPr>
        <p:spPr bwMode="auto">
          <a:xfrm>
            <a:off x="5779911" y="3541910"/>
            <a:ext cx="1964247"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RIOO – Q4 2021</a:t>
            </a:r>
          </a:p>
          <a:p>
            <a:pPr algn="ctr" defTabSz="914400" eaLnBrk="1" hangingPunct="1">
              <a:defRPr/>
            </a:pPr>
            <a:r>
              <a:rPr lang="en-US" sz="900" b="0" kern="0" dirty="0" smtClean="0">
                <a:solidFill>
                  <a:prstClr val="black"/>
                </a:solidFill>
                <a:cs typeface="+mn-cs"/>
              </a:rPr>
              <a:t>RARF Add Functionality Go-Live</a:t>
            </a:r>
            <a:endParaRPr lang="en-US" sz="900" b="0" kern="0" dirty="0">
              <a:solidFill>
                <a:prstClr val="black"/>
              </a:solidFill>
              <a:cs typeface="+mn-cs"/>
            </a:endParaRPr>
          </a:p>
        </p:txBody>
      </p:sp>
      <p:sp>
        <p:nvSpPr>
          <p:cNvPr id="25" name="TextBox 12"/>
          <p:cNvSpPr txBox="1">
            <a:spLocks noChangeArrowheads="1"/>
          </p:cNvSpPr>
          <p:nvPr/>
        </p:nvSpPr>
        <p:spPr bwMode="auto">
          <a:xfrm>
            <a:off x="7467095" y="27710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TBD Go-Live</a:t>
            </a:r>
            <a:endParaRPr lang="en-US" sz="1200" b="0" kern="0" dirty="0">
              <a:solidFill>
                <a:prstClr val="black"/>
              </a:solidFill>
              <a:cs typeface="+mn-cs"/>
            </a:endParaRPr>
          </a:p>
        </p:txBody>
      </p:sp>
      <p:sp>
        <p:nvSpPr>
          <p:cNvPr id="26" name="TextBox 25"/>
          <p:cNvSpPr txBox="1"/>
          <p:nvPr/>
        </p:nvSpPr>
        <p:spPr>
          <a:xfrm>
            <a:off x="7162800" y="3988713"/>
            <a:ext cx="370549" cy="4462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Tree>
    <p:extLst>
      <p:ext uri="{BB962C8B-B14F-4D97-AF65-F5344CB8AC3E}">
        <p14:creationId xmlns:p14="http://schemas.microsoft.com/office/powerpoint/2010/main" val="9817050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smtClean="0"/>
              <a:t>Revision Requests Recommended for Approval by PRS – Unopposed and No Impact (Vote):</a:t>
            </a:r>
          </a:p>
          <a:p>
            <a:pPr lvl="0"/>
            <a:r>
              <a:rPr lang="en-US" b="0" dirty="0" smtClean="0"/>
              <a:t>NPRR1028</a:t>
            </a:r>
            <a:r>
              <a:rPr lang="en-US" b="0" dirty="0"/>
              <a:t>, RUC Process Alignment with Resource Limitations Not Modeled in the RUC Software [Reliant</a:t>
            </a:r>
            <a:r>
              <a:rPr lang="en-US" b="0" dirty="0" smtClean="0"/>
              <a:t>]*</a:t>
            </a:r>
          </a:p>
          <a:p>
            <a:pPr lvl="0"/>
            <a:endParaRPr lang="en-US" b="0" dirty="0" smtClean="0"/>
          </a:p>
          <a:p>
            <a:pPr lvl="0"/>
            <a:r>
              <a:rPr lang="en-US" b="0" dirty="0" smtClean="0"/>
              <a:t>NPRR1041</a:t>
            </a:r>
            <a:r>
              <a:rPr lang="en-US" b="0" dirty="0"/>
              <a:t>, Adjust Expiration of Protected Information Status for Wholesale Storage Load (WSL) Data [ERCOT</a:t>
            </a:r>
            <a:r>
              <a:rPr lang="en-US" b="0" dirty="0" smtClean="0"/>
              <a:t>]*</a:t>
            </a:r>
            <a:endParaRPr lang="en-US" b="0" dirty="0"/>
          </a:p>
          <a:p>
            <a:pPr lvl="0"/>
            <a:endParaRPr lang="en-US" sz="1600" i="1" dirty="0"/>
          </a:p>
          <a:p>
            <a:pPr lvl="0"/>
            <a:endParaRPr lang="en-US" sz="1600" i="1" dirty="0" smtClean="0"/>
          </a:p>
          <a:p>
            <a:pPr lvl="0"/>
            <a:endParaRPr lang="en-US" sz="1600" i="1" dirty="0" smtClean="0"/>
          </a:p>
          <a:p>
            <a:pPr lvl="0"/>
            <a:endParaRPr lang="en-US" sz="1600" i="1" dirty="0"/>
          </a:p>
          <a:p>
            <a:pPr lvl="0"/>
            <a:endParaRPr lang="en-US" sz="1600" i="1" dirty="0" smtClean="0"/>
          </a:p>
          <a:p>
            <a:pPr lvl="0"/>
            <a:endParaRPr lang="en-US" sz="1600" i="1" dirty="0"/>
          </a:p>
          <a:p>
            <a:pPr lvl="0"/>
            <a:endParaRPr lang="en-US" sz="1600" i="1" dirty="0"/>
          </a:p>
          <a:p>
            <a:pPr lvl="0"/>
            <a:endParaRPr lang="en-US" sz="1600" i="1" dirty="0" smtClean="0"/>
          </a:p>
          <a:p>
            <a:pPr lvl="0"/>
            <a:endParaRPr lang="en-US" sz="1600" i="1" dirty="0" smtClean="0"/>
          </a:p>
          <a:p>
            <a:pPr marL="0" indent="0" eaLnBrk="1">
              <a:spcBef>
                <a:spcPts val="300"/>
              </a:spcBef>
              <a:spcAft>
                <a:spcPts val="300"/>
              </a:spcAft>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a:t>Revision Requests Recommended for Approval by PRS – Unopposed with Impacts (Vote):</a:t>
            </a:r>
          </a:p>
          <a:p>
            <a:pPr marL="0" indent="0" eaLnBrk="1" hangingPunct="1">
              <a:spcBef>
                <a:spcPts val="0"/>
              </a:spcBef>
              <a:buFontTx/>
              <a:buNone/>
              <a:defRPr/>
            </a:pPr>
            <a:endParaRPr lang="en-US" sz="1100" dirty="0">
              <a:cs typeface="Arial" panose="020B0604020202020204" pitchFamily="34" charset="0"/>
            </a:endParaRPr>
          </a:p>
          <a:p>
            <a:pPr lvl="0"/>
            <a:r>
              <a:rPr lang="en-US" b="0" dirty="0" smtClean="0"/>
              <a:t>NPRR1031</a:t>
            </a:r>
            <a:r>
              <a:rPr lang="en-US" b="0" dirty="0"/>
              <a:t>, Notices for Curtailment of Load [DC Energy]</a:t>
            </a:r>
            <a:endParaRPr lang="fr-FR" b="0" dirty="0" smtClean="0"/>
          </a:p>
          <a:p>
            <a:pPr lvl="1"/>
            <a:r>
              <a:rPr lang="en-US" dirty="0" smtClean="0"/>
              <a:t>IA</a:t>
            </a:r>
            <a:r>
              <a:rPr lang="en-US" dirty="0"/>
              <a:t>: </a:t>
            </a:r>
            <a:r>
              <a:rPr lang="en-US" dirty="0" smtClean="0"/>
              <a:t>Less than $5k O&amp;M</a:t>
            </a:r>
            <a:r>
              <a:rPr lang="en-US" dirty="0"/>
              <a:t>	</a:t>
            </a:r>
            <a:r>
              <a:rPr lang="en-US" dirty="0" smtClean="0"/>
              <a:t>			Priority N/A; </a:t>
            </a:r>
            <a:r>
              <a:rPr lang="en-US" dirty="0"/>
              <a:t>Rank </a:t>
            </a:r>
            <a:r>
              <a:rPr lang="en-US" dirty="0" smtClean="0"/>
              <a:t>N/A</a:t>
            </a:r>
            <a:endParaRPr lang="en-US" i="1" dirty="0" smtClean="0"/>
          </a:p>
          <a:p>
            <a:pPr marL="457200" lvl="1" indent="0">
              <a:buNone/>
            </a:pPr>
            <a:endParaRPr lang="en-US" dirty="0" smtClean="0"/>
          </a:p>
          <a:p>
            <a:pPr lvl="0"/>
            <a:r>
              <a:rPr lang="en-US" b="0" dirty="0" smtClean="0"/>
              <a:t>NPRR1032</a:t>
            </a:r>
            <a:r>
              <a:rPr lang="en-US" b="0" dirty="0"/>
              <a:t>, Consideration of Physical Limits of DC Ties in RUC Optimization and Settlements [ERCOT</a:t>
            </a:r>
            <a:r>
              <a:rPr lang="en-US" b="0" dirty="0" smtClean="0"/>
              <a:t>]</a:t>
            </a:r>
          </a:p>
          <a:p>
            <a:pPr lvl="1"/>
            <a:r>
              <a:rPr lang="en-US" dirty="0" smtClean="0"/>
              <a:t>IA</a:t>
            </a:r>
            <a:r>
              <a:rPr lang="en-US" dirty="0"/>
              <a:t>: Between </a:t>
            </a:r>
            <a:r>
              <a:rPr lang="en-US" dirty="0" smtClean="0"/>
              <a:t>$100k </a:t>
            </a:r>
            <a:r>
              <a:rPr lang="en-US" dirty="0"/>
              <a:t>and </a:t>
            </a:r>
            <a:r>
              <a:rPr lang="en-US" dirty="0" smtClean="0"/>
              <a:t>$150k</a:t>
            </a:r>
            <a:r>
              <a:rPr lang="en-US" dirty="0"/>
              <a:t>	</a:t>
            </a:r>
            <a:r>
              <a:rPr lang="en-US" dirty="0" smtClean="0"/>
              <a:t>	Priority 2021; </a:t>
            </a:r>
            <a:r>
              <a:rPr lang="en-US" dirty="0"/>
              <a:t>Rank </a:t>
            </a:r>
            <a:r>
              <a:rPr lang="en-US" dirty="0" smtClean="0"/>
              <a:t>3260</a:t>
            </a:r>
          </a:p>
          <a:p>
            <a:pPr marL="457200" lvl="1" indent="0">
              <a:buNone/>
            </a:pPr>
            <a:endParaRPr lang="en-US" dirty="0"/>
          </a:p>
          <a:p>
            <a:pPr lvl="0"/>
            <a:r>
              <a:rPr lang="en-US" b="0" dirty="0" smtClean="0"/>
              <a:t>SCR812</a:t>
            </a:r>
            <a:r>
              <a:rPr lang="en-US" b="0" dirty="0"/>
              <a:t>, Create Intermittent Renewable Generation Integration Report [ERCOT</a:t>
            </a:r>
            <a:r>
              <a:rPr lang="en-US" b="0" dirty="0" smtClean="0"/>
              <a:t>]</a:t>
            </a:r>
          </a:p>
          <a:p>
            <a:pPr lvl="1"/>
            <a:r>
              <a:rPr lang="en-US" dirty="0" smtClean="0"/>
              <a:t>IA</a:t>
            </a:r>
            <a:r>
              <a:rPr lang="en-US" dirty="0"/>
              <a:t>: Between </a:t>
            </a:r>
            <a:r>
              <a:rPr lang="en-US" dirty="0" smtClean="0"/>
              <a:t>$</a:t>
            </a:r>
            <a:r>
              <a:rPr lang="en-US" dirty="0"/>
              <a:t>3</a:t>
            </a:r>
            <a:r>
              <a:rPr lang="en-US" dirty="0" smtClean="0"/>
              <a:t>0k </a:t>
            </a:r>
            <a:r>
              <a:rPr lang="en-US" dirty="0"/>
              <a:t>and </a:t>
            </a:r>
            <a:r>
              <a:rPr lang="en-US" dirty="0" smtClean="0"/>
              <a:t>$</a:t>
            </a:r>
            <a:r>
              <a:rPr lang="en-US" dirty="0"/>
              <a:t>6</a:t>
            </a:r>
            <a:r>
              <a:rPr lang="en-US" dirty="0" smtClean="0"/>
              <a:t>0k</a:t>
            </a:r>
            <a:r>
              <a:rPr lang="en-US" dirty="0"/>
              <a:t>	</a:t>
            </a:r>
            <a:r>
              <a:rPr lang="en-US" dirty="0" smtClean="0"/>
              <a:t>		Priority </a:t>
            </a:r>
            <a:r>
              <a:rPr lang="en-US" dirty="0"/>
              <a:t>2020; Rank </a:t>
            </a:r>
            <a:r>
              <a:rPr lang="en-US" dirty="0" smtClean="0"/>
              <a:t>3250</a:t>
            </a:r>
            <a:endParaRPr lang="en-US" i="1"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23391091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spcBef>
                <a:spcPct val="0"/>
              </a:spcBef>
              <a:buFontTx/>
              <a:buNone/>
              <a:defRPr/>
            </a:pPr>
            <a:r>
              <a:rPr lang="en-US" dirty="0"/>
              <a:t>Revision Requests Recommended for Approval by PRS – With Opposing Votes (Vote):</a:t>
            </a:r>
          </a:p>
          <a:p>
            <a:pPr marL="0" indent="0" eaLnBrk="1" hangingPunct="1">
              <a:spcBef>
                <a:spcPts val="0"/>
              </a:spcBef>
              <a:buFontTx/>
              <a:buNone/>
              <a:defRPr/>
            </a:pPr>
            <a:endParaRPr lang="en-US" sz="1200" dirty="0">
              <a:cs typeface="Arial" panose="020B0604020202020204" pitchFamily="34" charset="0"/>
            </a:endParaRPr>
          </a:p>
          <a:p>
            <a:pPr lvl="0"/>
            <a:r>
              <a:rPr lang="en-US" b="0" dirty="0" smtClean="0"/>
              <a:t>NPRR945</a:t>
            </a:r>
            <a:r>
              <a:rPr lang="en-US" b="0" dirty="0"/>
              <a:t>, Net Metering Requirements [TIEC</a:t>
            </a:r>
            <a:r>
              <a:rPr lang="en-US" b="0" dirty="0" smtClean="0"/>
              <a:t>]</a:t>
            </a:r>
          </a:p>
          <a:p>
            <a:pPr lvl="1"/>
            <a:r>
              <a:rPr lang="en-US" dirty="0" smtClean="0"/>
              <a:t>IA</a:t>
            </a:r>
            <a:r>
              <a:rPr lang="en-US" dirty="0"/>
              <a:t>: Between </a:t>
            </a:r>
            <a:r>
              <a:rPr lang="en-US" dirty="0" smtClean="0"/>
              <a:t>$10k </a:t>
            </a:r>
            <a:r>
              <a:rPr lang="en-US" dirty="0"/>
              <a:t>and </a:t>
            </a:r>
            <a:r>
              <a:rPr lang="en-US" dirty="0" smtClean="0"/>
              <a:t>$20k</a:t>
            </a:r>
            <a:r>
              <a:rPr lang="en-US" dirty="0"/>
              <a:t>	</a:t>
            </a:r>
            <a:r>
              <a:rPr lang="en-US" dirty="0" smtClean="0"/>
              <a:t>	Priority 2021; </a:t>
            </a:r>
            <a:r>
              <a:rPr lang="en-US" dirty="0"/>
              <a:t>Rank </a:t>
            </a:r>
            <a:r>
              <a:rPr lang="en-US" dirty="0" smtClean="0"/>
              <a:t>3270</a:t>
            </a:r>
            <a:endParaRPr lang="en-US" i="1" dirty="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Update</a:t>
            </a:r>
          </a:p>
        </p:txBody>
      </p:sp>
    </p:spTree>
    <p:extLst>
      <p:ext uri="{BB962C8B-B14F-4D97-AF65-F5344CB8AC3E}">
        <p14:creationId xmlns:p14="http://schemas.microsoft.com/office/powerpoint/2010/main" val="13488028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NPRR945, Net Metering Requirements [TIEC]</a:t>
            </a:r>
            <a:endParaRPr lang="en-US" sz="1800" dirty="0"/>
          </a:p>
        </p:txBody>
      </p:sp>
      <p:sp>
        <p:nvSpPr>
          <p:cNvPr id="14339" name="Rectangle 2"/>
          <p:cNvSpPr>
            <a:spLocks noChangeArrowheads="1"/>
          </p:cNvSpPr>
          <p:nvPr/>
        </p:nvSpPr>
        <p:spPr bwMode="auto">
          <a:xfrm>
            <a:off x="190500" y="633811"/>
            <a:ext cx="8732520"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400" b="1" dirty="0"/>
              <a:t>Proposed Effective Date:  </a:t>
            </a:r>
            <a:r>
              <a:rPr lang="en-US" sz="1400" dirty="0"/>
              <a:t>Upon system implementation (Priority 2021; Rank 3270) for paragraph (7) of Section 10.3.2.3, </a:t>
            </a:r>
            <a:r>
              <a:rPr lang="x-none" sz="1400" dirty="0"/>
              <a:t>Generation Netting for ERCOT-Polled Settlement Meters</a:t>
            </a:r>
            <a:r>
              <a:rPr lang="en-US" sz="1400" dirty="0"/>
              <a:t>; January 1, 2021 for all remaining language</a:t>
            </a:r>
          </a:p>
          <a:p>
            <a:r>
              <a:rPr lang="en-US" sz="1400" b="1" dirty="0"/>
              <a:t>ERCOT Impact Analysis:  </a:t>
            </a:r>
            <a:r>
              <a:rPr lang="en-US" sz="1400" dirty="0"/>
              <a:t>Between $10k - $20k; no impacts to ERCOT staffing; impacts to </a:t>
            </a:r>
            <a:r>
              <a:rPr lang="x-none" sz="1400" dirty="0"/>
              <a:t>Resource Integration and External Public; ERCOT business processes</a:t>
            </a:r>
            <a:r>
              <a:rPr lang="en-US" sz="1400" dirty="0"/>
              <a:t> will be updated; no impacts to ERCOT grid operations and practices.</a:t>
            </a:r>
          </a:p>
          <a:p>
            <a:r>
              <a:rPr lang="en-US" sz="1400" b="1" dirty="0"/>
              <a:t>Revision Description:  </a:t>
            </a:r>
            <a:r>
              <a:rPr lang="en-US" sz="1400" dirty="0"/>
              <a:t>This NPRR removes a subjective and ambiguous term, “associated Load,” that has been interpreted in certain instances to restrict private service arrangements that are otherwise authorized under the Public Utility Regulatory Act (PURA) and Public Utility Commission of Texas (PUCT) precedent.  Removing this term will provide regulatory certainty for both existing and planned sites by deferring to PURA and PUCT precedent, avoiding potentially inconsistent interpretations of the Protocols. </a:t>
            </a:r>
            <a:r>
              <a:rPr lang="en-US" sz="1400" dirty="0" smtClean="0"/>
              <a:t> The </a:t>
            </a:r>
            <a:r>
              <a:rPr lang="en-US" sz="1400" dirty="0"/>
              <a:t>NPRR also adds language to paragraph (2) of Section 10.3.2.3 to explicitly state that private service arrangements must comply with PURA and PUCT precedent, in addition to meeting the technical metering requirements in the Protocols. </a:t>
            </a:r>
            <a:r>
              <a:rPr lang="en-US" sz="1400" dirty="0" smtClean="0"/>
              <a:t> Finally</a:t>
            </a:r>
            <a:r>
              <a:rPr lang="en-US" sz="1400" dirty="0"/>
              <a:t>, the NPRR creates a new reporting requirement that will identify all Generation Resources and Settlement Only Generators (SOGs) that are registered as part of a Private Use Network to improve transparency to the market.</a:t>
            </a:r>
          </a:p>
          <a:p>
            <a:r>
              <a:rPr lang="en-US" sz="1400" b="1" dirty="0"/>
              <a:t>PRS Decision:</a:t>
            </a:r>
            <a:r>
              <a:rPr lang="en-US" sz="1400" dirty="0"/>
              <a:t>  On 9/10/20, PRS voted via roll call to recommend approval of NPRR945 as amended by the 9/9/20 Reliant comments.  There was one opposing vote from the Cooperative (GSEC) Market Segment, and seven abstentions from the Cooperative (2) (Brazos, STEC), Independent Generator (3) (Luminant, Calpine, Key Capture Energy), Independent Power Marketer (IPM) (Morgan Stanley), and Independent Retail Electric Provider (IREP) (Direct Energy) Market Segments.  On 10/15/20, PRS voted via roll call to endorse and forward to TAC the 9/10/20 PRS Report, as revised by PRS, and Impact Analysis for NPRR945 with a recommended effective date of upon system implementation for paragraph (7) of Section 10.3.2.3 with a recommended priority of 2021 and rank of 3270; and January 1, 2021 for all remaining language.  There were three opposing votes from the Cooperative (2) (Brazos, GSEC) and Independent Generator (Luminant) Market Segments, and four abstentions from the Cooperative (2) (</a:t>
            </a:r>
            <a:r>
              <a:rPr lang="en-US" sz="1400" dirty="0" err="1"/>
              <a:t>Pedernales</a:t>
            </a:r>
            <a:r>
              <a:rPr lang="en-US" sz="1400" dirty="0"/>
              <a:t>, STEC), Independent Generator (Calpine), and IPM (Morgan Stanley) Market Segments.</a:t>
            </a:r>
          </a:p>
        </p:txBody>
      </p:sp>
    </p:spTree>
    <p:extLst>
      <p:ext uri="{BB962C8B-B14F-4D97-AF65-F5344CB8AC3E}">
        <p14:creationId xmlns:p14="http://schemas.microsoft.com/office/powerpoint/2010/main" val="1765362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NPRR1028, RUC Process Alignment with Resource Limitations Not Modeled in the RUC Software [Reliant]</a:t>
            </a:r>
            <a:endParaRPr lang="en-US" sz="1800" dirty="0"/>
          </a:p>
        </p:txBody>
      </p:sp>
      <p:sp>
        <p:nvSpPr>
          <p:cNvPr id="14339" name="Rectangle 2"/>
          <p:cNvSpPr>
            <a:spLocks noChangeArrowheads="1"/>
          </p:cNvSpPr>
          <p:nvPr/>
        </p:nvSpPr>
        <p:spPr bwMode="auto">
          <a:xfrm>
            <a:off x="190500" y="633811"/>
            <a:ext cx="873252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2021</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establishes a requirement for Qualified Scheduling Entities (QSEs) to notify ERCOT of physical limitations on their Resources’ ability to start that are not able to be modeled in the Reliability Unit Commitment (RUC) software and excuses compliance with portions of RUC Dispatch Instructions that violate physical limitations of Resources if the QSE has previously notified ERCOT of the limitation.  The NPRR also establishes a requirement that ERCOT extend a RUC commitment in order to honor the minimum run-time limitation of a Resource when a physical limitation delays the Resource’s ability to reach its Low Sustained Limit (LSL).</a:t>
            </a:r>
          </a:p>
          <a:p>
            <a:r>
              <a:rPr lang="en-US" b="1" dirty="0"/>
              <a:t>PRS Decision:</a:t>
            </a:r>
            <a:r>
              <a:rPr lang="en-US" dirty="0"/>
              <a:t>  On 9/10/20, PRS voted via roll call to recommend approval of NPRR1028 as amended by the 9/8/20 Luminant comments as revised by PRS.  There was one abstention from the Consumer (OPUC) Market Segment.  On 10/15/20, PRS unanimously voted via roll call to endorse and forward to TAC the 9/10/20 PRS Report as amended by the 10/6/20 ERCOT comments and Impact Analysis for NPRR1028.</a:t>
            </a:r>
          </a:p>
        </p:txBody>
      </p:sp>
    </p:spTree>
    <p:extLst>
      <p:ext uri="{BB962C8B-B14F-4D97-AF65-F5344CB8AC3E}">
        <p14:creationId xmlns:p14="http://schemas.microsoft.com/office/powerpoint/2010/main" val="1003853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NPRR1031, Notices for Curtailment of Load [DC Energy]</a:t>
            </a:r>
            <a:endParaRPr lang="en-US" sz="1800" dirty="0"/>
          </a:p>
        </p:txBody>
      </p:sp>
      <p:sp>
        <p:nvSpPr>
          <p:cNvPr id="14339" name="Rectangle 2"/>
          <p:cNvSpPr>
            <a:spLocks noChangeArrowheads="1"/>
          </p:cNvSpPr>
          <p:nvPr/>
        </p:nvSpPr>
        <p:spPr bwMode="auto">
          <a:xfrm>
            <a:off x="346586" y="633811"/>
            <a:ext cx="848032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project implementation</a:t>
            </a:r>
          </a:p>
          <a:p>
            <a:r>
              <a:rPr lang="en-US" b="1" dirty="0"/>
              <a:t>ERCOT Impact Analysis:  </a:t>
            </a:r>
            <a:r>
              <a:rPr lang="en-US" dirty="0"/>
              <a:t>Less than $5k (O&amp;M); no impacts to ERCOT staffing; no impacts to </a:t>
            </a:r>
            <a:r>
              <a:rPr lang="x-none" dirty="0"/>
              <a:t>ERCOT computer systems</a:t>
            </a:r>
            <a:r>
              <a:rPr lang="en-US" dirty="0"/>
              <a:t>; no impacts to E</a:t>
            </a:r>
            <a:r>
              <a:rPr lang="x-none" dirty="0"/>
              <a:t>RCOT business processes</a:t>
            </a:r>
            <a:r>
              <a:rPr lang="en-US" dirty="0"/>
              <a:t>; ERCOT grid operations and practices will be updated.</a:t>
            </a:r>
          </a:p>
          <a:p>
            <a:r>
              <a:rPr lang="en-US" b="1" dirty="0"/>
              <a:t>Revision Description:  </a:t>
            </a:r>
            <a:r>
              <a:rPr lang="en-US" dirty="0"/>
              <a:t>This NPRR requires ERCOT to post operations messages to inform Market Participants when Load curtailments are undertaken as a result of a transmission problem.</a:t>
            </a:r>
          </a:p>
          <a:p>
            <a:r>
              <a:rPr lang="en-US" b="1" dirty="0"/>
              <a:t>PRS Decision:</a:t>
            </a:r>
            <a:r>
              <a:rPr lang="en-US" dirty="0"/>
              <a:t>  On 9/10/20, PRS unanimously voted via roll call to recommend approval of NPRR1031 as amended by the 8/28/20 DC Energy comments as revised by PRS.  On 10/15/20, PRS unanimously voted via roll call to endorse and forward to TAC the 9/10/20 PRS Report and Impact Analysis for NPRR1031.</a:t>
            </a:r>
          </a:p>
          <a:p>
            <a:endParaRPr lang="en-US" dirty="0"/>
          </a:p>
        </p:txBody>
      </p:sp>
    </p:spTree>
    <p:extLst>
      <p:ext uri="{BB962C8B-B14F-4D97-AF65-F5344CB8AC3E}">
        <p14:creationId xmlns:p14="http://schemas.microsoft.com/office/powerpoint/2010/main" val="4115931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NPRR1032, Consideration of Physical Limits of DC Ties in RUC Optimization and Settlements [ERCOT]</a:t>
            </a:r>
            <a:endParaRPr lang="en-US" sz="1800" dirty="0"/>
          </a:p>
        </p:txBody>
      </p:sp>
      <p:sp>
        <p:nvSpPr>
          <p:cNvPr id="14339" name="Rectangle 2"/>
          <p:cNvSpPr>
            <a:spLocks noChangeArrowheads="1"/>
          </p:cNvSpPr>
          <p:nvPr/>
        </p:nvSpPr>
        <p:spPr bwMode="auto">
          <a:xfrm>
            <a:off x="346586" y="633811"/>
            <a:ext cx="8480323"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2021; Rank 3260</a:t>
            </a:r>
          </a:p>
          <a:p>
            <a:r>
              <a:rPr lang="en-US" b="1" dirty="0"/>
              <a:t>ERCOT Impact Analysis:  </a:t>
            </a:r>
            <a:r>
              <a:rPr lang="en-US" dirty="0"/>
              <a:t>Between $100k - $150k; no impacts to ERCOT staffing; impacts to </a:t>
            </a:r>
            <a:r>
              <a:rPr lang="x-none" dirty="0"/>
              <a:t>Market Management Systems (MMS), Settlements &amp; Billing (S&amp;B)</a:t>
            </a:r>
            <a:r>
              <a:rPr lang="en-US" dirty="0"/>
              <a:t>, </a:t>
            </a:r>
            <a:r>
              <a:rPr lang="x-none" dirty="0"/>
              <a:t>Data and Information Products (DAIP), and Integration</a:t>
            </a:r>
            <a:r>
              <a:rPr lang="en-US" dirty="0"/>
              <a:t>; </a:t>
            </a:r>
            <a:r>
              <a:rPr lang="x-none" dirty="0"/>
              <a:t>ERCOT business processes</a:t>
            </a:r>
            <a:r>
              <a:rPr lang="en-US" dirty="0"/>
              <a:t> will be updated; ERCOT grid operations and practices will be updated.</a:t>
            </a:r>
          </a:p>
          <a:p>
            <a:r>
              <a:rPr lang="en-US" b="1" dirty="0"/>
              <a:t>Revision Description:  </a:t>
            </a:r>
            <a:r>
              <a:rPr lang="en-US" dirty="0"/>
              <a:t>This NPRR limits the Direct Current Tie (DC Tie) Schedules used in RUC optimization and RUC Settlements to the physical rating of the DC Tie.</a:t>
            </a:r>
          </a:p>
          <a:p>
            <a:r>
              <a:rPr lang="en-US" b="1" dirty="0"/>
              <a:t>PRS Decision:</a:t>
            </a:r>
            <a:r>
              <a:rPr lang="en-US" dirty="0"/>
              <a:t>  On 9/10/20, PRS unanimously voted via roll call to recommend approval of NPRR1032 as submitted.  On 10/15/20, PRS unanimously voted via roll call to endorse and forward to TAC the 9/10/20 PRS Report and Impact Analysis for NPRR1032 with a recommended priority of 2021 and rank of 3260.</a:t>
            </a:r>
          </a:p>
        </p:txBody>
      </p:sp>
    </p:spTree>
    <p:extLst>
      <p:ext uri="{BB962C8B-B14F-4D97-AF65-F5344CB8AC3E}">
        <p14:creationId xmlns:p14="http://schemas.microsoft.com/office/powerpoint/2010/main" val="1541309626"/>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purl.org/dc/terms/"/>
    <ds:schemaRef ds:uri="http://schemas.openxmlformats.org/package/2006/metadata/core-properties"/>
    <ds:schemaRef ds:uri="http://purl.org/dc/dcmitype/"/>
    <ds:schemaRef ds:uri="c34af464-7aa1-4edd-9be4-83dffc1cb926"/>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8929</TotalTime>
  <Words>2016</Words>
  <Application>Microsoft Office PowerPoint</Application>
  <PresentationFormat>On-screen Show (4:3)</PresentationFormat>
  <Paragraphs>443</Paragraphs>
  <Slides>13</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vt:lpstr>
      <vt:lpstr>Appendix</vt:lpstr>
      <vt:lpstr>NPRR945, Net Metering Requirements [TIEC]</vt:lpstr>
      <vt:lpstr>NPRR1028, RUC Process Alignment with Resource Limitations Not Modeled in the RUC Software [Reliant]</vt:lpstr>
      <vt:lpstr>NPRR1031, Notices for Curtailment of Load [DC Energy]</vt:lpstr>
      <vt:lpstr>NPRR1032, Consideration of Physical Limits of DC Ties in RUC Optimization and Settlements [ERCOT]</vt:lpstr>
      <vt:lpstr>NPRR1041, Adjust Expiration of Protected Information Status for Wholesale Storage Load (WSL) Data [ERCOT]</vt:lpstr>
      <vt:lpstr>SCR812, Create Intermittent Renewable Generation Integration Report [ERCOT]</vt:lpstr>
      <vt:lpstr>2020 Release Targets – Board Approved NPRRs / SCRs / xGRRs </vt:lpstr>
      <vt:lpstr>2021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511</cp:revision>
  <cp:lastPrinted>2013-01-30T23:16:36Z</cp:lastPrinted>
  <dcterms:created xsi:type="dcterms:W3CDTF">2010-04-12T23:12:02Z</dcterms:created>
  <dcterms:modified xsi:type="dcterms:W3CDTF">2020-10-27T14:54:44Z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