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31"/>
  </p:notesMasterIdLst>
  <p:handoutMasterIdLst>
    <p:handoutMasterId r:id="rId32"/>
  </p:handoutMasterIdLst>
  <p:sldIdLst>
    <p:sldId id="260" r:id="rId6"/>
    <p:sldId id="301" r:id="rId7"/>
    <p:sldId id="313" r:id="rId8"/>
    <p:sldId id="322" r:id="rId9"/>
    <p:sldId id="325" r:id="rId10"/>
    <p:sldId id="330" r:id="rId11"/>
    <p:sldId id="338" r:id="rId12"/>
    <p:sldId id="329" r:id="rId13"/>
    <p:sldId id="335" r:id="rId14"/>
    <p:sldId id="336" r:id="rId15"/>
    <p:sldId id="337" r:id="rId16"/>
    <p:sldId id="318" r:id="rId17"/>
    <p:sldId id="319" r:id="rId18"/>
    <p:sldId id="300" r:id="rId19"/>
    <p:sldId id="316" r:id="rId20"/>
    <p:sldId id="317" r:id="rId21"/>
    <p:sldId id="321" r:id="rId22"/>
    <p:sldId id="326" r:id="rId23"/>
    <p:sldId id="327" r:id="rId24"/>
    <p:sldId id="328" r:id="rId25"/>
    <p:sldId id="331" r:id="rId26"/>
    <p:sldId id="332" r:id="rId27"/>
    <p:sldId id="333" r:id="rId28"/>
    <p:sldId id="334" r:id="rId29"/>
    <p:sldId id="295" r:id="rId3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67" d="100"/>
          <a:sy n="67" d="100"/>
        </p:scale>
        <p:origin x="1392" y="60"/>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10/26/2020</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10/26/2020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70951"/>
          </a:xfrm>
          <a:prstGeom prst="rect">
            <a:avLst/>
          </a:prstGeom>
        </p:spPr>
        <p:txBody>
          <a:bodyPr/>
          <a:lstStyle>
            <a:lvl1pPr algn="l">
              <a:defRPr sz="24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066800"/>
            <a:ext cx="8534400" cy="4853233"/>
          </a:xfrm>
          <a:prstGeom prst="rect">
            <a:avLst/>
          </a:prstGeo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Slide Number Placeholder 5"/>
          <p:cNvSpPr>
            <a:spLocks noGrp="1"/>
          </p:cNvSpPr>
          <p:nvPr>
            <p:ph type="sldNum" sz="quarter" idx="4"/>
          </p:nvPr>
        </p:nvSpPr>
        <p:spPr>
          <a:xfrm>
            <a:off x="8458200" y="6332538"/>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smtClean="0"/>
          </a:p>
          <a:p>
            <a:fld id="{1D93BD3E-1E9A-4970-A6F7-E7AC52762E0C}" type="slidenum">
              <a:rPr lang="en-US" smtClean="0"/>
              <a:pPr/>
              <a:t>‹#›</a:t>
            </a:fld>
            <a:endParaRPr lang="en-US" dirty="0"/>
          </a:p>
        </p:txBody>
      </p:sp>
      <p:sp>
        <p:nvSpPr>
          <p:cNvPr id="9"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Tree>
    <p:extLst>
      <p:ext uri="{BB962C8B-B14F-4D97-AF65-F5344CB8AC3E}">
        <p14:creationId xmlns:p14="http://schemas.microsoft.com/office/powerpoint/2010/main" val="328475423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smtClean="0"/>
              <a:t>Footer text goes here.</a:t>
            </a: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08145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 id="2147483663"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62" r:id="rId4"/>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hyperlink" Target="mailto:MMereness@ercot.com" TargetMode="External"/><Relationship Id="rId2" Type="http://schemas.openxmlformats.org/officeDocument/2006/relationships/hyperlink" Target="mailto:DMaggio@ercot.com" TargetMode="Externa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657600" y="2286000"/>
            <a:ext cx="5029200" cy="2369880"/>
          </a:xfrm>
          <a:prstGeom prst="rect">
            <a:avLst/>
          </a:prstGeom>
          <a:noFill/>
        </p:spPr>
        <p:txBody>
          <a:bodyPr wrap="square" rtlCol="0">
            <a:spAutoFit/>
          </a:bodyPr>
          <a:lstStyle/>
          <a:p>
            <a:r>
              <a:rPr lang="en-US" sz="2000" b="1" dirty="0" smtClean="0">
                <a:solidFill>
                  <a:schemeClr val="tx2"/>
                </a:solidFill>
              </a:rPr>
              <a:t>Real-Time Co-optimization Task </a:t>
            </a:r>
            <a:r>
              <a:rPr lang="en-US" sz="2000" b="1" dirty="0">
                <a:solidFill>
                  <a:schemeClr val="tx2"/>
                </a:solidFill>
              </a:rPr>
              <a:t>Force </a:t>
            </a:r>
            <a:r>
              <a:rPr lang="en-US" sz="2000" b="1" dirty="0" smtClean="0">
                <a:solidFill>
                  <a:schemeClr val="tx2"/>
                </a:solidFill>
              </a:rPr>
              <a:t>(RTCTF) Update</a:t>
            </a:r>
            <a:endParaRPr lang="en-US" sz="2000" b="1" dirty="0">
              <a:solidFill>
                <a:schemeClr val="tx2"/>
              </a:solidFill>
            </a:endParaRPr>
          </a:p>
          <a:p>
            <a:endParaRPr lang="en-US" dirty="0">
              <a:solidFill>
                <a:schemeClr val="tx2"/>
              </a:solidFill>
            </a:endParaRPr>
          </a:p>
          <a:p>
            <a:r>
              <a:rPr lang="en-US" dirty="0" smtClean="0">
                <a:solidFill>
                  <a:schemeClr val="tx2"/>
                </a:solidFill>
              </a:rPr>
              <a:t>Matt Mereness</a:t>
            </a:r>
          </a:p>
          <a:p>
            <a:r>
              <a:rPr lang="en-US" dirty="0" smtClean="0">
                <a:solidFill>
                  <a:schemeClr val="tx2"/>
                </a:solidFill>
              </a:rPr>
              <a:t>RTCTF Chair</a:t>
            </a:r>
          </a:p>
          <a:p>
            <a:endParaRPr lang="en-US" dirty="0">
              <a:solidFill>
                <a:schemeClr val="tx2"/>
              </a:solidFill>
            </a:endParaRPr>
          </a:p>
          <a:p>
            <a:r>
              <a:rPr lang="en-US" dirty="0" smtClean="0">
                <a:solidFill>
                  <a:schemeClr val="tx2"/>
                </a:solidFill>
              </a:rPr>
              <a:t>TAC</a:t>
            </a:r>
          </a:p>
          <a:p>
            <a:r>
              <a:rPr lang="en-US" dirty="0" smtClean="0">
                <a:solidFill>
                  <a:schemeClr val="tx2"/>
                </a:solidFill>
              </a:rPr>
              <a:t>October 28, 2020	</a:t>
            </a:r>
            <a:endParaRPr lang="en-US" dirty="0">
              <a:solidFill>
                <a:schemeClr val="tx2"/>
              </a:solidFill>
            </a:endParaRP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RTCTF items for future consideration</a:t>
            </a:r>
            <a:endParaRPr lang="en-US" sz="2400" dirty="0"/>
          </a:p>
        </p:txBody>
      </p:sp>
      <p:sp>
        <p:nvSpPr>
          <p:cNvPr id="3" name="Content Placeholder 2"/>
          <p:cNvSpPr>
            <a:spLocks noGrp="1"/>
          </p:cNvSpPr>
          <p:nvPr>
            <p:ph idx="1"/>
          </p:nvPr>
        </p:nvSpPr>
        <p:spPr>
          <a:xfrm>
            <a:off x="304800" y="990600"/>
            <a:ext cx="8534400" cy="4671221"/>
          </a:xfrm>
        </p:spPr>
        <p:txBody>
          <a:bodyPr/>
          <a:lstStyle/>
          <a:p>
            <a:r>
              <a:rPr lang="en-US" sz="2000" dirty="0" smtClean="0"/>
              <a:t>POLICY - Open policy discussion items:</a:t>
            </a:r>
          </a:p>
          <a:p>
            <a:pPr lvl="1"/>
            <a:r>
              <a:rPr lang="en-US" sz="1800" dirty="0" smtClean="0"/>
              <a:t>Parameters for Ancillary Service proxy offers</a:t>
            </a:r>
          </a:p>
          <a:p>
            <a:pPr lvl="1"/>
            <a:r>
              <a:rPr lang="en-US" sz="1800" dirty="0" smtClean="0"/>
              <a:t>Ancillary Service Demand Curves (ASDCs) for use in Reliability Unit Commitment (RUC) studies</a:t>
            </a:r>
          </a:p>
          <a:p>
            <a:pPr lvl="1"/>
            <a:r>
              <a:rPr lang="en-US" sz="1800" dirty="0" smtClean="0"/>
              <a:t>Any needed discussion on triggers for initiating off-cycle Security-Constrained Economic Dispatch (SCED) executions</a:t>
            </a:r>
          </a:p>
          <a:p>
            <a:pPr lvl="2"/>
            <a:r>
              <a:rPr lang="en-US" sz="1600" dirty="0" smtClean="0"/>
              <a:t>Largely driven by ERCOT Operator desk procedures and discretion today</a:t>
            </a:r>
          </a:p>
          <a:p>
            <a:pPr lvl="1"/>
            <a:r>
              <a:rPr lang="en-US" sz="1800" dirty="0" smtClean="0"/>
              <a:t>Consideration of NPRR for allowing real-time updates to offers in current Real-Time Market and </a:t>
            </a:r>
            <a:r>
              <a:rPr lang="en-US" sz="1800" dirty="0" smtClean="0"/>
              <a:t>future with RTC</a:t>
            </a:r>
            <a:r>
              <a:rPr lang="en-US" sz="1800" dirty="0" smtClean="0"/>
              <a:t>.</a:t>
            </a:r>
          </a:p>
          <a:p>
            <a:pPr lvl="1"/>
            <a:endParaRPr lang="en-US" sz="1800" dirty="0"/>
          </a:p>
          <a:p>
            <a:r>
              <a:rPr lang="en-US" sz="2000" dirty="0" smtClean="0"/>
              <a:t>ANALYSIS -  Requested analysis going forward:</a:t>
            </a:r>
          </a:p>
          <a:p>
            <a:pPr lvl="1"/>
            <a:r>
              <a:rPr lang="en-US" sz="1800" dirty="0" smtClean="0"/>
              <a:t>Framework for periodic analysis comparing RTC and the current Operating Reserve Demand Curve (ORDC) design – Key Principle 1.1(8)</a:t>
            </a:r>
            <a:endParaRPr lang="en-US" sz="18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a:p>
        </p:txBody>
      </p:sp>
    </p:spTree>
    <p:extLst>
      <p:ext uri="{BB962C8B-B14F-4D97-AF65-F5344CB8AC3E}">
        <p14:creationId xmlns:p14="http://schemas.microsoft.com/office/powerpoint/2010/main" val="11060795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686800" cy="518318"/>
          </a:xfrm>
        </p:spPr>
        <p:txBody>
          <a:bodyPr/>
          <a:lstStyle/>
          <a:p>
            <a:r>
              <a:rPr lang="en-US" sz="2400" dirty="0"/>
              <a:t>RTCTF items for future </a:t>
            </a:r>
            <a:r>
              <a:rPr lang="en-US" sz="2400" dirty="0" smtClean="0"/>
              <a:t>consideration (continued)</a:t>
            </a:r>
            <a:endParaRPr lang="en-US" sz="2400" dirty="0"/>
          </a:p>
        </p:txBody>
      </p:sp>
      <p:sp>
        <p:nvSpPr>
          <p:cNvPr id="3" name="Content Placeholder 2"/>
          <p:cNvSpPr>
            <a:spLocks noGrp="1"/>
          </p:cNvSpPr>
          <p:nvPr>
            <p:ph idx="1"/>
          </p:nvPr>
        </p:nvSpPr>
        <p:spPr>
          <a:xfrm>
            <a:off x="304800" y="838200"/>
            <a:ext cx="8534400" cy="5052221"/>
          </a:xfrm>
        </p:spPr>
        <p:txBody>
          <a:bodyPr/>
          <a:lstStyle/>
          <a:p>
            <a:r>
              <a:rPr lang="en-US" sz="2000" dirty="0" smtClean="0"/>
              <a:t>SUPPORTING DETAILS - Other documentation that may need review:</a:t>
            </a:r>
          </a:p>
          <a:p>
            <a:pPr lvl="1"/>
            <a:r>
              <a:rPr lang="en-US" sz="1800" dirty="0" smtClean="0"/>
              <a:t>Verifiable Cost Manual (Change for on-line hydro Resources per Key Principle 1.3(3))</a:t>
            </a:r>
          </a:p>
          <a:p>
            <a:pPr lvl="1"/>
            <a:r>
              <a:rPr lang="en-US" sz="1800" dirty="0" smtClean="0"/>
              <a:t>Additional review of transmission constraint max. shadow price values</a:t>
            </a:r>
          </a:p>
          <a:p>
            <a:pPr lvl="1"/>
            <a:r>
              <a:rPr lang="en-US" sz="1800" dirty="0" smtClean="0"/>
              <a:t>Operation Procedures (e.g., removing SASM and HASL/LASL)</a:t>
            </a:r>
          </a:p>
          <a:p>
            <a:pPr lvl="1"/>
            <a:r>
              <a:rPr lang="en-US" sz="1800" dirty="0" smtClean="0"/>
              <a:t>Business Practice Manuals (e.g., changes to COP and telemetry)</a:t>
            </a:r>
          </a:p>
          <a:p>
            <a:pPr lvl="1"/>
            <a:endParaRPr lang="en-US" sz="1800" dirty="0"/>
          </a:p>
          <a:p>
            <a:r>
              <a:rPr lang="en-US" sz="2000" dirty="0" smtClean="0"/>
              <a:t>MARKET PARTICIPANT NEEDS - Market needs </a:t>
            </a:r>
            <a:r>
              <a:rPr lang="en-US" sz="2000" dirty="0"/>
              <a:t>for the </a:t>
            </a:r>
            <a:r>
              <a:rPr lang="en-US" sz="2000" dirty="0" smtClean="0"/>
              <a:t>transition and implementation:</a:t>
            </a:r>
          </a:p>
          <a:p>
            <a:pPr lvl="1"/>
            <a:r>
              <a:rPr lang="en-US" sz="1800" dirty="0"/>
              <a:t>Mapping of bill determinants to extracts and reporting for developing shadow settlement</a:t>
            </a:r>
          </a:p>
          <a:p>
            <a:pPr lvl="1"/>
            <a:r>
              <a:rPr lang="en-US" sz="1800" dirty="0"/>
              <a:t>Changes to </a:t>
            </a:r>
            <a:r>
              <a:rPr lang="en-US" sz="1800" dirty="0" smtClean="0"/>
              <a:t>Inter-Control Center Communications Protocol (ICCP) handbook, and documentation for non-ICCP market submissions</a:t>
            </a:r>
          </a:p>
          <a:p>
            <a:pPr lvl="1"/>
            <a:r>
              <a:rPr lang="en-US" sz="1800" dirty="0" smtClean="0"/>
              <a:t>Market trials/training/annual seminar engagement</a:t>
            </a:r>
          </a:p>
          <a:p>
            <a:pPr lvl="1"/>
            <a:r>
              <a:rPr lang="en-US" sz="1800" dirty="0" smtClean="0"/>
              <a:t>Any details MPs need for designing their control systems</a:t>
            </a:r>
            <a:endParaRPr lang="en-US" sz="18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a:p>
        </p:txBody>
      </p:sp>
    </p:spTree>
    <p:extLst>
      <p:ext uri="{BB962C8B-B14F-4D97-AF65-F5344CB8AC3E}">
        <p14:creationId xmlns:p14="http://schemas.microsoft.com/office/powerpoint/2010/main" val="828440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Next Steps</a:t>
            </a:r>
            <a:endParaRPr lang="en-US" sz="2400" dirty="0"/>
          </a:p>
        </p:txBody>
      </p:sp>
      <p:sp>
        <p:nvSpPr>
          <p:cNvPr id="3" name="Content Placeholder 2"/>
          <p:cNvSpPr>
            <a:spLocks noGrp="1"/>
          </p:cNvSpPr>
          <p:nvPr>
            <p:ph idx="1"/>
          </p:nvPr>
        </p:nvSpPr>
        <p:spPr>
          <a:xfrm>
            <a:off x="304800" y="914400"/>
            <a:ext cx="8534400" cy="4876800"/>
          </a:xfrm>
        </p:spPr>
        <p:txBody>
          <a:bodyPr/>
          <a:lstStyle/>
          <a:p>
            <a:r>
              <a:rPr lang="en-US" sz="1800" dirty="0" smtClean="0"/>
              <a:t>TAC should be prepared to vote on RTC </a:t>
            </a:r>
            <a:r>
              <a:rPr lang="en-US" sz="1800" dirty="0" smtClean="0"/>
              <a:t>and </a:t>
            </a:r>
            <a:r>
              <a:rPr lang="en-US" sz="1800" dirty="0" smtClean="0"/>
              <a:t>two BES Revision Requests at its next meeting on Nov 18</a:t>
            </a:r>
            <a:r>
              <a:rPr lang="en-US" sz="1800" baseline="30000" dirty="0" smtClean="0"/>
              <a:t>th</a:t>
            </a:r>
            <a:r>
              <a:rPr lang="en-US" sz="1800" dirty="0" smtClean="0"/>
              <a:t>:</a:t>
            </a:r>
          </a:p>
          <a:p>
            <a:pPr marL="1082675" lvl="1">
              <a:buFont typeface="Courier New" panose="02070309020205020404" pitchFamily="49" charset="0"/>
              <a:buChar char="o"/>
            </a:pPr>
            <a:r>
              <a:rPr lang="en-US" sz="1600" dirty="0" smtClean="0"/>
              <a:t>Approve RTCTF 7 NPRRs </a:t>
            </a:r>
            <a:r>
              <a:rPr lang="en-US" sz="1600" dirty="0"/>
              <a:t>and </a:t>
            </a:r>
            <a:r>
              <a:rPr lang="en-US" sz="1600" dirty="0" smtClean="0"/>
              <a:t>NOGRR211</a:t>
            </a:r>
            <a:endParaRPr lang="en-US" sz="1600" dirty="0"/>
          </a:p>
          <a:p>
            <a:pPr marL="1082675" lvl="1">
              <a:buFont typeface="Courier New" panose="02070309020205020404" pitchFamily="49" charset="0"/>
              <a:buChar char="o"/>
            </a:pPr>
            <a:r>
              <a:rPr lang="en-US" sz="1600" dirty="0"/>
              <a:t>Approve </a:t>
            </a:r>
            <a:r>
              <a:rPr lang="en-US" sz="1600" dirty="0" smtClean="0"/>
              <a:t>RTCTF OBDRR020</a:t>
            </a:r>
            <a:endParaRPr lang="en-US" sz="1600" i="1" dirty="0"/>
          </a:p>
          <a:p>
            <a:pPr marL="1082675" lvl="1">
              <a:buFont typeface="Courier New" panose="02070309020205020404" pitchFamily="49" charset="0"/>
              <a:buChar char="o"/>
            </a:pPr>
            <a:r>
              <a:rPr lang="en-US" sz="1600" dirty="0" smtClean="0"/>
              <a:t>Approve </a:t>
            </a:r>
            <a:r>
              <a:rPr lang="en-US" sz="1600" dirty="0"/>
              <a:t>BESTF NPRR1014 and </a:t>
            </a:r>
            <a:r>
              <a:rPr lang="en-US" sz="1600" dirty="0" smtClean="0"/>
              <a:t>NPRR1029</a:t>
            </a:r>
            <a:endParaRPr lang="en-US" sz="1600" dirty="0"/>
          </a:p>
          <a:p>
            <a:endParaRPr lang="en-US" sz="1800" dirty="0" smtClean="0"/>
          </a:p>
          <a:p>
            <a:r>
              <a:rPr lang="en-US" sz="1800" dirty="0" smtClean="0"/>
              <a:t>ERCOT is available for any questions, </a:t>
            </a:r>
            <a:r>
              <a:rPr lang="en-US" sz="1800" dirty="0" smtClean="0">
                <a:hlinkClick r:id="rId2"/>
              </a:rPr>
              <a:t>DMaggio@ercot.com</a:t>
            </a:r>
            <a:r>
              <a:rPr lang="en-US" sz="1800" dirty="0" smtClean="0"/>
              <a:t> </a:t>
            </a:r>
            <a:r>
              <a:rPr lang="en-US" sz="1800" dirty="0"/>
              <a:t>&amp; </a:t>
            </a:r>
            <a:r>
              <a:rPr lang="en-US" sz="1800" dirty="0">
                <a:hlinkClick r:id="rId3"/>
              </a:rPr>
              <a:t>MMereness@ercot.com</a:t>
            </a:r>
            <a:r>
              <a:rPr lang="en-US" sz="1800" dirty="0"/>
              <a:t> </a:t>
            </a:r>
            <a:endParaRPr lang="en-US" sz="1800" dirty="0" smtClean="0"/>
          </a:p>
          <a:p>
            <a:endParaRPr lang="en-US" sz="1800" dirty="0" smtClean="0"/>
          </a:p>
          <a:p>
            <a:r>
              <a:rPr lang="en-US" sz="1800" dirty="0" smtClean="0"/>
              <a:t>In the meantime, TAC </a:t>
            </a:r>
            <a:r>
              <a:rPr lang="en-US" sz="1800" dirty="0" smtClean="0"/>
              <a:t>can </a:t>
            </a:r>
            <a:r>
              <a:rPr lang="en-US" sz="1800" dirty="0" smtClean="0"/>
              <a:t>consider the </a:t>
            </a:r>
            <a:r>
              <a:rPr lang="en-US" sz="1800" dirty="0" smtClean="0"/>
              <a:t>work that needs to continue and which stakeholder processes should be leveraged after </a:t>
            </a:r>
            <a:r>
              <a:rPr lang="en-US" sz="1800" dirty="0" smtClean="0"/>
              <a:t>RTCTF in 2021.</a:t>
            </a:r>
            <a:endParaRPr lang="en-US" sz="1800" dirty="0" smtClean="0"/>
          </a:p>
          <a:p>
            <a:endParaRPr lang="en-US" sz="1800" dirty="0" smtClean="0"/>
          </a:p>
          <a:p>
            <a:r>
              <a:rPr lang="en-US" sz="1800" dirty="0" smtClean="0"/>
              <a:t>Any comments or questions?</a:t>
            </a:r>
          </a:p>
          <a:p>
            <a:pPr lvl="1"/>
            <a:endParaRPr lang="en-US" sz="18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dirty="0"/>
          </a:p>
        </p:txBody>
      </p:sp>
    </p:spTree>
    <p:extLst>
      <p:ext uri="{BB962C8B-B14F-4D97-AF65-F5344CB8AC3E}">
        <p14:creationId xmlns:p14="http://schemas.microsoft.com/office/powerpoint/2010/main" val="15574879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Appendix</a:t>
            </a:r>
            <a:endParaRPr lang="en-US" dirty="0"/>
          </a:p>
        </p:txBody>
      </p:sp>
      <p:sp>
        <p:nvSpPr>
          <p:cNvPr id="3" name="Content Placeholder 2"/>
          <p:cNvSpPr>
            <a:spLocks noGrp="1"/>
          </p:cNvSpPr>
          <p:nvPr>
            <p:ph idx="1"/>
          </p:nvPr>
        </p:nvSpPr>
        <p:spPr/>
        <p:txBody>
          <a:bodyPr/>
          <a:lstStyle/>
          <a:p>
            <a:endParaRPr lang="en-US" dirty="0" smtClean="0"/>
          </a:p>
          <a:p>
            <a:r>
              <a:rPr lang="en-US" sz="2400" dirty="0" smtClean="0"/>
              <a:t>RTCRR </a:t>
            </a:r>
            <a:r>
              <a:rPr lang="en-US" sz="2400" dirty="0"/>
              <a:t>Review </a:t>
            </a:r>
            <a:r>
              <a:rPr lang="en-US" sz="2400" dirty="0" smtClean="0"/>
              <a:t>Process</a:t>
            </a:r>
          </a:p>
          <a:p>
            <a:r>
              <a:rPr lang="en-US" sz="2400" dirty="0" smtClean="0"/>
              <a:t>Dates of Consensus </a:t>
            </a:r>
            <a:r>
              <a:rPr lang="en-US" sz="2400" dirty="0"/>
              <a:t>Items</a:t>
            </a:r>
            <a:endParaRPr lang="en-US" sz="2400" dirty="0" smtClean="0"/>
          </a:p>
          <a:p>
            <a:r>
              <a:rPr lang="en-US" sz="2400" dirty="0"/>
              <a:t>Overall RTC Delivery Schedule</a:t>
            </a:r>
          </a:p>
          <a:p>
            <a:endParaRPr lang="en-US" dirty="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13</a:t>
            </a:fld>
            <a:endParaRPr lang="en-US"/>
          </a:p>
        </p:txBody>
      </p:sp>
    </p:spTree>
    <p:extLst>
      <p:ext uri="{BB962C8B-B14F-4D97-AF65-F5344CB8AC3E}">
        <p14:creationId xmlns:p14="http://schemas.microsoft.com/office/powerpoint/2010/main" val="37147213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Straight Arrow Connector 15"/>
          <p:cNvCxnSpPr/>
          <p:nvPr/>
        </p:nvCxnSpPr>
        <p:spPr>
          <a:xfrm flipV="1">
            <a:off x="914397" y="3678701"/>
            <a:ext cx="0" cy="45663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7" name="Straight Arrow Connector 16"/>
          <p:cNvCxnSpPr/>
          <p:nvPr/>
        </p:nvCxnSpPr>
        <p:spPr>
          <a:xfrm flipV="1">
            <a:off x="2819397" y="3678701"/>
            <a:ext cx="0" cy="45663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1" name="Straight Arrow Connector 20"/>
          <p:cNvCxnSpPr/>
          <p:nvPr/>
        </p:nvCxnSpPr>
        <p:spPr>
          <a:xfrm flipV="1">
            <a:off x="6094068" y="3657377"/>
            <a:ext cx="0" cy="45663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3" name="Straight Arrow Connector 22"/>
          <p:cNvCxnSpPr/>
          <p:nvPr/>
        </p:nvCxnSpPr>
        <p:spPr>
          <a:xfrm flipV="1">
            <a:off x="7086597" y="3678701"/>
            <a:ext cx="0" cy="45663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5" name="Straight Arrow Connector 14"/>
          <p:cNvCxnSpPr/>
          <p:nvPr/>
        </p:nvCxnSpPr>
        <p:spPr>
          <a:xfrm>
            <a:off x="228597" y="2781077"/>
            <a:ext cx="0" cy="5715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0" name="Straight Arrow Connector 19"/>
          <p:cNvCxnSpPr/>
          <p:nvPr/>
        </p:nvCxnSpPr>
        <p:spPr>
          <a:xfrm>
            <a:off x="3124197" y="2772857"/>
            <a:ext cx="0" cy="5715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2" name="Straight Arrow Connector 21"/>
          <p:cNvCxnSpPr/>
          <p:nvPr/>
        </p:nvCxnSpPr>
        <p:spPr>
          <a:xfrm>
            <a:off x="7084668" y="2781077"/>
            <a:ext cx="0" cy="5715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4" name="Straight Arrow Connector 23"/>
          <p:cNvCxnSpPr/>
          <p:nvPr/>
        </p:nvCxnSpPr>
        <p:spPr>
          <a:xfrm>
            <a:off x="6094068" y="2781077"/>
            <a:ext cx="0" cy="5715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2" name="Title 1"/>
          <p:cNvSpPr>
            <a:spLocks noGrp="1"/>
          </p:cNvSpPr>
          <p:nvPr>
            <p:ph type="title"/>
          </p:nvPr>
        </p:nvSpPr>
        <p:spPr>
          <a:xfrm>
            <a:off x="304800" y="243682"/>
            <a:ext cx="8610597" cy="518318"/>
          </a:xfrm>
        </p:spPr>
        <p:txBody>
          <a:bodyPr/>
          <a:lstStyle/>
          <a:p>
            <a:r>
              <a:rPr lang="en-US" sz="2400" dirty="0" smtClean="0"/>
              <a:t>RTCRR Review Process</a:t>
            </a:r>
            <a:endParaRPr lang="en-US" sz="2400" dirty="0"/>
          </a:p>
        </p:txBody>
      </p:sp>
      <p:sp>
        <p:nvSpPr>
          <p:cNvPr id="8" name="Rectangle 7"/>
          <p:cNvSpPr/>
          <p:nvPr/>
        </p:nvSpPr>
        <p:spPr>
          <a:xfrm>
            <a:off x="152397" y="1676176"/>
            <a:ext cx="1524000" cy="14477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u="sng" dirty="0" smtClean="0"/>
              <a:t>7-days prior #1</a:t>
            </a:r>
          </a:p>
          <a:p>
            <a:pPr algn="ctr"/>
            <a:r>
              <a:rPr lang="en-US" sz="1400" dirty="0" smtClean="0"/>
              <a:t>ERCOT posts agenda and RTCRRs to be reviewed</a:t>
            </a:r>
            <a:endParaRPr lang="en-US" sz="1400" dirty="0"/>
          </a:p>
        </p:txBody>
      </p:sp>
      <p:sp>
        <p:nvSpPr>
          <p:cNvPr id="10" name="Rectangle 9"/>
          <p:cNvSpPr/>
          <p:nvPr/>
        </p:nvSpPr>
        <p:spPr>
          <a:xfrm>
            <a:off x="2741473" y="3962177"/>
            <a:ext cx="1417851" cy="191854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u="sng" dirty="0" smtClean="0"/>
              <a:t>7-days prior #2</a:t>
            </a:r>
          </a:p>
          <a:p>
            <a:pPr algn="ctr"/>
            <a:r>
              <a:rPr lang="en-US" sz="1400" dirty="0" smtClean="0"/>
              <a:t>MP comments and redlines due and posted to address concerns or alternatives</a:t>
            </a:r>
          </a:p>
        </p:txBody>
      </p:sp>
      <p:sp>
        <p:nvSpPr>
          <p:cNvPr id="11" name="Rectangle 10"/>
          <p:cNvSpPr/>
          <p:nvPr/>
        </p:nvSpPr>
        <p:spPr>
          <a:xfrm>
            <a:off x="152397" y="3962177"/>
            <a:ext cx="1530481" cy="1333500"/>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During meeting, MPs discuss any concerns or alternatives</a:t>
            </a:r>
          </a:p>
        </p:txBody>
      </p:sp>
      <p:sp>
        <p:nvSpPr>
          <p:cNvPr id="12" name="Rectangle 11"/>
          <p:cNvSpPr/>
          <p:nvPr/>
        </p:nvSpPr>
        <p:spPr>
          <a:xfrm>
            <a:off x="5890490" y="3962177"/>
            <a:ext cx="2095973" cy="143424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u="sng" dirty="0" smtClean="0"/>
              <a:t>7-days prior #3</a:t>
            </a:r>
          </a:p>
          <a:p>
            <a:pPr algn="ctr"/>
            <a:r>
              <a:rPr lang="en-US" sz="1400" dirty="0" smtClean="0"/>
              <a:t>MPs must document concerns and alternative language prior to meeting, and be prepared to discuss.</a:t>
            </a:r>
          </a:p>
        </p:txBody>
      </p:sp>
      <p:sp>
        <p:nvSpPr>
          <p:cNvPr id="13" name="Rectangle 12"/>
          <p:cNvSpPr/>
          <p:nvPr/>
        </p:nvSpPr>
        <p:spPr>
          <a:xfrm>
            <a:off x="5890489" y="1676176"/>
            <a:ext cx="2074650" cy="14477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u="sng" dirty="0" smtClean="0"/>
              <a:t>7-days prior #3</a:t>
            </a:r>
          </a:p>
          <a:p>
            <a:pPr algn="ctr"/>
            <a:r>
              <a:rPr lang="en-US" sz="1400" dirty="0" smtClean="0"/>
              <a:t>Non-consensus materials posted for options on language to be considered.</a:t>
            </a:r>
            <a:endParaRPr lang="en-US" sz="1400" dirty="0"/>
          </a:p>
        </p:txBody>
      </p:sp>
      <p:sp>
        <p:nvSpPr>
          <p:cNvPr id="14" name="Right Arrow 13"/>
          <p:cNvSpPr/>
          <p:nvPr/>
        </p:nvSpPr>
        <p:spPr>
          <a:xfrm>
            <a:off x="76197" y="3200177"/>
            <a:ext cx="8686800" cy="609600"/>
          </a:xfrm>
          <a:prstGeom prst="rightArrow">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Meeting #1                              Meeting #2                                Meeting #3</a:t>
            </a:r>
            <a:endParaRPr lang="en-US" dirty="0"/>
          </a:p>
        </p:txBody>
      </p:sp>
      <p:sp>
        <p:nvSpPr>
          <p:cNvPr id="25" name="TextBox 24"/>
          <p:cNvSpPr txBox="1"/>
          <p:nvPr/>
        </p:nvSpPr>
        <p:spPr>
          <a:xfrm>
            <a:off x="5738090" y="5446693"/>
            <a:ext cx="3024907" cy="954107"/>
          </a:xfrm>
          <a:prstGeom prst="rect">
            <a:avLst/>
          </a:prstGeom>
          <a:solidFill>
            <a:schemeClr val="bg1"/>
          </a:solidFill>
          <a:ln>
            <a:solidFill>
              <a:srgbClr val="FF0000"/>
            </a:solidFill>
          </a:ln>
        </p:spPr>
        <p:txBody>
          <a:bodyPr wrap="square" rtlCol="0">
            <a:spAutoFit/>
          </a:bodyPr>
          <a:lstStyle/>
          <a:p>
            <a:r>
              <a:rPr lang="en-US" sz="1400" dirty="0" smtClean="0">
                <a:solidFill>
                  <a:srgbClr val="FF0000"/>
                </a:solidFill>
              </a:rPr>
              <a:t>TAC will be updated monthly.  If irresolvable issues occur at RTCTF, the RTCTF Chair can request TAC endorsement to resolve.</a:t>
            </a:r>
            <a:endParaRPr lang="en-US" sz="1400" dirty="0">
              <a:solidFill>
                <a:srgbClr val="FF0000"/>
              </a:solidFill>
            </a:endParaRPr>
          </a:p>
        </p:txBody>
      </p:sp>
      <p:sp>
        <p:nvSpPr>
          <p:cNvPr id="26" name="Rectangle 25"/>
          <p:cNvSpPr/>
          <p:nvPr/>
        </p:nvSpPr>
        <p:spPr>
          <a:xfrm>
            <a:off x="2741474" y="1679974"/>
            <a:ext cx="1417851" cy="145358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u="sng" dirty="0" smtClean="0"/>
              <a:t>2-days prior #2</a:t>
            </a:r>
          </a:p>
          <a:p>
            <a:pPr algn="ctr"/>
            <a:r>
              <a:rPr lang="en-US" sz="1400" dirty="0" smtClean="0"/>
              <a:t>ERCOT  responds to MP comments with redlines</a:t>
            </a:r>
            <a:endParaRPr lang="en-US" sz="1400" dirty="0"/>
          </a:p>
        </p:txBody>
      </p:sp>
      <p:sp>
        <p:nvSpPr>
          <p:cNvPr id="7" name="Right Arrow 6"/>
          <p:cNvSpPr/>
          <p:nvPr/>
        </p:nvSpPr>
        <p:spPr>
          <a:xfrm rot="16200000">
            <a:off x="3470091" y="1394664"/>
            <a:ext cx="2506156" cy="137406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Consensus Items Tracked in Spreadsheet as Complete</a:t>
            </a:r>
            <a:endParaRPr lang="en-US" sz="1400" dirty="0"/>
          </a:p>
        </p:txBody>
      </p:sp>
      <p:sp>
        <p:nvSpPr>
          <p:cNvPr id="27" name="Slide Number Placeholder 3"/>
          <p:cNvSpPr>
            <a:spLocks noGrp="1"/>
          </p:cNvSpPr>
          <p:nvPr>
            <p:ph type="sldNum" sz="quarter" idx="4"/>
          </p:nvPr>
        </p:nvSpPr>
        <p:spPr>
          <a:xfrm>
            <a:off x="8534400" y="6561138"/>
            <a:ext cx="533400" cy="220662"/>
          </a:xfrm>
        </p:spPr>
        <p:txBody>
          <a:bodyPr/>
          <a:lstStyle/>
          <a:p>
            <a:r>
              <a:rPr lang="en-US" dirty="0" smtClean="0"/>
              <a:t>8</a:t>
            </a:r>
            <a:endParaRPr lang="en-US" dirty="0"/>
          </a:p>
        </p:txBody>
      </p:sp>
      <p:sp>
        <p:nvSpPr>
          <p:cNvPr id="28" name="Right Arrow 27"/>
          <p:cNvSpPr/>
          <p:nvPr/>
        </p:nvSpPr>
        <p:spPr>
          <a:xfrm rot="16200000">
            <a:off x="7171530" y="1456307"/>
            <a:ext cx="2506156" cy="128638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Resolved Items Tracked in Spreadsheet as Complete</a:t>
            </a:r>
            <a:endParaRPr lang="en-US" sz="1400" dirty="0"/>
          </a:p>
        </p:txBody>
      </p:sp>
      <p:cxnSp>
        <p:nvCxnSpPr>
          <p:cNvPr id="29" name="Straight Arrow Connector 28"/>
          <p:cNvCxnSpPr/>
          <p:nvPr/>
        </p:nvCxnSpPr>
        <p:spPr>
          <a:xfrm flipV="1">
            <a:off x="8305800" y="3288141"/>
            <a:ext cx="0" cy="2158552"/>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30" name="Rectangle 29"/>
          <p:cNvSpPr/>
          <p:nvPr/>
        </p:nvSpPr>
        <p:spPr>
          <a:xfrm>
            <a:off x="4571997" y="95677"/>
            <a:ext cx="4038600" cy="944958"/>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i="1" dirty="0" smtClean="0"/>
              <a:t>ERCOT will file cumulative RTCRR comments reflecting when consensus on sections achieved. (Also tracked in summary spreadsheet)</a:t>
            </a:r>
          </a:p>
        </p:txBody>
      </p:sp>
    </p:spTree>
    <p:extLst>
      <p:ext uri="{BB962C8B-B14F-4D97-AF65-F5344CB8AC3E}">
        <p14:creationId xmlns:p14="http://schemas.microsoft.com/office/powerpoint/2010/main" val="26327872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RTC Review Process (continued)</a:t>
            </a:r>
            <a:endParaRPr lang="en-US" sz="2400" dirty="0"/>
          </a:p>
        </p:txBody>
      </p:sp>
      <p:sp>
        <p:nvSpPr>
          <p:cNvPr id="3" name="Content Placeholder 2"/>
          <p:cNvSpPr>
            <a:spLocks noGrp="1"/>
          </p:cNvSpPr>
          <p:nvPr>
            <p:ph idx="1"/>
          </p:nvPr>
        </p:nvSpPr>
        <p:spPr>
          <a:xfrm>
            <a:off x="304800" y="990600"/>
            <a:ext cx="8686800" cy="5181600"/>
          </a:xfrm>
        </p:spPr>
        <p:txBody>
          <a:bodyPr/>
          <a:lstStyle/>
          <a:p>
            <a:r>
              <a:rPr lang="en-US" sz="1800" dirty="0" smtClean="0">
                <a:solidFill>
                  <a:schemeClr val="accent2"/>
                </a:solidFill>
              </a:rPr>
              <a:t>At the May 2020 TAC meeting there was no opposition to the following process (if needed) to potentially modify </a:t>
            </a:r>
            <a:r>
              <a:rPr lang="en-US" sz="1800" dirty="0">
                <a:solidFill>
                  <a:schemeClr val="accent2"/>
                </a:solidFill>
              </a:rPr>
              <a:t>RTCRRs beyond the scope of the RTC KPs </a:t>
            </a:r>
            <a:r>
              <a:rPr lang="en-US" sz="1800" dirty="0" smtClean="0">
                <a:solidFill>
                  <a:schemeClr val="accent2"/>
                </a:solidFill>
              </a:rPr>
              <a:t>if </a:t>
            </a:r>
            <a:r>
              <a:rPr lang="en-US" sz="1800" dirty="0">
                <a:solidFill>
                  <a:schemeClr val="accent2"/>
                </a:solidFill>
              </a:rPr>
              <a:t>a market design flaw or error was discovered following Board approval of the RTC KPs</a:t>
            </a:r>
            <a:r>
              <a:rPr lang="en-US" sz="1800" dirty="0" smtClean="0">
                <a:solidFill>
                  <a:schemeClr val="accent2"/>
                </a:solidFill>
              </a:rPr>
              <a:t>:</a:t>
            </a:r>
          </a:p>
          <a:p>
            <a:pPr marL="800100" lvl="1" indent="-342900">
              <a:buFont typeface="+mj-lt"/>
              <a:buAutoNum type="alphaUcPeriod"/>
            </a:pPr>
            <a:r>
              <a:rPr lang="en-US" sz="1600" i="1" dirty="0" smtClean="0">
                <a:solidFill>
                  <a:schemeClr val="accent1"/>
                </a:solidFill>
              </a:rPr>
              <a:t>The </a:t>
            </a:r>
            <a:r>
              <a:rPr lang="en-US" sz="1600" i="1" dirty="0">
                <a:solidFill>
                  <a:schemeClr val="accent1"/>
                </a:solidFill>
              </a:rPr>
              <a:t>modification complies with PUC directives; </a:t>
            </a:r>
          </a:p>
          <a:p>
            <a:pPr marL="800100" lvl="1" indent="-342900">
              <a:buFont typeface="+mj-lt"/>
              <a:buAutoNum type="alphaUcPeriod"/>
            </a:pPr>
            <a:r>
              <a:rPr lang="en-US" sz="1600" i="1" dirty="0">
                <a:solidFill>
                  <a:schemeClr val="accent1"/>
                </a:solidFill>
              </a:rPr>
              <a:t>The modification will not incur additional RTC project costs or schedule delays; and</a:t>
            </a:r>
          </a:p>
          <a:p>
            <a:pPr marL="800100" lvl="1" indent="-342900">
              <a:buFont typeface="+mj-lt"/>
              <a:buAutoNum type="alphaUcPeriod"/>
            </a:pPr>
            <a:r>
              <a:rPr lang="en-US" sz="1600" i="1" dirty="0">
                <a:solidFill>
                  <a:schemeClr val="accent1"/>
                </a:solidFill>
              </a:rPr>
              <a:t>The modification will not delay timely implementation of RTCRRs (i.e., will not prevent the Board from considering the NPRR at the December 8, 2020 Board meeting).</a:t>
            </a:r>
          </a:p>
          <a:p>
            <a:pPr marL="457200" lvl="1" indent="0">
              <a:buNone/>
            </a:pPr>
            <a:endParaRPr lang="en-US" sz="1600" dirty="0" smtClean="0">
              <a:solidFill>
                <a:srgbClr val="FF0000"/>
              </a:solidFill>
            </a:endParaRPr>
          </a:p>
          <a:p>
            <a:r>
              <a:rPr lang="en-US" sz="1800" dirty="0" smtClean="0">
                <a:solidFill>
                  <a:schemeClr val="accent2"/>
                </a:solidFill>
              </a:rPr>
              <a:t>Next slide describes the review and escalation process from RTCTF to TAC</a:t>
            </a:r>
          </a:p>
        </p:txBody>
      </p:sp>
      <p:sp>
        <p:nvSpPr>
          <p:cNvPr id="4" name="Slide Number Placeholder 3"/>
          <p:cNvSpPr>
            <a:spLocks noGrp="1"/>
          </p:cNvSpPr>
          <p:nvPr>
            <p:ph type="sldNum" sz="quarter" idx="4"/>
          </p:nvPr>
        </p:nvSpPr>
        <p:spPr/>
        <p:txBody>
          <a:bodyPr/>
          <a:lstStyle/>
          <a:p>
            <a:fld id="{1D93BD3E-1E9A-4970-A6F7-E7AC52762E0C}" type="slidenum">
              <a:rPr lang="en-US" smtClean="0"/>
              <a:pPr/>
              <a:t>15</a:t>
            </a:fld>
            <a:endParaRPr lang="en-US"/>
          </a:p>
        </p:txBody>
      </p:sp>
    </p:spTree>
    <p:extLst>
      <p:ext uri="{BB962C8B-B14F-4D97-AF65-F5344CB8AC3E}">
        <p14:creationId xmlns:p14="http://schemas.microsoft.com/office/powerpoint/2010/main" val="401728692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RTC Review Process (continued)</a:t>
            </a:r>
          </a:p>
        </p:txBody>
      </p:sp>
      <p:sp>
        <p:nvSpPr>
          <p:cNvPr id="3" name="Content Placeholder 2"/>
          <p:cNvSpPr>
            <a:spLocks noGrp="1"/>
          </p:cNvSpPr>
          <p:nvPr>
            <p:ph idx="1"/>
          </p:nvPr>
        </p:nvSpPr>
        <p:spPr>
          <a:xfrm>
            <a:off x="122722" y="804069"/>
            <a:ext cx="8915400" cy="5139531"/>
          </a:xfrm>
        </p:spPr>
        <p:txBody>
          <a:bodyPr/>
          <a:lstStyle/>
          <a:p>
            <a:r>
              <a:rPr lang="en-US" sz="1700" b="1" dirty="0"/>
              <a:t>Proposed process for modifying RTCRRs beyond </a:t>
            </a:r>
            <a:r>
              <a:rPr lang="en-US" sz="1700" b="1" dirty="0" smtClean="0"/>
              <a:t>scope </a:t>
            </a:r>
            <a:r>
              <a:rPr lang="en-US" sz="1700" b="1" dirty="0"/>
              <a:t>of Board-approved KPs:</a:t>
            </a:r>
          </a:p>
          <a:p>
            <a:pPr lvl="1"/>
            <a:r>
              <a:rPr lang="en-US" sz="1500" dirty="0"/>
              <a:t>A Market Participant has the right to express concerns with a RTCRR.</a:t>
            </a:r>
          </a:p>
          <a:p>
            <a:pPr lvl="2"/>
            <a:r>
              <a:rPr lang="en-US" sz="1300" dirty="0"/>
              <a:t>A Market Participant may file comments to modify a RTCRR beyond the scope of the Board-approved KPs.</a:t>
            </a:r>
          </a:p>
          <a:p>
            <a:pPr lvl="2"/>
            <a:r>
              <a:rPr lang="en-US" sz="1300" dirty="0"/>
              <a:t>In comments to modify an RTCRR, the submitting party shall explain how the revisions meet the criteria proposed on the previous slide.</a:t>
            </a:r>
          </a:p>
          <a:p>
            <a:pPr lvl="1"/>
            <a:r>
              <a:rPr lang="en-US" sz="1500" dirty="0"/>
              <a:t>RTCTF will </a:t>
            </a:r>
            <a:r>
              <a:rPr lang="en-US" sz="1500" dirty="0" smtClean="0"/>
              <a:t>provide:</a:t>
            </a:r>
          </a:p>
          <a:p>
            <a:pPr lvl="2"/>
            <a:r>
              <a:rPr lang="en-US" sz="1300" dirty="0" smtClean="0"/>
              <a:t>The </a:t>
            </a:r>
            <a:r>
              <a:rPr lang="en-US" sz="1300" dirty="0"/>
              <a:t>technical forum (e.g., an extra off-cycle meeting) for discussion of the proposed RTCRR changes with the understanding that RTCTF consensus is not practical and will not occur.</a:t>
            </a:r>
          </a:p>
          <a:p>
            <a:pPr lvl="1"/>
            <a:r>
              <a:rPr lang="en-US" sz="1500" dirty="0" smtClean="0"/>
              <a:t>At TAC:</a:t>
            </a:r>
          </a:p>
          <a:p>
            <a:pPr lvl="2"/>
            <a:r>
              <a:rPr lang="en-US" sz="1300" dirty="0" smtClean="0"/>
              <a:t>RTCTF </a:t>
            </a:r>
            <a:r>
              <a:rPr lang="en-US" sz="1300" dirty="0"/>
              <a:t>Chair will advise TAC leadership of any RTCRR Comments that </a:t>
            </a:r>
            <a:r>
              <a:rPr lang="en-US" sz="1300" dirty="0" smtClean="0"/>
              <a:t>propose </a:t>
            </a:r>
            <a:r>
              <a:rPr lang="en-US" sz="1300" dirty="0"/>
              <a:t>to modify the scope of the KPs beyond that which was approved by the Board, and </a:t>
            </a:r>
            <a:endParaRPr lang="en-US" sz="1300" dirty="0" smtClean="0"/>
          </a:p>
          <a:p>
            <a:pPr lvl="2"/>
            <a:r>
              <a:rPr lang="en-US" sz="1300" dirty="0" smtClean="0"/>
              <a:t>Request </a:t>
            </a:r>
            <a:r>
              <a:rPr lang="en-US" sz="1300" dirty="0"/>
              <a:t>time for the MP to present to TAC for consideration, as well as another MP to present the counterpoints (if any) as to why the existing KP should continue to be maintained and aligned with RTCRRs.  </a:t>
            </a:r>
          </a:p>
          <a:p>
            <a:pPr lvl="2"/>
            <a:r>
              <a:rPr lang="en-US" sz="1300" dirty="0"/>
              <a:t>TAC may take a straw poll to endorse the proposed NPRR comments; the vote would not be </a:t>
            </a:r>
            <a:r>
              <a:rPr lang="en-US" sz="1300" dirty="0" smtClean="0"/>
              <a:t>binding and therefore non-appealable, </a:t>
            </a:r>
            <a:r>
              <a:rPr lang="en-US" sz="1300" dirty="0"/>
              <a:t>but would classify the modified/added concept as valid</a:t>
            </a:r>
            <a:r>
              <a:rPr lang="en-US" sz="1300" dirty="0" smtClean="0"/>
              <a:t>.</a:t>
            </a:r>
          </a:p>
          <a:p>
            <a:pPr lvl="1"/>
            <a:r>
              <a:rPr lang="en-US" sz="1500" dirty="0" smtClean="0"/>
              <a:t>If TAC endorses the alternative, the RTCTF Chair would update the Board of the straw poll decision.</a:t>
            </a:r>
            <a:endParaRPr lang="en-US" sz="1500" dirty="0"/>
          </a:p>
          <a:p>
            <a:pPr lvl="1"/>
            <a:r>
              <a:rPr lang="en-US" sz="1500" dirty="0"/>
              <a:t>The RTCRR comments would </a:t>
            </a:r>
            <a:r>
              <a:rPr lang="en-US" sz="1500" dirty="0" smtClean="0"/>
              <a:t>subsequently be </a:t>
            </a:r>
            <a:r>
              <a:rPr lang="en-US" sz="1500" dirty="0"/>
              <a:t>considered at PRS, TAC, and ultimately the ERCOT </a:t>
            </a:r>
            <a:r>
              <a:rPr lang="en-US" sz="1500" dirty="0" smtClean="0"/>
              <a:t>Board as consistent with Protocols Section 21 process.</a:t>
            </a:r>
            <a:endParaRPr lang="en-US" sz="15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16</a:t>
            </a:fld>
            <a:endParaRPr lang="en-US"/>
          </a:p>
        </p:txBody>
      </p:sp>
    </p:spTree>
    <p:extLst>
      <p:ext uri="{BB962C8B-B14F-4D97-AF65-F5344CB8AC3E}">
        <p14:creationId xmlns:p14="http://schemas.microsoft.com/office/powerpoint/2010/main" val="360780737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Dates of Consensus Items</a:t>
            </a:r>
            <a:endParaRPr lang="en-US" sz="2400" dirty="0"/>
          </a:p>
        </p:txBody>
      </p:sp>
      <p:sp>
        <p:nvSpPr>
          <p:cNvPr id="3" name="Content Placeholder 2"/>
          <p:cNvSpPr>
            <a:spLocks noGrp="1"/>
          </p:cNvSpPr>
          <p:nvPr>
            <p:ph idx="1"/>
          </p:nvPr>
        </p:nvSpPr>
        <p:spPr/>
        <p:txBody>
          <a:bodyPr/>
          <a:lstStyle/>
          <a:p>
            <a:r>
              <a:rPr lang="en-US" sz="2000" u="sng" dirty="0"/>
              <a:t>4/30/2020 </a:t>
            </a:r>
            <a:r>
              <a:rPr lang="en-US" sz="2000" u="sng" dirty="0" smtClean="0"/>
              <a:t>RTCTF Consensus</a:t>
            </a:r>
            <a:r>
              <a:rPr lang="en-US" sz="2000" u="sng" dirty="0"/>
              <a:t>:</a:t>
            </a:r>
          </a:p>
          <a:p>
            <a:pPr lvl="1"/>
            <a:r>
              <a:rPr lang="en-US" sz="1600" dirty="0"/>
              <a:t>SWCAP/VOLL - OBDRR020 (Sections 2 and 4)</a:t>
            </a:r>
          </a:p>
          <a:p>
            <a:pPr lvl="1"/>
            <a:r>
              <a:rPr lang="en-US" sz="1600" dirty="0"/>
              <a:t>AS Proxy Offers and General SCED – NPRR1010 (6.4.9.1.1)</a:t>
            </a:r>
          </a:p>
          <a:p>
            <a:pPr lvl="1"/>
            <a:r>
              <a:rPr lang="en-US" sz="1600" dirty="0"/>
              <a:t>Reliability Deployment Pricing Run - NPRR1010 (6.5.7.3.1)</a:t>
            </a:r>
          </a:p>
          <a:p>
            <a:pPr lvl="1"/>
            <a:r>
              <a:rPr lang="en-US" sz="1600" dirty="0"/>
              <a:t>COP Changes - NPRR1007 (3.9, 3.9.1, and 3.9.2)</a:t>
            </a:r>
          </a:p>
          <a:p>
            <a:pPr lvl="1"/>
            <a:r>
              <a:rPr lang="en-US" sz="1600" dirty="0"/>
              <a:t>RUC General Update - NPRR1009 (5.1, 5.2.2.1, 5.2.2.2, 5.3, 5.4, 5.4.1, and 5.5.2</a:t>
            </a:r>
            <a:r>
              <a:rPr lang="en-US" sz="1600" dirty="0" smtClean="0"/>
              <a:t>)</a:t>
            </a:r>
          </a:p>
          <a:p>
            <a:pPr lvl="1"/>
            <a:endParaRPr lang="en-US" sz="1600" dirty="0"/>
          </a:p>
          <a:p>
            <a:r>
              <a:rPr lang="en-US" sz="2000" u="sng" dirty="0" smtClean="0"/>
              <a:t>5/20/2020 RTCTF Consensus</a:t>
            </a:r>
            <a:r>
              <a:rPr lang="en-US" sz="2000" u="sng" dirty="0"/>
              <a:t>:</a:t>
            </a:r>
          </a:p>
          <a:p>
            <a:pPr lvl="1"/>
            <a:r>
              <a:rPr lang="en-US" sz="1600" dirty="0"/>
              <a:t>SWCAP/VOLL- NPRR1008 (4.4.11 and 4.4.11.1)</a:t>
            </a:r>
          </a:p>
          <a:p>
            <a:pPr lvl="1"/>
            <a:r>
              <a:rPr lang="en-US" sz="1600" dirty="0"/>
              <a:t>ASDC Creation- NPRR1008 (4.4.12)</a:t>
            </a:r>
          </a:p>
          <a:p>
            <a:pPr lvl="1"/>
            <a:r>
              <a:rPr lang="en-US" sz="1600" dirty="0"/>
              <a:t>AS Proxy Offers and General SCED- NPRR1010 (6.5.7.3)</a:t>
            </a:r>
          </a:p>
          <a:p>
            <a:pPr lvl="1"/>
            <a:r>
              <a:rPr lang="en-US" sz="1600" dirty="0"/>
              <a:t>Market Restart- NPRR1013 (25.3)</a:t>
            </a:r>
          </a:p>
          <a:p>
            <a:pPr lvl="1"/>
            <a:r>
              <a:rPr lang="en-US" sz="1600" dirty="0"/>
              <a:t>SASM Removal- NPRR1008 (4.5.2) &amp; NPRR1010 (6.4.9, 6.4.9.1.3, 6.4.9.2, 6.4.9.2.1, 6.4.9.2.2, and 6.4.9.2.3)</a:t>
            </a:r>
          </a:p>
          <a:p>
            <a:pPr lvl="1"/>
            <a:r>
              <a:rPr lang="en-US" sz="1600" dirty="0"/>
              <a:t>DAM General Update- OBDRR020 (Appendix 1)</a:t>
            </a:r>
          </a:p>
          <a:p>
            <a:endParaRPr lang="en-US" sz="18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17</a:t>
            </a:fld>
            <a:endParaRPr lang="en-US"/>
          </a:p>
        </p:txBody>
      </p:sp>
    </p:spTree>
    <p:extLst>
      <p:ext uri="{BB962C8B-B14F-4D97-AF65-F5344CB8AC3E}">
        <p14:creationId xmlns:p14="http://schemas.microsoft.com/office/powerpoint/2010/main" val="38006074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Dates of Consensus </a:t>
            </a:r>
            <a:r>
              <a:rPr lang="en-US" sz="2400" dirty="0" smtClean="0"/>
              <a:t>Items (</a:t>
            </a:r>
            <a:r>
              <a:rPr lang="en-US" sz="2400" dirty="0"/>
              <a:t>continued</a:t>
            </a:r>
            <a:r>
              <a:rPr lang="en-US" sz="2400" dirty="0" smtClean="0"/>
              <a:t>)</a:t>
            </a:r>
            <a:endParaRPr lang="en-US" sz="2400" dirty="0"/>
          </a:p>
        </p:txBody>
      </p:sp>
      <p:sp>
        <p:nvSpPr>
          <p:cNvPr id="3" name="Content Placeholder 2"/>
          <p:cNvSpPr>
            <a:spLocks noGrp="1"/>
          </p:cNvSpPr>
          <p:nvPr>
            <p:ph idx="1"/>
          </p:nvPr>
        </p:nvSpPr>
        <p:spPr/>
        <p:txBody>
          <a:bodyPr/>
          <a:lstStyle/>
          <a:p>
            <a:r>
              <a:rPr lang="en-US" sz="2000" u="sng" dirty="0" smtClean="0"/>
              <a:t>6/10/2020 RTCTF Consensus (37 items):</a:t>
            </a:r>
            <a:endParaRPr lang="en-US" sz="2000" u="sng" dirty="0"/>
          </a:p>
          <a:p>
            <a:pPr lvl="1">
              <a:spcAft>
                <a:spcPts val="600"/>
              </a:spcAft>
            </a:pPr>
            <a:r>
              <a:rPr lang="en-US" sz="1800" dirty="0" smtClean="0"/>
              <a:t>DAM </a:t>
            </a:r>
            <a:r>
              <a:rPr lang="en-US" sz="1800" dirty="0"/>
              <a:t>– AS Only Offer Material (Round </a:t>
            </a:r>
            <a:r>
              <a:rPr lang="en-US" sz="1800" dirty="0" smtClean="0"/>
              <a:t>3)</a:t>
            </a:r>
          </a:p>
          <a:p>
            <a:pPr lvl="2">
              <a:spcAft>
                <a:spcPts val="600"/>
              </a:spcAft>
            </a:pPr>
            <a:r>
              <a:rPr lang="en-US" sz="1600" dirty="0" smtClean="0"/>
              <a:t>NPRR1008 </a:t>
            </a:r>
            <a:r>
              <a:rPr lang="en-US" sz="1600" dirty="0"/>
              <a:t>(4.3, 4.4.7.2, 4.4.7.2.1, 4.4.7.2.2, 4.4.7.2.3, 4.4.7.2.4, and </a:t>
            </a:r>
            <a:r>
              <a:rPr lang="en-US" sz="1600" dirty="0" smtClean="0"/>
              <a:t>4.5.3)</a:t>
            </a:r>
          </a:p>
          <a:p>
            <a:pPr lvl="1">
              <a:spcAft>
                <a:spcPts val="600"/>
              </a:spcAft>
            </a:pPr>
            <a:r>
              <a:rPr lang="en-US" sz="1800" dirty="0" smtClean="0"/>
              <a:t>RTM </a:t>
            </a:r>
            <a:r>
              <a:rPr lang="en-US" sz="1800" dirty="0"/>
              <a:t>- Telemetry and RLC (Round </a:t>
            </a:r>
            <a:r>
              <a:rPr lang="en-US" sz="1800" dirty="0" smtClean="0"/>
              <a:t>3)</a:t>
            </a:r>
          </a:p>
          <a:p>
            <a:pPr lvl="2">
              <a:spcAft>
                <a:spcPts val="600"/>
              </a:spcAft>
            </a:pPr>
            <a:r>
              <a:rPr lang="en-US" sz="1600" dirty="0" smtClean="0"/>
              <a:t>NPRR1010 </a:t>
            </a:r>
            <a:r>
              <a:rPr lang="en-US" sz="1600" dirty="0"/>
              <a:t>(6.4.6, 6.5.5.2, 6.5.7.1.12, 6.5.7.1.13, and </a:t>
            </a:r>
            <a:r>
              <a:rPr lang="en-US" sz="1600" dirty="0" smtClean="0"/>
              <a:t>6.5.7.2)</a:t>
            </a:r>
          </a:p>
          <a:p>
            <a:pPr lvl="1">
              <a:spcAft>
                <a:spcPts val="600"/>
              </a:spcAft>
            </a:pPr>
            <a:r>
              <a:rPr lang="en-US" sz="1800" dirty="0" smtClean="0"/>
              <a:t>DAM </a:t>
            </a:r>
            <a:r>
              <a:rPr lang="en-US" sz="1800" dirty="0"/>
              <a:t>General Update (Round 3)</a:t>
            </a:r>
          </a:p>
          <a:p>
            <a:pPr lvl="2">
              <a:spcAft>
                <a:spcPts val="600"/>
              </a:spcAft>
            </a:pPr>
            <a:r>
              <a:rPr lang="en-US" sz="1600" dirty="0" smtClean="0"/>
              <a:t>NPRR1008 </a:t>
            </a:r>
            <a:r>
              <a:rPr lang="en-US" sz="1600" dirty="0"/>
              <a:t>(4.1, 4.2.1.2, 4.4.7.1, 4.4.7.1.1, 4.4.7.3, 4.4.8, 4.4.9.3.1, 4.4.9.3.3, 4.4.9.4.1, 4.4.9.5.1, and </a:t>
            </a:r>
            <a:r>
              <a:rPr lang="en-US" sz="1600" dirty="0" smtClean="0"/>
              <a:t>4.5.1)</a:t>
            </a:r>
          </a:p>
          <a:p>
            <a:pPr lvl="1">
              <a:spcAft>
                <a:spcPts val="600"/>
              </a:spcAft>
            </a:pPr>
            <a:r>
              <a:rPr lang="en-US" sz="1800" dirty="0" smtClean="0"/>
              <a:t>Credit </a:t>
            </a:r>
            <a:r>
              <a:rPr lang="en-US" sz="1800" dirty="0"/>
              <a:t>(Round 2) </a:t>
            </a:r>
            <a:endParaRPr lang="en-US" sz="1800" dirty="0" smtClean="0"/>
          </a:p>
          <a:p>
            <a:pPr lvl="2">
              <a:spcAft>
                <a:spcPts val="600"/>
              </a:spcAft>
            </a:pPr>
            <a:r>
              <a:rPr lang="en-US" sz="1600" dirty="0" smtClean="0"/>
              <a:t>NPRR1013 </a:t>
            </a:r>
            <a:r>
              <a:rPr lang="en-US" sz="1600" dirty="0"/>
              <a:t>(16.11.4.1, </a:t>
            </a:r>
            <a:r>
              <a:rPr lang="en-US" sz="1600" dirty="0" smtClean="0"/>
              <a:t>16.11.4.3.2)</a:t>
            </a:r>
          </a:p>
          <a:p>
            <a:pPr lvl="1">
              <a:spcAft>
                <a:spcPts val="600"/>
              </a:spcAft>
            </a:pPr>
            <a:r>
              <a:rPr lang="en-US" sz="1800" dirty="0" smtClean="0"/>
              <a:t>DAM </a:t>
            </a:r>
            <a:r>
              <a:rPr lang="en-US" sz="1800" dirty="0"/>
              <a:t>Credit/Settlement (Round </a:t>
            </a:r>
            <a:r>
              <a:rPr lang="en-US" sz="1800" dirty="0" smtClean="0"/>
              <a:t>2)</a:t>
            </a:r>
          </a:p>
          <a:p>
            <a:pPr lvl="2">
              <a:spcAft>
                <a:spcPts val="600"/>
              </a:spcAft>
            </a:pPr>
            <a:r>
              <a:rPr lang="en-US" sz="1600" dirty="0" smtClean="0"/>
              <a:t>NPRR1008 </a:t>
            </a:r>
            <a:r>
              <a:rPr lang="en-US" sz="1600" dirty="0"/>
              <a:t>(4.4.10, 4.6.2.3.1, 4.6.4.1.1, 4.6.4.1.2, 4.6.4.1.3, 4.6.4.1.4, 4.6.4.1.5, 4.6.4.2.1, 4.6.4.2.2, 4.6.4.2.3, 4.6.4.2.4, 4.6.4.2.5)</a:t>
            </a:r>
          </a:p>
        </p:txBody>
      </p:sp>
      <p:sp>
        <p:nvSpPr>
          <p:cNvPr id="4" name="Slide Number Placeholder 3"/>
          <p:cNvSpPr>
            <a:spLocks noGrp="1"/>
          </p:cNvSpPr>
          <p:nvPr>
            <p:ph type="sldNum" sz="quarter" idx="4"/>
          </p:nvPr>
        </p:nvSpPr>
        <p:spPr/>
        <p:txBody>
          <a:bodyPr/>
          <a:lstStyle/>
          <a:p>
            <a:fld id="{1D93BD3E-1E9A-4970-A6F7-E7AC52762E0C}" type="slidenum">
              <a:rPr lang="en-US" smtClean="0"/>
              <a:pPr/>
              <a:t>18</a:t>
            </a:fld>
            <a:endParaRPr lang="en-US"/>
          </a:p>
        </p:txBody>
      </p:sp>
    </p:spTree>
    <p:extLst>
      <p:ext uri="{BB962C8B-B14F-4D97-AF65-F5344CB8AC3E}">
        <p14:creationId xmlns:p14="http://schemas.microsoft.com/office/powerpoint/2010/main" val="33240410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Dates of Consensus Items (continued)</a:t>
            </a:r>
          </a:p>
        </p:txBody>
      </p:sp>
      <p:sp>
        <p:nvSpPr>
          <p:cNvPr id="3" name="Content Placeholder 2"/>
          <p:cNvSpPr>
            <a:spLocks noGrp="1"/>
          </p:cNvSpPr>
          <p:nvPr>
            <p:ph idx="1"/>
          </p:nvPr>
        </p:nvSpPr>
        <p:spPr>
          <a:xfrm>
            <a:off x="304800" y="762000"/>
            <a:ext cx="8534400" cy="5052221"/>
          </a:xfrm>
        </p:spPr>
        <p:txBody>
          <a:bodyPr/>
          <a:lstStyle/>
          <a:p>
            <a:r>
              <a:rPr lang="en-US" sz="2000" u="sng" dirty="0" smtClean="0"/>
              <a:t>6/29/2020 RTCTF Consensus (34 items):</a:t>
            </a:r>
            <a:endParaRPr lang="en-US" sz="2000" u="sng" dirty="0"/>
          </a:p>
          <a:p>
            <a:pPr lvl="1">
              <a:spcAft>
                <a:spcPts val="600"/>
              </a:spcAft>
            </a:pPr>
            <a:r>
              <a:rPr lang="en-US" sz="1800" dirty="0" smtClean="0"/>
              <a:t>DAM </a:t>
            </a:r>
            <a:r>
              <a:rPr lang="en-US" sz="1800" dirty="0"/>
              <a:t>General Update </a:t>
            </a:r>
            <a:r>
              <a:rPr lang="en-US" sz="1800" dirty="0" smtClean="0"/>
              <a:t>(Round 3)</a:t>
            </a:r>
          </a:p>
          <a:p>
            <a:pPr lvl="2">
              <a:spcAft>
                <a:spcPts val="600"/>
              </a:spcAft>
            </a:pPr>
            <a:r>
              <a:rPr lang="en-US" sz="1600" dirty="0" smtClean="0"/>
              <a:t>NPRR1008 </a:t>
            </a:r>
            <a:r>
              <a:rPr lang="en-US" sz="1600" dirty="0"/>
              <a:t>(4.4.7.3)</a:t>
            </a:r>
          </a:p>
          <a:p>
            <a:pPr lvl="1">
              <a:spcAft>
                <a:spcPts val="600"/>
              </a:spcAft>
            </a:pPr>
            <a:r>
              <a:rPr lang="en-US" sz="1800" dirty="0"/>
              <a:t>RUC Settlement </a:t>
            </a:r>
            <a:r>
              <a:rPr lang="en-US" sz="1800" dirty="0" smtClean="0"/>
              <a:t>(Round 3)</a:t>
            </a:r>
          </a:p>
          <a:p>
            <a:pPr lvl="2">
              <a:spcAft>
                <a:spcPts val="600"/>
              </a:spcAft>
            </a:pPr>
            <a:r>
              <a:rPr lang="en-US" sz="1600" dirty="0" smtClean="0"/>
              <a:t>NPRR1009 </a:t>
            </a:r>
            <a:r>
              <a:rPr lang="en-US" sz="1600" dirty="0"/>
              <a:t>(5.6.2, 5.7.1.3, 5.7.1.4, 5.7.4.1.1)</a:t>
            </a:r>
          </a:p>
          <a:p>
            <a:pPr lvl="1">
              <a:spcAft>
                <a:spcPts val="600"/>
              </a:spcAft>
            </a:pPr>
            <a:r>
              <a:rPr lang="en-US" sz="1800" dirty="0" smtClean="0"/>
              <a:t>RTM </a:t>
            </a:r>
            <a:r>
              <a:rPr lang="en-US" sz="1800" dirty="0"/>
              <a:t>- AS Deployment </a:t>
            </a:r>
            <a:r>
              <a:rPr lang="en-US" sz="1800" dirty="0" smtClean="0"/>
              <a:t>(Round 2)</a:t>
            </a:r>
          </a:p>
          <a:p>
            <a:pPr lvl="2">
              <a:spcAft>
                <a:spcPts val="600"/>
              </a:spcAft>
            </a:pPr>
            <a:r>
              <a:rPr lang="en-US" sz="1600" dirty="0" smtClean="0"/>
              <a:t>NPRR1007 </a:t>
            </a:r>
            <a:r>
              <a:rPr lang="en-US" sz="1600" dirty="0"/>
              <a:t>(3.16, 3.17.1, 3.18)</a:t>
            </a:r>
          </a:p>
          <a:p>
            <a:pPr lvl="1">
              <a:spcAft>
                <a:spcPts val="600"/>
              </a:spcAft>
            </a:pPr>
            <a:r>
              <a:rPr lang="en-US" sz="1800" dirty="0"/>
              <a:t>RTM - General </a:t>
            </a:r>
            <a:r>
              <a:rPr lang="en-US" sz="1800" dirty="0" smtClean="0"/>
              <a:t>Update (Round 2)</a:t>
            </a:r>
            <a:endParaRPr lang="en-US" sz="1800" dirty="0"/>
          </a:p>
          <a:p>
            <a:pPr lvl="2">
              <a:spcAft>
                <a:spcPts val="600"/>
              </a:spcAft>
            </a:pPr>
            <a:r>
              <a:rPr lang="en-US" sz="1600" dirty="0"/>
              <a:t>NOGRR211 (2.1, 2.2.4, 2.2.4.2)</a:t>
            </a:r>
          </a:p>
          <a:p>
            <a:pPr lvl="2">
              <a:spcAft>
                <a:spcPts val="600"/>
              </a:spcAft>
            </a:pPr>
            <a:r>
              <a:rPr lang="en-US" sz="1600" dirty="0"/>
              <a:t>NPRR1013 (1.3.1.4, 1.3.3)</a:t>
            </a:r>
          </a:p>
          <a:p>
            <a:pPr lvl="2">
              <a:spcAft>
                <a:spcPts val="600"/>
              </a:spcAft>
            </a:pPr>
            <a:r>
              <a:rPr lang="en-US" sz="1600" dirty="0"/>
              <a:t>NPRR1007 (3.6.1, 3.8.1, 3.8.2, 3.8.3, 3.14.4.1)</a:t>
            </a:r>
          </a:p>
          <a:p>
            <a:pPr lvl="2">
              <a:spcAft>
                <a:spcPts val="600"/>
              </a:spcAft>
            </a:pPr>
            <a:r>
              <a:rPr lang="en-US" sz="1600" dirty="0"/>
              <a:t>NPRR1008 (4.4.4, 4.4.7.4)</a:t>
            </a:r>
          </a:p>
          <a:p>
            <a:pPr lvl="2">
              <a:spcAft>
                <a:spcPts val="600"/>
              </a:spcAft>
            </a:pPr>
            <a:r>
              <a:rPr lang="en-US" sz="1600" dirty="0"/>
              <a:t>NPRR1010 (6.1, 6.3, 6.3.1, 6.3.2, 6.4.7.1, 6.5.1.1, 6.5.1.2, 6.5.7, 6.5.9.2, 6.5.9.3.3, 6.5.9.3.4, 6.5.9.4) </a:t>
            </a:r>
            <a:endParaRPr lang="en-US" sz="1600" dirty="0" smtClean="0"/>
          </a:p>
          <a:p>
            <a:pPr lvl="2">
              <a:spcAft>
                <a:spcPts val="600"/>
              </a:spcAft>
            </a:pPr>
            <a:r>
              <a:rPr lang="en-US" sz="1600" dirty="0" smtClean="0"/>
              <a:t>NPRR1011 </a:t>
            </a:r>
            <a:r>
              <a:rPr lang="en-US" sz="1600" dirty="0"/>
              <a:t>(8.1.1.1, 8.1.1.2)</a:t>
            </a:r>
          </a:p>
          <a:p>
            <a:pPr lvl="1">
              <a:spcAft>
                <a:spcPts val="600"/>
              </a:spcAft>
            </a:pPr>
            <a:endParaRPr lang="en-US" sz="18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19</a:t>
            </a:fld>
            <a:endParaRPr lang="en-US"/>
          </a:p>
        </p:txBody>
      </p:sp>
    </p:spTree>
    <p:extLst>
      <p:ext uri="{BB962C8B-B14F-4D97-AF65-F5344CB8AC3E}">
        <p14:creationId xmlns:p14="http://schemas.microsoft.com/office/powerpoint/2010/main" val="24873909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Outline of RTCTF Update </a:t>
            </a:r>
            <a:endParaRPr lang="en-US" sz="2400" dirty="0"/>
          </a:p>
        </p:txBody>
      </p:sp>
      <p:sp>
        <p:nvSpPr>
          <p:cNvPr id="3" name="Content Placeholder 2"/>
          <p:cNvSpPr>
            <a:spLocks noGrp="1"/>
          </p:cNvSpPr>
          <p:nvPr>
            <p:ph idx="1"/>
          </p:nvPr>
        </p:nvSpPr>
        <p:spPr>
          <a:xfrm>
            <a:off x="397747" y="1121223"/>
            <a:ext cx="8534400" cy="5052221"/>
          </a:xfrm>
        </p:spPr>
        <p:txBody>
          <a:bodyPr/>
          <a:lstStyle/>
          <a:p>
            <a:pPr>
              <a:spcBef>
                <a:spcPts val="1000"/>
              </a:spcBef>
              <a:spcAft>
                <a:spcPts val="1000"/>
              </a:spcAft>
            </a:pPr>
            <a:r>
              <a:rPr lang="en-US" sz="2000" dirty="0" smtClean="0"/>
              <a:t>RTC Revision Requests (RTCRRs)</a:t>
            </a:r>
            <a:r>
              <a:rPr lang="en-US" sz="2000" dirty="0" smtClean="0">
                <a:solidFill>
                  <a:srgbClr val="FF0000"/>
                </a:solidFill>
              </a:rPr>
              <a:t> </a:t>
            </a:r>
            <a:r>
              <a:rPr lang="en-US" sz="2000" dirty="0"/>
              <a:t>Schedule &amp; Progress to Date</a:t>
            </a:r>
            <a:endParaRPr lang="en-US" sz="2000" dirty="0" smtClean="0">
              <a:solidFill>
                <a:srgbClr val="FF0000"/>
              </a:solidFill>
            </a:endParaRPr>
          </a:p>
          <a:p>
            <a:pPr>
              <a:spcBef>
                <a:spcPts val="1000"/>
              </a:spcBef>
              <a:spcAft>
                <a:spcPts val="1000"/>
              </a:spcAft>
            </a:pPr>
            <a:r>
              <a:rPr lang="en-US" sz="2000" dirty="0" smtClean="0"/>
              <a:t>Reminder </a:t>
            </a:r>
            <a:r>
              <a:rPr lang="en-US" sz="2000" dirty="0" smtClean="0"/>
              <a:t>of RTC Scope</a:t>
            </a:r>
          </a:p>
          <a:p>
            <a:pPr>
              <a:spcBef>
                <a:spcPts val="1000"/>
              </a:spcBef>
              <a:spcAft>
                <a:spcPts val="1000"/>
              </a:spcAft>
            </a:pPr>
            <a:r>
              <a:rPr lang="en-US" sz="2000" dirty="0" smtClean="0"/>
              <a:t>TAC Approval </a:t>
            </a:r>
            <a:r>
              <a:rPr lang="en-US" sz="2000" dirty="0" smtClean="0"/>
              <a:t>Details</a:t>
            </a:r>
          </a:p>
          <a:p>
            <a:pPr>
              <a:spcBef>
                <a:spcPts val="1000"/>
              </a:spcBef>
              <a:spcAft>
                <a:spcPts val="1000"/>
              </a:spcAft>
            </a:pPr>
            <a:r>
              <a:rPr lang="en-US" sz="2000" dirty="0" smtClean="0"/>
              <a:t>RTCTF Status</a:t>
            </a:r>
            <a:endParaRPr lang="en-US" sz="2000" dirty="0" smtClean="0"/>
          </a:p>
          <a:p>
            <a:pPr>
              <a:spcBef>
                <a:spcPts val="1000"/>
              </a:spcBef>
              <a:spcAft>
                <a:spcPts val="1000"/>
              </a:spcAft>
            </a:pPr>
            <a:r>
              <a:rPr lang="en-US" sz="2000" dirty="0" smtClean="0"/>
              <a:t>Next Steps</a:t>
            </a:r>
          </a:p>
          <a:p>
            <a:pPr>
              <a:spcBef>
                <a:spcPts val="1000"/>
              </a:spcBef>
              <a:spcAft>
                <a:spcPts val="1000"/>
              </a:spcAft>
            </a:pPr>
            <a:r>
              <a:rPr lang="en-US" sz="2000" dirty="0" smtClean="0"/>
              <a:t>Appendix </a:t>
            </a:r>
          </a:p>
          <a:p>
            <a:pPr lvl="1">
              <a:spcBef>
                <a:spcPts val="0"/>
              </a:spcBef>
            </a:pPr>
            <a:r>
              <a:rPr lang="en-US" sz="1600" dirty="0" smtClean="0"/>
              <a:t>RTCRR Review Process</a:t>
            </a:r>
          </a:p>
          <a:p>
            <a:pPr lvl="1">
              <a:spcBef>
                <a:spcPts val="0"/>
              </a:spcBef>
            </a:pPr>
            <a:r>
              <a:rPr lang="en-US" sz="1600" dirty="0" smtClean="0"/>
              <a:t>Dates of Consensus Items</a:t>
            </a:r>
          </a:p>
          <a:p>
            <a:pPr lvl="1">
              <a:spcBef>
                <a:spcPts val="0"/>
              </a:spcBef>
            </a:pPr>
            <a:r>
              <a:rPr lang="en-US" sz="1600" dirty="0"/>
              <a:t>Overall RTC Delivery Schedule</a:t>
            </a:r>
            <a:endParaRPr lang="en-US" sz="1600" dirty="0" smtClean="0"/>
          </a:p>
          <a:p>
            <a:pPr lvl="1">
              <a:spcBef>
                <a:spcPts val="1000"/>
              </a:spcBef>
              <a:spcAft>
                <a:spcPts val="1000"/>
              </a:spcAft>
            </a:pPr>
            <a:endParaRPr lang="en-US" sz="1600" dirty="0"/>
          </a:p>
          <a:p>
            <a:pPr lvl="1">
              <a:spcBef>
                <a:spcPts val="1000"/>
              </a:spcBef>
              <a:spcAft>
                <a:spcPts val="1000"/>
              </a:spcAft>
            </a:pPr>
            <a:endParaRPr lang="en-US" sz="1800"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151206361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Dates of Consensus Items (continued)</a:t>
            </a:r>
          </a:p>
        </p:txBody>
      </p:sp>
      <p:sp>
        <p:nvSpPr>
          <p:cNvPr id="3" name="Content Placeholder 2"/>
          <p:cNvSpPr>
            <a:spLocks noGrp="1"/>
          </p:cNvSpPr>
          <p:nvPr>
            <p:ph idx="1"/>
          </p:nvPr>
        </p:nvSpPr>
        <p:spPr>
          <a:xfrm>
            <a:off x="304800" y="838200"/>
            <a:ext cx="8534400" cy="5052221"/>
          </a:xfrm>
        </p:spPr>
        <p:txBody>
          <a:bodyPr/>
          <a:lstStyle/>
          <a:p>
            <a:r>
              <a:rPr lang="en-US" sz="2000" u="sng" dirty="0" smtClean="0"/>
              <a:t>7/22/2020 RTCTF Consensus (46 items):</a:t>
            </a:r>
            <a:endParaRPr lang="en-US" sz="2000" u="sng" dirty="0"/>
          </a:p>
          <a:p>
            <a:pPr lvl="1">
              <a:spcAft>
                <a:spcPts val="600"/>
              </a:spcAft>
            </a:pPr>
            <a:r>
              <a:rPr lang="en-US" sz="1800" dirty="0" smtClean="0"/>
              <a:t>RTM </a:t>
            </a:r>
            <a:r>
              <a:rPr lang="en-US" sz="1800" dirty="0"/>
              <a:t>- AS </a:t>
            </a:r>
            <a:r>
              <a:rPr lang="en-US" sz="1800" dirty="0" smtClean="0"/>
              <a:t>Deployment (Round 3)</a:t>
            </a:r>
            <a:endParaRPr lang="en-US" sz="1800" dirty="0"/>
          </a:p>
          <a:p>
            <a:pPr lvl="2">
              <a:spcAft>
                <a:spcPts val="600"/>
              </a:spcAft>
            </a:pPr>
            <a:r>
              <a:rPr lang="en-US" sz="1600" dirty="0"/>
              <a:t>NPRR1010 (6.5.7.4.1, 6.5.7.6.1, 6.5.7.6.2, 6.5.7.6.2.1, 6.5.7.6.2.2, 6.5.7.6.2.3, 6.5.7.6.2.4, 6.5.9.4.2)</a:t>
            </a:r>
          </a:p>
          <a:p>
            <a:pPr lvl="1">
              <a:spcAft>
                <a:spcPts val="600"/>
              </a:spcAft>
            </a:pPr>
            <a:r>
              <a:rPr lang="en-US" sz="1800" dirty="0" smtClean="0"/>
              <a:t>RTM </a:t>
            </a:r>
            <a:r>
              <a:rPr lang="en-US" sz="1800" dirty="0"/>
              <a:t>– General </a:t>
            </a:r>
            <a:r>
              <a:rPr lang="en-US" sz="1800" dirty="0" smtClean="0"/>
              <a:t>Update (Round 3)</a:t>
            </a:r>
            <a:endParaRPr lang="en-US" sz="1800" dirty="0"/>
          </a:p>
          <a:p>
            <a:pPr lvl="2">
              <a:spcAft>
                <a:spcPts val="600"/>
              </a:spcAft>
            </a:pPr>
            <a:r>
              <a:rPr lang="en-US" sz="1600" dirty="0"/>
              <a:t>NPRR1010 (6.4.9.1.2)</a:t>
            </a:r>
          </a:p>
          <a:p>
            <a:pPr lvl="1">
              <a:spcAft>
                <a:spcPts val="600"/>
              </a:spcAft>
            </a:pPr>
            <a:r>
              <a:rPr lang="en-US" sz="1800" dirty="0" smtClean="0"/>
              <a:t>RTM Settlement (Round 2)</a:t>
            </a:r>
            <a:endParaRPr lang="en-US" sz="1800" dirty="0"/>
          </a:p>
          <a:p>
            <a:pPr lvl="2">
              <a:spcAft>
                <a:spcPts val="600"/>
              </a:spcAft>
            </a:pPr>
            <a:r>
              <a:rPr lang="en-US" sz="1600" dirty="0" smtClean="0"/>
              <a:t>NPRR1007 </a:t>
            </a:r>
            <a:r>
              <a:rPr lang="en-US" sz="1600" dirty="0"/>
              <a:t>(3.5.2.1, 3.5.2.2, 3.5.2.3, 3.5.2.4, 3.5.2.5, 3.5.2.6, 3.5.2.7)</a:t>
            </a:r>
          </a:p>
          <a:p>
            <a:pPr lvl="2">
              <a:spcAft>
                <a:spcPts val="600"/>
              </a:spcAft>
            </a:pPr>
            <a:r>
              <a:rPr lang="en-US" sz="1600" dirty="0" smtClean="0"/>
              <a:t>NPRR1010 </a:t>
            </a:r>
            <a:r>
              <a:rPr lang="en-US" sz="1600" dirty="0"/>
              <a:t>(6.6.1, 6.6.1.1, 6.6.1.2, 6.6.1.6, 6.6.1.7, 6.6.3.1, 6.6.3.7, 6.6.3.9, 6.6.5.1, 6.6.5.1.1.3, </a:t>
            </a:r>
            <a:r>
              <a:rPr lang="en-US" sz="1600" dirty="0" smtClean="0"/>
              <a:t>6.6.5.1.1.4, </a:t>
            </a:r>
            <a:r>
              <a:rPr lang="en-US" sz="1600" dirty="0"/>
              <a:t>6.6.5.2, 6.6.5.2.1, 6.6.5.3, 6.6.5.3.1, 6.6.5.4, 6.6.5.5, 6.6.5.5.1, 6.6.5.6, 6.6.12.1, 6.7.1, 6.7.2, 6.7.2.1, 6.7.2.2, 6.7.3, 6.7.4) </a:t>
            </a:r>
          </a:p>
          <a:p>
            <a:pPr lvl="2">
              <a:spcAft>
                <a:spcPts val="600"/>
              </a:spcAft>
            </a:pPr>
            <a:r>
              <a:rPr lang="en-US" sz="1600" dirty="0" smtClean="0"/>
              <a:t>NPRR1012 </a:t>
            </a:r>
            <a:r>
              <a:rPr lang="en-US" sz="1600" dirty="0"/>
              <a:t>(9.5.3, 9.19.1)</a:t>
            </a:r>
          </a:p>
          <a:p>
            <a:pPr lvl="1">
              <a:spcAft>
                <a:spcPts val="600"/>
              </a:spcAft>
            </a:pPr>
            <a:r>
              <a:rPr lang="en-US" sz="1800" dirty="0" smtClean="0"/>
              <a:t>Additional Comments for Renaming </a:t>
            </a:r>
            <a:r>
              <a:rPr lang="en-US" sz="1800" dirty="0"/>
              <a:t>of Base Point </a:t>
            </a:r>
            <a:r>
              <a:rPr lang="en-US" sz="1800" dirty="0" smtClean="0"/>
              <a:t>Deviation (Round 1)</a:t>
            </a:r>
            <a:endParaRPr lang="en-US" sz="1800" dirty="0"/>
          </a:p>
          <a:p>
            <a:pPr lvl="2">
              <a:spcAft>
                <a:spcPts val="600"/>
              </a:spcAft>
            </a:pPr>
            <a:r>
              <a:rPr lang="en-US" sz="1600" dirty="0" smtClean="0"/>
              <a:t>NPRR1007 </a:t>
            </a:r>
            <a:r>
              <a:rPr lang="en-US" sz="1600" dirty="0"/>
              <a:t>(3.8.3) - Initial consensus on 6/29/20</a:t>
            </a:r>
          </a:p>
          <a:p>
            <a:pPr lvl="2">
              <a:spcAft>
                <a:spcPts val="600"/>
              </a:spcAft>
            </a:pPr>
            <a:r>
              <a:rPr lang="en-US" sz="1600" dirty="0" smtClean="0"/>
              <a:t>NPRR1011 </a:t>
            </a:r>
            <a:r>
              <a:rPr lang="en-US" sz="1600" dirty="0"/>
              <a:t>(8.1.1.1) - Initial consensus on 6/29/20</a:t>
            </a:r>
          </a:p>
          <a:p>
            <a:pPr lvl="1">
              <a:spcAft>
                <a:spcPts val="600"/>
              </a:spcAft>
            </a:pPr>
            <a:endParaRPr lang="en-US" sz="1800" dirty="0" smtClean="0"/>
          </a:p>
          <a:p>
            <a:pPr lvl="1">
              <a:spcAft>
                <a:spcPts val="600"/>
              </a:spcAft>
            </a:pPr>
            <a:endParaRPr lang="en-US" sz="18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20</a:t>
            </a:fld>
            <a:endParaRPr lang="en-US"/>
          </a:p>
        </p:txBody>
      </p:sp>
    </p:spTree>
    <p:extLst>
      <p:ext uri="{BB962C8B-B14F-4D97-AF65-F5344CB8AC3E}">
        <p14:creationId xmlns:p14="http://schemas.microsoft.com/office/powerpoint/2010/main" val="37997514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Dates of Consensus Items (continued)</a:t>
            </a:r>
          </a:p>
        </p:txBody>
      </p:sp>
      <p:sp>
        <p:nvSpPr>
          <p:cNvPr id="3" name="Content Placeholder 2"/>
          <p:cNvSpPr>
            <a:spLocks noGrp="1"/>
          </p:cNvSpPr>
          <p:nvPr>
            <p:ph idx="1"/>
          </p:nvPr>
        </p:nvSpPr>
        <p:spPr>
          <a:xfrm>
            <a:off x="304800" y="838200"/>
            <a:ext cx="8534400" cy="5052221"/>
          </a:xfrm>
        </p:spPr>
        <p:txBody>
          <a:bodyPr/>
          <a:lstStyle/>
          <a:p>
            <a:r>
              <a:rPr lang="en-US" sz="2000" u="sng" dirty="0" smtClean="0"/>
              <a:t>8/12/2020 RTCTF Consensus (27 items):</a:t>
            </a:r>
          </a:p>
          <a:p>
            <a:pPr lvl="1"/>
            <a:r>
              <a:rPr lang="en-US" sz="1800" dirty="0"/>
              <a:t>RTM - AS Deployment and AS Qualification</a:t>
            </a:r>
          </a:p>
          <a:p>
            <a:pPr lvl="2"/>
            <a:r>
              <a:rPr lang="en-US" sz="1600" dirty="0"/>
              <a:t>NOGRR211 (2.3, 2.3.1.2, 2.3.2.1, 2.3.3.1)</a:t>
            </a:r>
          </a:p>
          <a:p>
            <a:pPr lvl="2"/>
            <a:r>
              <a:rPr lang="en-US" sz="1600" dirty="0"/>
              <a:t>NPRR1011 (8.1.1.2.1, 8.1.1.2.1.1, 8.1.1.2.1.2, 8.1.1.2.1.3, 8.1.1.2.1.6)</a:t>
            </a:r>
          </a:p>
          <a:p>
            <a:pPr lvl="1"/>
            <a:r>
              <a:rPr lang="en-US" sz="1800" dirty="0"/>
              <a:t>Additional Comments to 6.5.5.2 - Regarding Non-Spin from On-line Generator using Power Augmentation </a:t>
            </a:r>
          </a:p>
          <a:p>
            <a:pPr lvl="2"/>
            <a:r>
              <a:rPr lang="en-US" sz="1600" dirty="0"/>
              <a:t>NPRR1010  (6.5.5.2) - Initial consensus on 5/20/20</a:t>
            </a:r>
          </a:p>
          <a:p>
            <a:pPr lvl="1"/>
            <a:r>
              <a:rPr lang="en-US" sz="1800" dirty="0"/>
              <a:t>Additional Comments to 6.5.7.4.1 Regarding FFR Deployment in UDSP</a:t>
            </a:r>
          </a:p>
          <a:p>
            <a:pPr lvl="2"/>
            <a:r>
              <a:rPr lang="en-US" sz="1600" dirty="0"/>
              <a:t>NPRR1010 (6.5.7.4.1) - Initial consensus on 7/22/20</a:t>
            </a:r>
          </a:p>
          <a:p>
            <a:pPr lvl="1"/>
            <a:r>
              <a:rPr lang="en-US" sz="1800" dirty="0"/>
              <a:t>RTM Settlement</a:t>
            </a:r>
          </a:p>
          <a:p>
            <a:pPr lvl="2"/>
            <a:r>
              <a:rPr lang="en-US" sz="1600" dirty="0" smtClean="0"/>
              <a:t>NPRR1010 </a:t>
            </a:r>
            <a:r>
              <a:rPr lang="en-US" sz="1600" dirty="0"/>
              <a:t>(6.7.5, 6.7.5.1, 6.7.5.2, 6.7.5.3, 6.7.5.4, 6.7.5.5, 6.7.5.6, 6.7.5.7, 6.7.5.8, 6.7.6, 6.7.7)</a:t>
            </a:r>
          </a:p>
          <a:p>
            <a:pPr lvl="1"/>
            <a:r>
              <a:rPr lang="en-US" sz="1800" dirty="0" smtClean="0"/>
              <a:t>Emergency </a:t>
            </a:r>
            <a:r>
              <a:rPr lang="en-US" sz="1800" dirty="0"/>
              <a:t>Settlement – Non-SCED Failure scenarios</a:t>
            </a:r>
          </a:p>
          <a:p>
            <a:pPr lvl="2"/>
            <a:r>
              <a:rPr lang="en-US" sz="1600" dirty="0"/>
              <a:t>NPRR1010 (6.6.9)</a:t>
            </a:r>
          </a:p>
          <a:p>
            <a:pPr lvl="1"/>
            <a:r>
              <a:rPr lang="en-US" sz="1800" dirty="0"/>
              <a:t>Legal/Market Rules Clarifications</a:t>
            </a:r>
          </a:p>
          <a:p>
            <a:pPr lvl="2"/>
            <a:r>
              <a:rPr lang="en-US" sz="1600" dirty="0" smtClean="0"/>
              <a:t>NPRR1010 </a:t>
            </a:r>
            <a:r>
              <a:rPr lang="en-US" sz="1600" dirty="0"/>
              <a:t>(6.4.9.1.2, 6.5.7.3, 6.5.7.6.1, 6.7.4</a:t>
            </a:r>
            <a:r>
              <a:rPr lang="en-US" sz="1600" dirty="0" smtClean="0"/>
              <a:t>)</a:t>
            </a: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21</a:t>
            </a:fld>
            <a:endParaRPr lang="en-US"/>
          </a:p>
        </p:txBody>
      </p:sp>
    </p:spTree>
    <p:extLst>
      <p:ext uri="{BB962C8B-B14F-4D97-AF65-F5344CB8AC3E}">
        <p14:creationId xmlns:p14="http://schemas.microsoft.com/office/powerpoint/2010/main" val="39234488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Dates of Consensus Items (continued)</a:t>
            </a:r>
          </a:p>
        </p:txBody>
      </p:sp>
      <p:sp>
        <p:nvSpPr>
          <p:cNvPr id="3" name="Content Placeholder 2"/>
          <p:cNvSpPr>
            <a:spLocks noGrp="1"/>
          </p:cNvSpPr>
          <p:nvPr>
            <p:ph idx="1"/>
          </p:nvPr>
        </p:nvSpPr>
        <p:spPr>
          <a:xfrm>
            <a:off x="304800" y="838200"/>
            <a:ext cx="8534400" cy="5052221"/>
          </a:xfrm>
        </p:spPr>
        <p:txBody>
          <a:bodyPr/>
          <a:lstStyle/>
          <a:p>
            <a:r>
              <a:rPr lang="en-US" sz="2000" u="sng" dirty="0" smtClean="0"/>
              <a:t>9/9/2020 RTCTF Consensus (17 items):</a:t>
            </a:r>
          </a:p>
          <a:p>
            <a:pPr lvl="1"/>
            <a:r>
              <a:rPr lang="en-US" sz="1800" dirty="0"/>
              <a:t>Settlement Sections Affected by Changes in Naming Convention or Missed Items </a:t>
            </a:r>
            <a:endParaRPr lang="en-US" sz="1800" dirty="0" smtClean="0"/>
          </a:p>
          <a:p>
            <a:pPr lvl="2"/>
            <a:r>
              <a:rPr lang="de-DE" sz="1600" dirty="0"/>
              <a:t>NPRR1010 (6.6.6.3, 6.6.6.10, 6.7.5.2, 6.7.5.7</a:t>
            </a:r>
            <a:r>
              <a:rPr lang="de-DE" sz="1600" dirty="0" smtClean="0"/>
              <a:t>)</a:t>
            </a:r>
          </a:p>
          <a:p>
            <a:pPr lvl="1"/>
            <a:r>
              <a:rPr lang="en-US" sz="1800" dirty="0"/>
              <a:t>Settlement Formula Clarification for Previously Reviewed </a:t>
            </a:r>
            <a:r>
              <a:rPr lang="en-US" sz="1800" dirty="0" smtClean="0"/>
              <a:t>Section</a:t>
            </a:r>
          </a:p>
          <a:p>
            <a:pPr lvl="2"/>
            <a:r>
              <a:rPr lang="en-US" sz="1600" dirty="0"/>
              <a:t>NPRR1010 (6.6.9.1)</a:t>
            </a:r>
          </a:p>
          <a:p>
            <a:pPr lvl="1"/>
            <a:r>
              <a:rPr lang="en-US" sz="1800" dirty="0"/>
              <a:t>RTM Offers</a:t>
            </a:r>
            <a:endParaRPr lang="en-US" sz="1800" dirty="0" smtClean="0"/>
          </a:p>
          <a:p>
            <a:pPr lvl="2"/>
            <a:r>
              <a:rPr lang="de-DE" sz="1600" dirty="0"/>
              <a:t>NPRR1010 (6.4.2.3, 6.4.3.1, 6.4.3.1.1, 6.4.4, 6.4.4.1, 6.4.4.2, 6.4.5, 6.4.7, 6.4.9.1</a:t>
            </a:r>
            <a:r>
              <a:rPr lang="de-DE" sz="1600" dirty="0" smtClean="0"/>
              <a:t>)</a:t>
            </a:r>
          </a:p>
          <a:p>
            <a:pPr lvl="1"/>
            <a:r>
              <a:rPr lang="en-US" sz="1800" dirty="0"/>
              <a:t>Reporting </a:t>
            </a:r>
            <a:r>
              <a:rPr lang="en-US" sz="1800" dirty="0" smtClean="0"/>
              <a:t>Items</a:t>
            </a:r>
          </a:p>
          <a:p>
            <a:pPr lvl="2"/>
            <a:r>
              <a:rPr lang="en-US" sz="1600" dirty="0"/>
              <a:t>NPRR1013 (1.3.1.1)</a:t>
            </a:r>
          </a:p>
          <a:p>
            <a:pPr lvl="2"/>
            <a:r>
              <a:rPr lang="en-US" sz="1600" dirty="0"/>
              <a:t>NPRR1008 (4.2.1.1)</a:t>
            </a:r>
          </a:p>
          <a:p>
            <a:pPr lvl="2"/>
            <a:r>
              <a:rPr lang="en-US" sz="1600" dirty="0"/>
              <a:t>NPRR1009 (5.8</a:t>
            </a:r>
            <a:r>
              <a:rPr lang="en-US" sz="1600" dirty="0" smtClean="0"/>
              <a:t>)</a:t>
            </a: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22</a:t>
            </a:fld>
            <a:endParaRPr lang="en-US"/>
          </a:p>
        </p:txBody>
      </p:sp>
    </p:spTree>
    <p:extLst>
      <p:ext uri="{BB962C8B-B14F-4D97-AF65-F5344CB8AC3E}">
        <p14:creationId xmlns:p14="http://schemas.microsoft.com/office/powerpoint/2010/main" val="11069378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Dates of Consensus Items (continued)</a:t>
            </a:r>
          </a:p>
        </p:txBody>
      </p:sp>
      <p:sp>
        <p:nvSpPr>
          <p:cNvPr id="3" name="Content Placeholder 2"/>
          <p:cNvSpPr>
            <a:spLocks noGrp="1"/>
          </p:cNvSpPr>
          <p:nvPr>
            <p:ph idx="1"/>
          </p:nvPr>
        </p:nvSpPr>
        <p:spPr>
          <a:xfrm>
            <a:off x="304800" y="838200"/>
            <a:ext cx="8534400" cy="5052221"/>
          </a:xfrm>
        </p:spPr>
        <p:txBody>
          <a:bodyPr/>
          <a:lstStyle/>
          <a:p>
            <a:r>
              <a:rPr lang="en-US" sz="2000" u="sng" dirty="0" smtClean="0"/>
              <a:t>9/28/2020 RTCTF Consensus (11 items):</a:t>
            </a:r>
          </a:p>
          <a:p>
            <a:pPr lvl="1"/>
            <a:r>
              <a:rPr lang="en-US" sz="1800" dirty="0"/>
              <a:t>Offers for RMR/Contract for Capacity Resources in Sections with </a:t>
            </a:r>
            <a:r>
              <a:rPr lang="en-US" sz="1800" dirty="0" smtClean="0"/>
              <a:t>Consensus</a:t>
            </a:r>
          </a:p>
          <a:p>
            <a:pPr lvl="2"/>
            <a:r>
              <a:rPr lang="de-DE" sz="1600" dirty="0"/>
              <a:t>NPRR1008 (4.4.8, 4.4.9.3.3, 4.4.9.4.1</a:t>
            </a:r>
            <a:r>
              <a:rPr lang="de-DE" sz="1600" dirty="0" smtClean="0"/>
              <a:t>)</a:t>
            </a:r>
          </a:p>
          <a:p>
            <a:pPr lvl="1"/>
            <a:r>
              <a:rPr lang="en-US" sz="2000" dirty="0"/>
              <a:t>Minor Language Clean-Up: </a:t>
            </a:r>
            <a:r>
              <a:rPr lang="en-US" sz="2000" dirty="0" smtClean="0"/>
              <a:t>Settlements</a:t>
            </a:r>
          </a:p>
          <a:p>
            <a:pPr lvl="2"/>
            <a:r>
              <a:rPr lang="en-US" sz="1600" dirty="0"/>
              <a:t>NPRR1008 (</a:t>
            </a:r>
            <a:r>
              <a:rPr lang="en-US" sz="1600" dirty="0" smtClean="0"/>
              <a:t>4.4.7.1)</a:t>
            </a:r>
          </a:p>
          <a:p>
            <a:pPr lvl="2"/>
            <a:r>
              <a:rPr lang="en-US" sz="1600" dirty="0"/>
              <a:t>NPRR1010 (6.7.6</a:t>
            </a:r>
            <a:r>
              <a:rPr lang="en-US" sz="1600" dirty="0" smtClean="0"/>
              <a:t>)</a:t>
            </a:r>
          </a:p>
          <a:p>
            <a:pPr lvl="1"/>
            <a:r>
              <a:rPr lang="en-US" sz="1800" dirty="0"/>
              <a:t>Reporting Items</a:t>
            </a:r>
          </a:p>
          <a:p>
            <a:pPr lvl="2"/>
            <a:r>
              <a:rPr lang="de-DE" sz="1600" dirty="0"/>
              <a:t>NPRR1007 (3.2.3, 3.2.5, 3.10.7.2.1)</a:t>
            </a:r>
          </a:p>
          <a:p>
            <a:pPr lvl="2"/>
            <a:r>
              <a:rPr lang="de-DE" sz="1600" dirty="0"/>
              <a:t>NPRR1010 (6.5.7.5</a:t>
            </a:r>
            <a:r>
              <a:rPr lang="de-DE" sz="1600" dirty="0" smtClean="0"/>
              <a:t>)</a:t>
            </a:r>
          </a:p>
          <a:p>
            <a:pPr lvl="2"/>
            <a:r>
              <a:rPr lang="de-DE" sz="1600" dirty="0"/>
              <a:t> NPRR1010 (6.3.2</a:t>
            </a:r>
            <a:r>
              <a:rPr lang="de-DE" sz="1600" dirty="0" smtClean="0"/>
              <a:t>)</a:t>
            </a:r>
          </a:p>
          <a:p>
            <a:pPr lvl="1"/>
            <a:r>
              <a:rPr lang="en-US" sz="1800" dirty="0" smtClean="0"/>
              <a:t>AS Performance Monitoring </a:t>
            </a:r>
          </a:p>
          <a:p>
            <a:pPr lvl="2"/>
            <a:r>
              <a:rPr lang="de-DE" sz="1600" dirty="0"/>
              <a:t>NOGRR211 (9.1.10</a:t>
            </a:r>
            <a:r>
              <a:rPr lang="de-DE" sz="1600" dirty="0" smtClean="0"/>
              <a:t>)</a:t>
            </a:r>
          </a:p>
        </p:txBody>
      </p:sp>
      <p:sp>
        <p:nvSpPr>
          <p:cNvPr id="4" name="Slide Number Placeholder 3"/>
          <p:cNvSpPr>
            <a:spLocks noGrp="1"/>
          </p:cNvSpPr>
          <p:nvPr>
            <p:ph type="sldNum" sz="quarter" idx="4"/>
          </p:nvPr>
        </p:nvSpPr>
        <p:spPr/>
        <p:txBody>
          <a:bodyPr/>
          <a:lstStyle/>
          <a:p>
            <a:fld id="{1D93BD3E-1E9A-4970-A6F7-E7AC52762E0C}" type="slidenum">
              <a:rPr lang="en-US" smtClean="0"/>
              <a:pPr/>
              <a:t>23</a:t>
            </a:fld>
            <a:endParaRPr lang="en-US"/>
          </a:p>
        </p:txBody>
      </p:sp>
    </p:spTree>
    <p:extLst>
      <p:ext uri="{BB962C8B-B14F-4D97-AF65-F5344CB8AC3E}">
        <p14:creationId xmlns:p14="http://schemas.microsoft.com/office/powerpoint/2010/main" val="29967420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Dates of Consensus Items (continued)</a:t>
            </a:r>
          </a:p>
        </p:txBody>
      </p:sp>
      <p:sp>
        <p:nvSpPr>
          <p:cNvPr id="3" name="Content Placeholder 2"/>
          <p:cNvSpPr>
            <a:spLocks noGrp="1"/>
          </p:cNvSpPr>
          <p:nvPr>
            <p:ph idx="1"/>
          </p:nvPr>
        </p:nvSpPr>
        <p:spPr>
          <a:xfrm>
            <a:off x="304800" y="838200"/>
            <a:ext cx="8534400" cy="5052221"/>
          </a:xfrm>
        </p:spPr>
        <p:txBody>
          <a:bodyPr/>
          <a:lstStyle/>
          <a:p>
            <a:r>
              <a:rPr lang="en-US" sz="2000" u="sng" dirty="0" smtClean="0"/>
              <a:t>10/21/2020 RTCTF Consensus (31 items):</a:t>
            </a:r>
          </a:p>
          <a:p>
            <a:pPr lvl="1"/>
            <a:r>
              <a:rPr lang="en-US" sz="1800" dirty="0"/>
              <a:t>AS Performance Monitoring</a:t>
            </a:r>
          </a:p>
          <a:p>
            <a:pPr lvl="2"/>
            <a:r>
              <a:rPr lang="de-DE" sz="1600" dirty="0"/>
              <a:t>NPRR1011 (8.1.1.3, 8.1.1.3.1, 8.1.1.3.2, 8.1.1.3.3, 8.1.1.3.4, 8.1.1.4.1, 8.1.1.4.2, 8.1.1.4.3, 8.1.1.4.4, 8.1.2, 8.5.1.1</a:t>
            </a:r>
            <a:r>
              <a:rPr lang="de-DE" sz="1600" dirty="0" smtClean="0"/>
              <a:t>)</a:t>
            </a:r>
          </a:p>
          <a:p>
            <a:pPr lvl="1"/>
            <a:r>
              <a:rPr lang="en-US" sz="2000" dirty="0"/>
              <a:t>Definitions, Acronyms, </a:t>
            </a:r>
            <a:r>
              <a:rPr lang="en-US" sz="2000" dirty="0" smtClean="0"/>
              <a:t>Alignment</a:t>
            </a:r>
          </a:p>
          <a:p>
            <a:pPr lvl="2"/>
            <a:r>
              <a:rPr lang="en-US" sz="1600" dirty="0"/>
              <a:t>NPRR1013 (2.1, 2.2</a:t>
            </a:r>
            <a:r>
              <a:rPr lang="en-US" sz="1600" dirty="0" smtClean="0"/>
              <a:t>)</a:t>
            </a:r>
          </a:p>
          <a:p>
            <a:pPr lvl="1"/>
            <a:r>
              <a:rPr lang="en-US" sz="1800" dirty="0"/>
              <a:t>Minor Language Clean-Up For Sections That Have Consensus - New Grey-Box Language and Legal </a:t>
            </a:r>
            <a:r>
              <a:rPr lang="en-US" sz="1800" dirty="0" smtClean="0"/>
              <a:t>Review</a:t>
            </a:r>
          </a:p>
          <a:p>
            <a:pPr lvl="2"/>
            <a:r>
              <a:rPr lang="de-DE" sz="1600" dirty="0"/>
              <a:t>NPRR1007 (3.2.3, 3.2.5, 3.8.2)</a:t>
            </a:r>
          </a:p>
          <a:p>
            <a:pPr lvl="2"/>
            <a:r>
              <a:rPr lang="de-DE" sz="1600" dirty="0"/>
              <a:t>NPRR1008 (4.1.2, 4.2.1.1, 4.2.1.2, 4.4.7.1, 4.4.9.4.1, 4.4.10)</a:t>
            </a:r>
          </a:p>
          <a:p>
            <a:pPr lvl="2"/>
            <a:r>
              <a:rPr lang="de-DE" sz="1600" dirty="0"/>
              <a:t>NPRR1009 (5.5.2)</a:t>
            </a:r>
          </a:p>
          <a:p>
            <a:pPr lvl="2"/>
            <a:r>
              <a:rPr lang="de-DE" sz="1600" dirty="0"/>
              <a:t>NPRR1010 (6.3.1, 6.3.2, 6.4.9.1.1, 6.5.7, 6.5.7.3, 6.5.9.2, 6.6.1.6)</a:t>
            </a:r>
          </a:p>
          <a:p>
            <a:pPr lvl="2"/>
            <a:r>
              <a:rPr lang="de-DE" sz="1600" dirty="0"/>
              <a:t>OBDRR020 (2, Appendix 2.2)</a:t>
            </a:r>
          </a:p>
          <a:p>
            <a:pPr lvl="2"/>
            <a:endParaRPr lang="de-DE" sz="1600"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24</a:t>
            </a:fld>
            <a:endParaRPr lang="en-US"/>
          </a:p>
        </p:txBody>
      </p:sp>
    </p:spTree>
    <p:extLst>
      <p:ext uri="{BB962C8B-B14F-4D97-AF65-F5344CB8AC3E}">
        <p14:creationId xmlns:p14="http://schemas.microsoft.com/office/powerpoint/2010/main" val="23728097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Overall RTC Delivery Schedule</a:t>
            </a:r>
          </a:p>
        </p:txBody>
      </p:sp>
      <p:sp>
        <p:nvSpPr>
          <p:cNvPr id="3" name="Content Placeholder 2"/>
          <p:cNvSpPr>
            <a:spLocks noGrp="1"/>
          </p:cNvSpPr>
          <p:nvPr>
            <p:ph idx="1"/>
          </p:nvPr>
        </p:nvSpPr>
        <p:spPr>
          <a:xfrm>
            <a:off x="304800" y="838200"/>
            <a:ext cx="8534400" cy="5334000"/>
          </a:xfrm>
        </p:spPr>
        <p:txBody>
          <a:bodyPr/>
          <a:lstStyle/>
          <a:p>
            <a:r>
              <a:rPr lang="en-US" sz="2400" i="1" dirty="0" smtClean="0"/>
              <a:t>Draft</a:t>
            </a:r>
            <a:r>
              <a:rPr lang="en-US" sz="2400" dirty="0" smtClean="0"/>
              <a:t> Timeline</a:t>
            </a:r>
          </a:p>
          <a:p>
            <a:endParaRPr lang="en-US" dirty="0" smtClean="0"/>
          </a:p>
          <a:p>
            <a:endParaRPr lang="en-US" dirty="0" smtClean="0"/>
          </a:p>
          <a:p>
            <a:pPr>
              <a:spcBef>
                <a:spcPts val="1800"/>
              </a:spcBef>
            </a:pPr>
            <a:endParaRPr lang="en-US" sz="2400" dirty="0" smtClean="0"/>
          </a:p>
          <a:p>
            <a:pPr algn="just">
              <a:spcBef>
                <a:spcPts val="1800"/>
              </a:spcBef>
            </a:pPr>
            <a:r>
              <a:rPr lang="en-US" sz="2000" dirty="0" smtClean="0"/>
              <a:t>There are several items/policies, beyond RTCRRs, that must be addressed prior to the implementation of RTC—e.g.:</a:t>
            </a:r>
          </a:p>
          <a:p>
            <a:pPr lvl="1" algn="just"/>
            <a:r>
              <a:rPr lang="en-US" sz="1800" dirty="0" smtClean="0"/>
              <a:t>Proxy Offer Curves;</a:t>
            </a:r>
          </a:p>
          <a:p>
            <a:pPr lvl="1" algn="just"/>
            <a:r>
              <a:rPr lang="en-US" sz="1800" dirty="0" smtClean="0"/>
              <a:t>RUC AS Demand Curves; </a:t>
            </a:r>
          </a:p>
          <a:p>
            <a:pPr lvl="1" algn="just"/>
            <a:r>
              <a:rPr lang="en-US" sz="1800" dirty="0" smtClean="0"/>
              <a:t>Transitional language for RTC go-live (if any);</a:t>
            </a:r>
          </a:p>
          <a:p>
            <a:pPr lvl="1" algn="just"/>
            <a:r>
              <a:rPr lang="en-US" sz="1800" dirty="0" smtClean="0"/>
              <a:t>ORDC/RTC results comparison; and</a:t>
            </a:r>
          </a:p>
          <a:p>
            <a:pPr lvl="1" algn="just"/>
            <a:r>
              <a:rPr lang="en-US" sz="1800" dirty="0" smtClean="0"/>
              <a:t>Target dates for MP detailed requirements (e.g., SCADA changes, XML changes, Market Trials plans).</a:t>
            </a:r>
          </a:p>
        </p:txBody>
      </p:sp>
      <p:sp>
        <p:nvSpPr>
          <p:cNvPr id="4" name="Slide Number Placeholder 3"/>
          <p:cNvSpPr>
            <a:spLocks noGrp="1"/>
          </p:cNvSpPr>
          <p:nvPr>
            <p:ph type="sldNum" sz="quarter" idx="4"/>
          </p:nvPr>
        </p:nvSpPr>
        <p:spPr/>
        <p:txBody>
          <a:bodyPr/>
          <a:lstStyle/>
          <a:p>
            <a:fld id="{1D93BD3E-1E9A-4970-A6F7-E7AC52762E0C}" type="slidenum">
              <a:rPr lang="en-US" smtClean="0"/>
              <a:pPr/>
              <a:t>25</a:t>
            </a:fld>
            <a:endParaRPr lang="en-US"/>
          </a:p>
        </p:txBody>
      </p:sp>
      <p:pic>
        <p:nvPicPr>
          <p:cNvPr id="5" name="Picture 4"/>
          <p:cNvPicPr>
            <a:picLocks noChangeAspect="1"/>
          </p:cNvPicPr>
          <p:nvPr/>
        </p:nvPicPr>
        <p:blipFill>
          <a:blip r:embed="rId2"/>
          <a:stretch>
            <a:fillRect/>
          </a:stretch>
        </p:blipFill>
        <p:spPr>
          <a:xfrm>
            <a:off x="1519237" y="1371600"/>
            <a:ext cx="6105525" cy="1038225"/>
          </a:xfrm>
          <a:prstGeom prst="rect">
            <a:avLst/>
          </a:prstGeom>
        </p:spPr>
      </p:pic>
    </p:spTree>
    <p:extLst>
      <p:ext uri="{BB962C8B-B14F-4D97-AF65-F5344CB8AC3E}">
        <p14:creationId xmlns:p14="http://schemas.microsoft.com/office/powerpoint/2010/main" val="35196328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RTC Revision </a:t>
            </a:r>
            <a:r>
              <a:rPr lang="en-US" sz="2400" dirty="0" smtClean="0"/>
              <a:t>Requests</a:t>
            </a:r>
            <a:endParaRPr lang="en-US" sz="2400" dirty="0"/>
          </a:p>
        </p:txBody>
      </p:sp>
      <p:sp>
        <p:nvSpPr>
          <p:cNvPr id="3" name="Content Placeholder 2"/>
          <p:cNvSpPr>
            <a:spLocks noGrp="1"/>
          </p:cNvSpPr>
          <p:nvPr>
            <p:ph idx="1"/>
          </p:nvPr>
        </p:nvSpPr>
        <p:spPr>
          <a:xfrm>
            <a:off x="304800" y="762000"/>
            <a:ext cx="8534400" cy="5715000"/>
          </a:xfrm>
        </p:spPr>
        <p:txBody>
          <a:bodyPr/>
          <a:lstStyle/>
          <a:p>
            <a:r>
              <a:rPr lang="en-US" sz="1600" dirty="0" smtClean="0"/>
              <a:t>Based on the Board-approved RTC Key Principles (KPs), ERCOT developed and released the following NPRRs, NOGRR, and OBDRR with a single Impact Analysis (IA)</a:t>
            </a:r>
            <a:r>
              <a:rPr lang="en-US" sz="1800" dirty="0" smtClean="0"/>
              <a:t>.</a:t>
            </a:r>
          </a:p>
          <a:p>
            <a:endParaRPr lang="en-US" sz="1800" dirty="0" smtClean="0"/>
          </a:p>
          <a:p>
            <a:pPr marL="0" indent="0">
              <a:buNone/>
            </a:pPr>
            <a:r>
              <a:rPr lang="en-US" sz="1800" dirty="0" smtClean="0"/>
              <a:t>	</a:t>
            </a:r>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2011024003"/>
              </p:ext>
            </p:extLst>
          </p:nvPr>
        </p:nvGraphicFramePr>
        <p:xfrm>
          <a:off x="533400" y="1676400"/>
          <a:ext cx="7966364" cy="4389120"/>
        </p:xfrm>
        <a:graphic>
          <a:graphicData uri="http://schemas.openxmlformats.org/drawingml/2006/table">
            <a:tbl>
              <a:tblPr firstRow="1" bandRow="1">
                <a:tableStyleId>{5C22544A-7EE6-4342-B048-85BDC9FD1C3A}</a:tableStyleId>
              </a:tblPr>
              <a:tblGrid>
                <a:gridCol w="7204364"/>
                <a:gridCol w="762000"/>
              </a:tblGrid>
              <a:tr h="480060">
                <a:tc>
                  <a:txBody>
                    <a:bodyPr/>
                    <a:lstStyle/>
                    <a:p>
                      <a:r>
                        <a:rPr lang="en-US" dirty="0" smtClean="0"/>
                        <a:t>RTCRRs</a:t>
                      </a:r>
                      <a:r>
                        <a:rPr lang="en-US" baseline="0" dirty="0" smtClean="0"/>
                        <a:t> </a:t>
                      </a:r>
                      <a:r>
                        <a:rPr lang="en-US" dirty="0" smtClean="0"/>
                        <a:t>released</a:t>
                      </a:r>
                      <a:r>
                        <a:rPr lang="en-US" baseline="0" dirty="0" smtClean="0"/>
                        <a:t> March 25, 2020</a:t>
                      </a:r>
                      <a:endParaRPr lang="en-US" dirty="0" smtClean="0"/>
                    </a:p>
                  </a:txBody>
                  <a:tcPr/>
                </a:tc>
                <a:tc>
                  <a:txBody>
                    <a:bodyPr/>
                    <a:lstStyle/>
                    <a:p>
                      <a:r>
                        <a:rPr lang="en-US" sz="1100" dirty="0" smtClean="0"/>
                        <a:t>Pages</a:t>
                      </a:r>
                    </a:p>
                    <a:p>
                      <a:r>
                        <a:rPr lang="en-US" sz="1100" dirty="0" smtClean="0"/>
                        <a:t>549 total</a:t>
                      </a:r>
                      <a:endParaRPr lang="en-US" sz="1100" dirty="0"/>
                    </a:p>
                  </a:txBody>
                  <a:tcPr/>
                </a:tc>
              </a:tr>
              <a:tr h="434340">
                <a:tc>
                  <a:txBody>
                    <a:bodyPr/>
                    <a:lstStyle/>
                    <a:p>
                      <a:r>
                        <a:rPr lang="en-US" sz="1400" dirty="0" smtClean="0"/>
                        <a:t>NPRR1007- RTC NP3- Management Activities for the ERCOT System</a:t>
                      </a:r>
                    </a:p>
                  </a:txBody>
                  <a:tcPr/>
                </a:tc>
                <a:tc>
                  <a:txBody>
                    <a:bodyPr/>
                    <a:lstStyle/>
                    <a:p>
                      <a:pPr algn="ctr"/>
                      <a:r>
                        <a:rPr lang="en-US" sz="1400" dirty="0" smtClean="0"/>
                        <a:t>62</a:t>
                      </a:r>
                      <a:endParaRPr lang="en-US" sz="1400" dirty="0"/>
                    </a:p>
                  </a:txBody>
                  <a:tcPr/>
                </a:tc>
              </a:tr>
              <a:tr h="381000">
                <a:tc>
                  <a:txBody>
                    <a:bodyPr/>
                    <a:lstStyle/>
                    <a:p>
                      <a:r>
                        <a:rPr lang="en-US" sz="1400" dirty="0" smtClean="0"/>
                        <a:t>NPRR1008- RTC NP4- Day-Ahead Operations</a:t>
                      </a:r>
                      <a:endParaRPr lang="en-US" sz="1400" dirty="0"/>
                    </a:p>
                  </a:txBody>
                  <a:tcPr/>
                </a:tc>
                <a:tc>
                  <a:txBody>
                    <a:bodyPr/>
                    <a:lstStyle/>
                    <a:p>
                      <a:pPr algn="ctr"/>
                      <a:r>
                        <a:rPr lang="en-US" sz="1400" dirty="0" smtClean="0"/>
                        <a:t>65</a:t>
                      </a:r>
                    </a:p>
                  </a:txBody>
                  <a:tcPr/>
                </a:tc>
              </a:tr>
              <a:tr h="381000">
                <a:tc>
                  <a:txBody>
                    <a:bodyPr/>
                    <a:lstStyle/>
                    <a:p>
                      <a:r>
                        <a:rPr lang="en-US" sz="1400" dirty="0" smtClean="0"/>
                        <a:t>NPRR1009- RTC NP5- Transmission Security Analysis and Reliability Unit Commitment</a:t>
                      </a:r>
                      <a:endParaRPr lang="en-US" sz="1400" dirty="0"/>
                    </a:p>
                  </a:txBody>
                  <a:tcPr/>
                </a:tc>
                <a:tc>
                  <a:txBody>
                    <a:bodyPr/>
                    <a:lstStyle/>
                    <a:p>
                      <a:pPr algn="ctr"/>
                      <a:r>
                        <a:rPr lang="en-US" sz="1400" dirty="0" smtClean="0"/>
                        <a:t>39</a:t>
                      </a:r>
                    </a:p>
                  </a:txBody>
                  <a:tcPr/>
                </a:tc>
              </a:tr>
              <a:tr h="381000">
                <a:tc>
                  <a:txBody>
                    <a:bodyPr/>
                    <a:lstStyle/>
                    <a:p>
                      <a:r>
                        <a:rPr lang="en-US" sz="1400" dirty="0" smtClean="0"/>
                        <a:t>NPRR1010- RTC NP6- Adjustment Period and Real-Time Operations</a:t>
                      </a:r>
                      <a:endParaRPr lang="en-US" sz="1400" dirty="0"/>
                    </a:p>
                  </a:txBody>
                  <a:tcPr/>
                </a:tc>
                <a:tc>
                  <a:txBody>
                    <a:bodyPr/>
                    <a:lstStyle/>
                    <a:p>
                      <a:pPr algn="ctr"/>
                      <a:r>
                        <a:rPr lang="en-US" sz="1400" dirty="0" smtClean="0"/>
                        <a:t>248</a:t>
                      </a:r>
                      <a:endParaRPr lang="en-US" sz="1400" dirty="0"/>
                    </a:p>
                  </a:txBody>
                  <a:tcPr/>
                </a:tc>
              </a:tr>
              <a:tr h="381000">
                <a:tc>
                  <a:txBody>
                    <a:bodyPr/>
                    <a:lstStyle/>
                    <a:p>
                      <a:r>
                        <a:rPr lang="it-IT" sz="1400" dirty="0" smtClean="0"/>
                        <a:t>NPRR1011- RTC NP8- Performance Monitoring</a:t>
                      </a:r>
                    </a:p>
                  </a:txBody>
                  <a:tcPr/>
                </a:tc>
                <a:tc>
                  <a:txBody>
                    <a:bodyPr/>
                    <a:lstStyle/>
                    <a:p>
                      <a:pPr algn="ctr"/>
                      <a:r>
                        <a:rPr lang="en-US" sz="1400" dirty="0" smtClean="0"/>
                        <a:t>49</a:t>
                      </a:r>
                      <a:endParaRPr lang="en-US" sz="1400" dirty="0"/>
                    </a:p>
                  </a:txBody>
                  <a:tcPr/>
                </a:tc>
              </a:tr>
              <a:tr h="381000">
                <a:tc>
                  <a:txBody>
                    <a:bodyPr/>
                    <a:lstStyle/>
                    <a:p>
                      <a:r>
                        <a:rPr lang="en-US" sz="1400" dirty="0" smtClean="0"/>
                        <a:t>NPRR1012- RTC NP9-  Settlement and Billing</a:t>
                      </a:r>
                      <a:endParaRPr lang="en-US" sz="1400" dirty="0"/>
                    </a:p>
                  </a:txBody>
                  <a:tcPr/>
                </a:tc>
                <a:tc>
                  <a:txBody>
                    <a:bodyPr/>
                    <a:lstStyle/>
                    <a:p>
                      <a:pPr algn="ctr"/>
                      <a:r>
                        <a:rPr lang="en-US" sz="1400" dirty="0" smtClean="0"/>
                        <a:t>15</a:t>
                      </a:r>
                      <a:endParaRPr lang="en-US" sz="1400" dirty="0"/>
                    </a:p>
                  </a:txBody>
                  <a:tcPr/>
                </a:tc>
              </a:tr>
              <a:tr h="533400">
                <a:tc>
                  <a:txBody>
                    <a:bodyPr/>
                    <a:lstStyle/>
                    <a:p>
                      <a:r>
                        <a:rPr lang="en-US" sz="1400" dirty="0" smtClean="0"/>
                        <a:t>NPRR1013- RTC NP 1, 2, 16, 25- Overview, Definitions/Acronyms, Registration and Qualification of MPs, and Market Suspension and Restart</a:t>
                      </a:r>
                      <a:endParaRPr lang="en-US" sz="1400" dirty="0"/>
                    </a:p>
                  </a:txBody>
                  <a:tcPr/>
                </a:tc>
                <a:tc>
                  <a:txBody>
                    <a:bodyPr/>
                    <a:lstStyle/>
                    <a:p>
                      <a:pPr algn="ctr"/>
                      <a:r>
                        <a:rPr lang="en-US" sz="1400" dirty="0" smtClean="0"/>
                        <a:t>24</a:t>
                      </a:r>
                      <a:endParaRPr lang="en-US" sz="1400" dirty="0"/>
                    </a:p>
                  </a:txBody>
                  <a:tcPr/>
                </a:tc>
              </a:tr>
              <a:tr h="480060">
                <a:tc>
                  <a:txBody>
                    <a:bodyPr/>
                    <a:lstStyle/>
                    <a:p>
                      <a:r>
                        <a:rPr lang="en-US" sz="1400" dirty="0" smtClean="0"/>
                        <a:t>NOGRR211- RTC Nodal Operating Guides 2 and 9-  System Operations and Control Requirements and Monitoring Programs</a:t>
                      </a:r>
                      <a:endParaRPr lang="en-US" sz="1400" dirty="0"/>
                    </a:p>
                  </a:txBody>
                  <a:tcPr/>
                </a:tc>
                <a:tc>
                  <a:txBody>
                    <a:bodyPr/>
                    <a:lstStyle/>
                    <a:p>
                      <a:pPr algn="ctr"/>
                      <a:r>
                        <a:rPr lang="en-US" sz="1400" dirty="0" smtClean="0"/>
                        <a:t>21</a:t>
                      </a:r>
                      <a:endParaRPr lang="en-US" sz="1400" dirty="0"/>
                    </a:p>
                  </a:txBody>
                  <a:tcPr/>
                </a:tc>
              </a:tr>
              <a:tr h="480060">
                <a:tc>
                  <a:txBody>
                    <a:bodyPr/>
                    <a:lstStyle/>
                    <a:p>
                      <a:r>
                        <a:rPr lang="en-US" sz="1400" dirty="0" smtClean="0"/>
                        <a:t>OBDRR020- RTC - Methodology for Setting Maximum Shadow Prices for Network and Power Balance Constraints</a:t>
                      </a:r>
                    </a:p>
                  </a:txBody>
                  <a:tcPr/>
                </a:tc>
                <a:tc>
                  <a:txBody>
                    <a:bodyPr/>
                    <a:lstStyle/>
                    <a:p>
                      <a:pPr algn="ctr"/>
                      <a:r>
                        <a:rPr lang="en-US" sz="1400" dirty="0" smtClean="0"/>
                        <a:t>26</a:t>
                      </a:r>
                      <a:endParaRPr lang="en-US" sz="1400" dirty="0"/>
                    </a:p>
                  </a:txBody>
                  <a:tcPr/>
                </a:tc>
              </a:tr>
            </a:tbl>
          </a:graphicData>
        </a:graphic>
      </p:graphicFrame>
      <p:sp>
        <p:nvSpPr>
          <p:cNvPr id="5" name="Rectangle 4"/>
          <p:cNvSpPr/>
          <p:nvPr/>
        </p:nvSpPr>
        <p:spPr>
          <a:xfrm>
            <a:off x="457200" y="5562600"/>
            <a:ext cx="8042564" cy="50292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462031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RTCRR Review Schedule &amp; Progress to Date</a:t>
            </a:r>
          </a:p>
        </p:txBody>
      </p:sp>
      <p:sp>
        <p:nvSpPr>
          <p:cNvPr id="3" name="Content Placeholder 2"/>
          <p:cNvSpPr>
            <a:spLocks noGrp="1"/>
          </p:cNvSpPr>
          <p:nvPr>
            <p:ph idx="1"/>
          </p:nvPr>
        </p:nvSpPr>
        <p:spPr>
          <a:xfrm>
            <a:off x="304800" y="762000"/>
            <a:ext cx="8534400" cy="5565039"/>
          </a:xfrm>
        </p:spPr>
        <p:txBody>
          <a:bodyPr/>
          <a:lstStyle/>
          <a:p>
            <a:r>
              <a:rPr lang="en-US" sz="2000" dirty="0"/>
              <a:t>S</a:t>
            </a:r>
            <a:r>
              <a:rPr lang="en-US" sz="2000" dirty="0" smtClean="0"/>
              <a:t>chedule of 2020 meetings for RTCRRs:</a:t>
            </a:r>
            <a:endParaRPr lang="en-US" dirty="0" smtClean="0"/>
          </a:p>
          <a:p>
            <a:pPr marL="682625">
              <a:buFont typeface="Courier New" panose="02070309020205020404" pitchFamily="49" charset="0"/>
              <a:buChar char="o"/>
            </a:pPr>
            <a:r>
              <a:rPr lang="en-US" sz="1400" dirty="0">
                <a:solidFill>
                  <a:schemeClr val="accent3">
                    <a:lumMod val="60000"/>
                    <a:lumOff val="40000"/>
                  </a:schemeClr>
                </a:solidFill>
              </a:rPr>
              <a:t>Mar. 11 – RTCTF (Plan and logistics for RR review)  </a:t>
            </a:r>
          </a:p>
          <a:p>
            <a:pPr marL="682625">
              <a:buFont typeface="Courier New" panose="02070309020205020404" pitchFamily="49" charset="0"/>
              <a:buChar char="o"/>
            </a:pPr>
            <a:r>
              <a:rPr lang="en-US" sz="1400" dirty="0">
                <a:solidFill>
                  <a:schemeClr val="accent3">
                    <a:lumMod val="60000"/>
                    <a:lumOff val="40000"/>
                  </a:schemeClr>
                </a:solidFill>
              </a:rPr>
              <a:t>Apr</a:t>
            </a:r>
            <a:r>
              <a:rPr lang="en-US" sz="1400" dirty="0" smtClean="0">
                <a:solidFill>
                  <a:schemeClr val="accent3">
                    <a:lumMod val="60000"/>
                    <a:lumOff val="40000"/>
                  </a:schemeClr>
                </a:solidFill>
              </a:rPr>
              <a:t>.   </a:t>
            </a:r>
            <a:r>
              <a:rPr lang="en-US" sz="1400" dirty="0">
                <a:solidFill>
                  <a:schemeClr val="accent3">
                    <a:lumMod val="60000"/>
                    <a:lumOff val="40000"/>
                  </a:schemeClr>
                </a:solidFill>
              </a:rPr>
              <a:t>8 – RTCTF (Review detailed plan, and begin review </a:t>
            </a:r>
            <a:r>
              <a:rPr lang="en-US" sz="1400" dirty="0" smtClean="0">
                <a:solidFill>
                  <a:schemeClr val="accent3">
                    <a:lumMod val="60000"/>
                    <a:lumOff val="40000"/>
                  </a:schemeClr>
                </a:solidFill>
              </a:rPr>
              <a:t>process)</a:t>
            </a:r>
            <a:endParaRPr lang="en-US" sz="1400" dirty="0">
              <a:solidFill>
                <a:schemeClr val="accent3">
                  <a:lumMod val="60000"/>
                  <a:lumOff val="40000"/>
                </a:schemeClr>
              </a:solidFill>
            </a:endParaRPr>
          </a:p>
          <a:p>
            <a:pPr marL="682625">
              <a:buFont typeface="Courier New" panose="02070309020205020404" pitchFamily="49" charset="0"/>
              <a:buChar char="o"/>
            </a:pPr>
            <a:r>
              <a:rPr lang="en-US" sz="1400" dirty="0">
                <a:solidFill>
                  <a:schemeClr val="accent3">
                    <a:lumMod val="60000"/>
                    <a:lumOff val="40000"/>
                  </a:schemeClr>
                </a:solidFill>
              </a:rPr>
              <a:t>Apr. 30 – RTCTF </a:t>
            </a:r>
          </a:p>
          <a:p>
            <a:pPr marL="682625">
              <a:buFont typeface="Courier New" panose="02070309020205020404" pitchFamily="49" charset="0"/>
              <a:buChar char="o"/>
            </a:pPr>
            <a:r>
              <a:rPr lang="en-US" sz="1400" i="1" dirty="0">
                <a:solidFill>
                  <a:schemeClr val="accent3">
                    <a:lumMod val="60000"/>
                    <a:lumOff val="40000"/>
                  </a:schemeClr>
                </a:solidFill>
              </a:rPr>
              <a:t>May 11 – Special RTCTF for Potential Design Flaw- AS Price Cap discussion </a:t>
            </a:r>
          </a:p>
          <a:p>
            <a:pPr marL="682625">
              <a:buFont typeface="Courier New" panose="02070309020205020404" pitchFamily="49" charset="0"/>
              <a:buChar char="o"/>
            </a:pPr>
            <a:r>
              <a:rPr lang="en-US" sz="1400" dirty="0">
                <a:solidFill>
                  <a:schemeClr val="accent3">
                    <a:lumMod val="60000"/>
                    <a:lumOff val="40000"/>
                  </a:schemeClr>
                </a:solidFill>
              </a:rPr>
              <a:t>May 20 – RTCTF </a:t>
            </a:r>
          </a:p>
          <a:p>
            <a:pPr marL="682625">
              <a:buFont typeface="Courier New" panose="02070309020205020404" pitchFamily="49" charset="0"/>
              <a:buChar char="o"/>
            </a:pPr>
            <a:r>
              <a:rPr lang="en-US" sz="1400" dirty="0">
                <a:solidFill>
                  <a:schemeClr val="accent3">
                    <a:lumMod val="60000"/>
                    <a:lumOff val="40000"/>
                  </a:schemeClr>
                </a:solidFill>
              </a:rPr>
              <a:t>Jun. 10 – RTCTF </a:t>
            </a:r>
          </a:p>
          <a:p>
            <a:pPr marL="682625">
              <a:buFont typeface="Courier New" panose="02070309020205020404" pitchFamily="49" charset="0"/>
              <a:buChar char="o"/>
            </a:pPr>
            <a:r>
              <a:rPr lang="en-US" sz="1400" i="1" dirty="0">
                <a:solidFill>
                  <a:schemeClr val="accent3">
                    <a:lumMod val="60000"/>
                    <a:lumOff val="40000"/>
                  </a:schemeClr>
                </a:solidFill>
              </a:rPr>
              <a:t>Jun. 22 – Special RTCTF for Ancillary Service Deployments</a:t>
            </a:r>
          </a:p>
          <a:p>
            <a:pPr marL="682625">
              <a:buFont typeface="Courier New" panose="02070309020205020404" pitchFamily="49" charset="0"/>
              <a:buChar char="o"/>
            </a:pPr>
            <a:r>
              <a:rPr lang="en-US" sz="1400" dirty="0">
                <a:solidFill>
                  <a:schemeClr val="accent3">
                    <a:lumMod val="60000"/>
                    <a:lumOff val="40000"/>
                  </a:schemeClr>
                </a:solidFill>
              </a:rPr>
              <a:t>Jun. 29 – RTCTF </a:t>
            </a:r>
            <a:endParaRPr lang="en-US" sz="1400" dirty="0" smtClean="0">
              <a:solidFill>
                <a:schemeClr val="accent3">
                  <a:lumMod val="60000"/>
                  <a:lumOff val="40000"/>
                </a:schemeClr>
              </a:solidFill>
            </a:endParaRPr>
          </a:p>
          <a:p>
            <a:pPr marL="682625">
              <a:buFont typeface="Courier New" panose="02070309020205020404" pitchFamily="49" charset="0"/>
              <a:buChar char="o"/>
            </a:pPr>
            <a:r>
              <a:rPr lang="en-US" sz="1400" i="1" dirty="0" smtClean="0">
                <a:solidFill>
                  <a:schemeClr val="accent3">
                    <a:lumMod val="60000"/>
                    <a:lumOff val="40000"/>
                  </a:schemeClr>
                </a:solidFill>
              </a:rPr>
              <a:t>Jul. 15 </a:t>
            </a:r>
            <a:r>
              <a:rPr lang="en-US" sz="1400" i="1" dirty="0">
                <a:solidFill>
                  <a:schemeClr val="accent3">
                    <a:lumMod val="60000"/>
                    <a:lumOff val="40000"/>
                  </a:schemeClr>
                </a:solidFill>
              </a:rPr>
              <a:t>– Special RTCTF for </a:t>
            </a:r>
            <a:r>
              <a:rPr lang="en-US" sz="1400" i="1" dirty="0" smtClean="0">
                <a:solidFill>
                  <a:schemeClr val="accent3">
                    <a:lumMod val="60000"/>
                    <a:lumOff val="40000"/>
                  </a:schemeClr>
                </a:solidFill>
              </a:rPr>
              <a:t>AS Deployment Expectations &amp; Durations</a:t>
            </a:r>
            <a:endParaRPr lang="en-US" sz="1400" dirty="0">
              <a:solidFill>
                <a:schemeClr val="accent3">
                  <a:lumMod val="60000"/>
                  <a:lumOff val="40000"/>
                </a:schemeClr>
              </a:solidFill>
            </a:endParaRPr>
          </a:p>
          <a:p>
            <a:pPr marL="682625">
              <a:buFont typeface="Courier New" panose="02070309020205020404" pitchFamily="49" charset="0"/>
              <a:buChar char="o"/>
            </a:pPr>
            <a:r>
              <a:rPr lang="en-US" sz="1400" dirty="0">
                <a:solidFill>
                  <a:schemeClr val="accent3">
                    <a:lumMod val="60000"/>
                    <a:lumOff val="40000"/>
                  </a:schemeClr>
                </a:solidFill>
              </a:rPr>
              <a:t>Jul. 22  – RTCTF </a:t>
            </a:r>
          </a:p>
          <a:p>
            <a:pPr marL="682625">
              <a:buFont typeface="Courier New" panose="02070309020205020404" pitchFamily="49" charset="0"/>
              <a:buChar char="o"/>
            </a:pPr>
            <a:r>
              <a:rPr lang="en-US" sz="1400" dirty="0">
                <a:solidFill>
                  <a:schemeClr val="accent3">
                    <a:lumMod val="60000"/>
                    <a:lumOff val="40000"/>
                  </a:schemeClr>
                </a:solidFill>
              </a:rPr>
              <a:t>Aug. 12 – RTCTF </a:t>
            </a:r>
          </a:p>
          <a:p>
            <a:pPr marL="682625">
              <a:buFont typeface="Courier New" panose="02070309020205020404" pitchFamily="49" charset="0"/>
              <a:buChar char="o"/>
            </a:pPr>
            <a:r>
              <a:rPr lang="en-US" sz="1400" dirty="0">
                <a:solidFill>
                  <a:schemeClr val="accent3">
                    <a:lumMod val="60000"/>
                    <a:lumOff val="40000"/>
                  </a:schemeClr>
                </a:solidFill>
              </a:rPr>
              <a:t>Sep. 9   – RTCTF </a:t>
            </a:r>
          </a:p>
          <a:p>
            <a:pPr marL="682625">
              <a:buFont typeface="Courier New" panose="02070309020205020404" pitchFamily="49" charset="0"/>
              <a:buChar char="o"/>
            </a:pPr>
            <a:r>
              <a:rPr lang="en-US" sz="1400" dirty="0">
                <a:solidFill>
                  <a:schemeClr val="accent3">
                    <a:lumMod val="60000"/>
                    <a:lumOff val="40000"/>
                  </a:schemeClr>
                </a:solidFill>
              </a:rPr>
              <a:t>Sep. 28 – RTCTF </a:t>
            </a:r>
          </a:p>
          <a:p>
            <a:pPr marL="682625">
              <a:buFont typeface="Courier New" panose="02070309020205020404" pitchFamily="49" charset="0"/>
              <a:buChar char="o"/>
            </a:pPr>
            <a:r>
              <a:rPr lang="en-US" sz="1400" dirty="0">
                <a:solidFill>
                  <a:schemeClr val="accent3">
                    <a:lumMod val="60000"/>
                    <a:lumOff val="40000"/>
                  </a:schemeClr>
                </a:solidFill>
              </a:rPr>
              <a:t>Oct. 21 – RTCTF </a:t>
            </a:r>
            <a:r>
              <a:rPr lang="en-US" sz="1400" dirty="0" smtClean="0">
                <a:solidFill>
                  <a:schemeClr val="accent3">
                    <a:lumMod val="60000"/>
                    <a:lumOff val="40000"/>
                  </a:schemeClr>
                </a:solidFill>
              </a:rPr>
              <a:t>(last meeting)</a:t>
            </a:r>
            <a:endParaRPr lang="en-US" sz="1400" dirty="0">
              <a:solidFill>
                <a:schemeClr val="accent3">
                  <a:lumMod val="60000"/>
                  <a:lumOff val="40000"/>
                </a:schemeClr>
              </a:solidFill>
            </a:endParaRPr>
          </a:p>
          <a:p>
            <a:pPr marL="682625">
              <a:buFont typeface="Courier New" panose="02070309020205020404" pitchFamily="49" charset="0"/>
              <a:buChar char="o"/>
            </a:pPr>
            <a:r>
              <a:rPr lang="en-US" sz="1400" dirty="0">
                <a:solidFill>
                  <a:srgbClr val="0070C0"/>
                </a:solidFill>
              </a:rPr>
              <a:t>Nov. 5 – ROS</a:t>
            </a:r>
          </a:p>
          <a:p>
            <a:pPr marL="682625">
              <a:buFont typeface="Courier New" panose="02070309020205020404" pitchFamily="49" charset="0"/>
              <a:buChar char="o"/>
            </a:pPr>
            <a:r>
              <a:rPr lang="en-US" sz="1400" dirty="0">
                <a:solidFill>
                  <a:srgbClr val="0070C0"/>
                </a:solidFill>
              </a:rPr>
              <a:t>Nov. 11 – PRS</a:t>
            </a:r>
          </a:p>
          <a:p>
            <a:pPr marL="682625">
              <a:buFont typeface="Courier New" panose="02070309020205020404" pitchFamily="49" charset="0"/>
              <a:buChar char="o"/>
            </a:pPr>
            <a:r>
              <a:rPr lang="en-US" sz="1400" i="1" dirty="0"/>
              <a:t>Nov. 12 – RTCTF </a:t>
            </a:r>
            <a:r>
              <a:rPr lang="en-US" sz="1400" i="1" dirty="0" smtClean="0"/>
              <a:t>(cancelled)</a:t>
            </a:r>
            <a:endParaRPr lang="en-US" sz="1400" dirty="0"/>
          </a:p>
          <a:p>
            <a:pPr marL="682625">
              <a:buFont typeface="Courier New" panose="02070309020205020404" pitchFamily="49" charset="0"/>
              <a:buChar char="o"/>
            </a:pPr>
            <a:r>
              <a:rPr lang="en-US" sz="1400" dirty="0">
                <a:solidFill>
                  <a:srgbClr val="0070C0"/>
                </a:solidFill>
              </a:rPr>
              <a:t>Nov. 17 – </a:t>
            </a:r>
            <a:r>
              <a:rPr lang="en-US" sz="1400" dirty="0" smtClean="0">
                <a:solidFill>
                  <a:srgbClr val="0070C0"/>
                </a:solidFill>
              </a:rPr>
              <a:t>CWG/CMWG</a:t>
            </a:r>
            <a:endParaRPr lang="en-US" sz="1400" dirty="0">
              <a:solidFill>
                <a:srgbClr val="0070C0"/>
              </a:solidFill>
            </a:endParaRPr>
          </a:p>
          <a:p>
            <a:pPr marL="682625">
              <a:buFont typeface="Courier New" panose="02070309020205020404" pitchFamily="49" charset="0"/>
              <a:buChar char="o"/>
            </a:pPr>
            <a:r>
              <a:rPr lang="en-US" sz="1400" dirty="0">
                <a:solidFill>
                  <a:srgbClr val="0070C0"/>
                </a:solidFill>
              </a:rPr>
              <a:t>Nov. 18 – TAC</a:t>
            </a:r>
          </a:p>
          <a:p>
            <a:pPr marL="682625">
              <a:buFont typeface="Courier New" panose="02070309020205020404" pitchFamily="49" charset="0"/>
              <a:buChar char="o"/>
            </a:pPr>
            <a:r>
              <a:rPr lang="en-US" sz="1400" dirty="0">
                <a:solidFill>
                  <a:srgbClr val="0070C0"/>
                </a:solidFill>
              </a:rPr>
              <a:t>Dec. 8 – ERCOT </a:t>
            </a:r>
            <a:r>
              <a:rPr lang="en-US" sz="1400" dirty="0" smtClean="0">
                <a:solidFill>
                  <a:srgbClr val="0070C0"/>
                </a:solidFill>
              </a:rPr>
              <a:t>Board</a:t>
            </a:r>
            <a:endParaRPr lang="en-US" sz="1400" dirty="0">
              <a:solidFill>
                <a:srgbClr val="0070C0"/>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spTree>
    <p:extLst>
      <p:ext uri="{BB962C8B-B14F-4D97-AF65-F5344CB8AC3E}">
        <p14:creationId xmlns:p14="http://schemas.microsoft.com/office/powerpoint/2010/main" val="21916231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RTCRR Review Schedule &amp; Progress to Date</a:t>
            </a:r>
          </a:p>
        </p:txBody>
      </p:sp>
      <p:sp>
        <p:nvSpPr>
          <p:cNvPr id="3" name="Content Placeholder 2"/>
          <p:cNvSpPr>
            <a:spLocks noGrp="1"/>
          </p:cNvSpPr>
          <p:nvPr>
            <p:ph idx="1"/>
          </p:nvPr>
        </p:nvSpPr>
        <p:spPr>
          <a:xfrm>
            <a:off x="304800" y="838200"/>
            <a:ext cx="8534400" cy="5052221"/>
          </a:xfrm>
        </p:spPr>
        <p:txBody>
          <a:bodyPr/>
          <a:lstStyle/>
          <a:p>
            <a:r>
              <a:rPr lang="en-US" sz="2000" u="sng" dirty="0" smtClean="0"/>
              <a:t>9/28/2020 RTCTF Consensus (11 items):</a:t>
            </a:r>
          </a:p>
          <a:p>
            <a:pPr lvl="1"/>
            <a:r>
              <a:rPr lang="en-US" sz="1800" dirty="0"/>
              <a:t>Offers for RMR/Contract for Capacity Resources in Sections with </a:t>
            </a:r>
            <a:r>
              <a:rPr lang="en-US" sz="1800" dirty="0" smtClean="0"/>
              <a:t>Consensus</a:t>
            </a:r>
          </a:p>
          <a:p>
            <a:pPr lvl="2"/>
            <a:r>
              <a:rPr lang="de-DE" sz="1600" dirty="0"/>
              <a:t>NPRR1008 (4.4.8, 4.4.9.3.3, 4.4.9.4.1</a:t>
            </a:r>
            <a:r>
              <a:rPr lang="de-DE" sz="1600" dirty="0" smtClean="0"/>
              <a:t>)</a:t>
            </a:r>
          </a:p>
          <a:p>
            <a:pPr lvl="1"/>
            <a:r>
              <a:rPr lang="en-US" sz="2000" dirty="0"/>
              <a:t>Minor Language Clean-Up: </a:t>
            </a:r>
            <a:r>
              <a:rPr lang="en-US" sz="2000" dirty="0" smtClean="0"/>
              <a:t>Settlements</a:t>
            </a:r>
          </a:p>
          <a:p>
            <a:pPr lvl="2"/>
            <a:r>
              <a:rPr lang="en-US" sz="1600" dirty="0"/>
              <a:t>NPRR1008 (</a:t>
            </a:r>
            <a:r>
              <a:rPr lang="en-US" sz="1600" dirty="0" smtClean="0"/>
              <a:t>4.4.7.1)</a:t>
            </a:r>
          </a:p>
          <a:p>
            <a:pPr lvl="2"/>
            <a:r>
              <a:rPr lang="en-US" sz="1600" dirty="0"/>
              <a:t>NPRR1010 (6.7.6</a:t>
            </a:r>
            <a:r>
              <a:rPr lang="en-US" sz="1600" dirty="0" smtClean="0"/>
              <a:t>)</a:t>
            </a:r>
          </a:p>
          <a:p>
            <a:pPr lvl="1"/>
            <a:r>
              <a:rPr lang="en-US" sz="1800" dirty="0"/>
              <a:t>Reporting Items</a:t>
            </a:r>
          </a:p>
          <a:p>
            <a:pPr lvl="2"/>
            <a:r>
              <a:rPr lang="de-DE" sz="1600" dirty="0"/>
              <a:t>NPRR1007 (3.2.3, 3.2.5, 3.10.7.2.1)</a:t>
            </a:r>
          </a:p>
          <a:p>
            <a:pPr lvl="2"/>
            <a:r>
              <a:rPr lang="de-DE" sz="1600" dirty="0"/>
              <a:t>NPRR1010 (6.5.7.5</a:t>
            </a:r>
            <a:r>
              <a:rPr lang="de-DE" sz="1600" dirty="0" smtClean="0"/>
              <a:t>)</a:t>
            </a:r>
          </a:p>
          <a:p>
            <a:pPr lvl="2"/>
            <a:r>
              <a:rPr lang="de-DE" sz="1600" dirty="0"/>
              <a:t> NPRR1010 (6.3.2</a:t>
            </a:r>
            <a:r>
              <a:rPr lang="de-DE" sz="1600" dirty="0" smtClean="0"/>
              <a:t>)</a:t>
            </a:r>
          </a:p>
          <a:p>
            <a:pPr lvl="1"/>
            <a:r>
              <a:rPr lang="en-US" sz="1800" dirty="0" smtClean="0"/>
              <a:t>AS Performance Monitoring </a:t>
            </a:r>
          </a:p>
          <a:p>
            <a:pPr lvl="2"/>
            <a:r>
              <a:rPr lang="de-DE" sz="1600" dirty="0"/>
              <a:t>NOGRR211 (9.1.10</a:t>
            </a:r>
            <a:r>
              <a:rPr lang="de-DE" sz="1600" dirty="0" smtClean="0"/>
              <a:t>)</a:t>
            </a:r>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spTree>
    <p:extLst>
      <p:ext uri="{BB962C8B-B14F-4D97-AF65-F5344CB8AC3E}">
        <p14:creationId xmlns:p14="http://schemas.microsoft.com/office/powerpoint/2010/main" val="37656600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RTCRR Review Schedule &amp; Progress to Date</a:t>
            </a:r>
          </a:p>
        </p:txBody>
      </p:sp>
      <p:sp>
        <p:nvSpPr>
          <p:cNvPr id="3" name="Content Placeholder 2"/>
          <p:cNvSpPr>
            <a:spLocks noGrp="1"/>
          </p:cNvSpPr>
          <p:nvPr>
            <p:ph idx="1"/>
          </p:nvPr>
        </p:nvSpPr>
        <p:spPr>
          <a:xfrm>
            <a:off x="304800" y="838200"/>
            <a:ext cx="8534400" cy="5052221"/>
          </a:xfrm>
        </p:spPr>
        <p:txBody>
          <a:bodyPr/>
          <a:lstStyle/>
          <a:p>
            <a:r>
              <a:rPr lang="en-US" sz="2000" u="sng" dirty="0" smtClean="0"/>
              <a:t>10/21/2020 RTCTF Consensus (31 items):</a:t>
            </a:r>
          </a:p>
          <a:p>
            <a:pPr lvl="1"/>
            <a:r>
              <a:rPr lang="en-US" sz="1800" dirty="0"/>
              <a:t>AS Performance Monitoring</a:t>
            </a:r>
          </a:p>
          <a:p>
            <a:pPr lvl="2"/>
            <a:r>
              <a:rPr lang="de-DE" sz="1600" dirty="0"/>
              <a:t>NPRR1011 (8.1.1.3, 8.1.1.3.1, 8.1.1.3.2, 8.1.1.3.3, 8.1.1.3.4, 8.1.1.4.1, 8.1.1.4.2, 8.1.1.4.3, 8.1.1.4.4, 8.1.2, 8.5.1.1</a:t>
            </a:r>
            <a:r>
              <a:rPr lang="de-DE" sz="1600" dirty="0" smtClean="0"/>
              <a:t>)</a:t>
            </a:r>
          </a:p>
          <a:p>
            <a:pPr lvl="1"/>
            <a:r>
              <a:rPr lang="en-US" sz="2000" dirty="0"/>
              <a:t>Definitions, Acronyms, </a:t>
            </a:r>
            <a:r>
              <a:rPr lang="en-US" sz="2000" dirty="0" smtClean="0"/>
              <a:t>Alignment</a:t>
            </a:r>
          </a:p>
          <a:p>
            <a:pPr lvl="2"/>
            <a:r>
              <a:rPr lang="en-US" sz="1600" dirty="0"/>
              <a:t>NPRR1013 (2.1, 2.2</a:t>
            </a:r>
            <a:r>
              <a:rPr lang="en-US" sz="1600" dirty="0" smtClean="0"/>
              <a:t>)</a:t>
            </a:r>
          </a:p>
          <a:p>
            <a:pPr lvl="1"/>
            <a:r>
              <a:rPr lang="en-US" sz="1800" dirty="0"/>
              <a:t>Minor Language Clean-Up For Sections That Have Consensus - New Grey-Box Language and Legal </a:t>
            </a:r>
            <a:r>
              <a:rPr lang="en-US" sz="1800" dirty="0" smtClean="0"/>
              <a:t>Review</a:t>
            </a:r>
          </a:p>
          <a:p>
            <a:pPr lvl="2"/>
            <a:r>
              <a:rPr lang="de-DE" sz="1600" dirty="0"/>
              <a:t>NPRR1007 (3.2.3, 3.2.5, 3.8.2)</a:t>
            </a:r>
          </a:p>
          <a:p>
            <a:pPr lvl="2"/>
            <a:r>
              <a:rPr lang="de-DE" sz="1600" dirty="0"/>
              <a:t>NPRR1008 (4.1.2, 4.2.1.1, 4.2.1.2, 4.4.7.1, 4.4.9.4.1, 4.4.10)</a:t>
            </a:r>
          </a:p>
          <a:p>
            <a:pPr lvl="2"/>
            <a:r>
              <a:rPr lang="de-DE" sz="1600" dirty="0"/>
              <a:t>NPRR1009 (5.5.2)</a:t>
            </a:r>
          </a:p>
          <a:p>
            <a:pPr lvl="2"/>
            <a:r>
              <a:rPr lang="de-DE" sz="1600" dirty="0"/>
              <a:t>NPRR1010 (6.3.1, 6.3.2, 6.4.9.1.1, 6.5.7, 6.5.7.3, 6.5.9.2, 6.6.1.6)</a:t>
            </a:r>
          </a:p>
          <a:p>
            <a:pPr lvl="2"/>
            <a:r>
              <a:rPr lang="de-DE" sz="1600" dirty="0"/>
              <a:t>OBDRR020 (2, Appendix 2.2)</a:t>
            </a:r>
          </a:p>
          <a:p>
            <a:pPr lvl="2"/>
            <a:endParaRPr lang="de-DE" sz="1600"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a:p>
        </p:txBody>
      </p:sp>
    </p:spTree>
    <p:extLst>
      <p:ext uri="{BB962C8B-B14F-4D97-AF65-F5344CB8AC3E}">
        <p14:creationId xmlns:p14="http://schemas.microsoft.com/office/powerpoint/2010/main" val="17327133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Reminder of RTC Scope  (used at October PRS)</a:t>
            </a:r>
            <a:endParaRPr lang="en-US" sz="2400" dirty="0"/>
          </a:p>
        </p:txBody>
      </p:sp>
      <p:sp>
        <p:nvSpPr>
          <p:cNvPr id="3" name="Content Placeholder 2"/>
          <p:cNvSpPr>
            <a:spLocks noGrp="1"/>
          </p:cNvSpPr>
          <p:nvPr>
            <p:ph idx="1"/>
          </p:nvPr>
        </p:nvSpPr>
        <p:spPr>
          <a:xfrm>
            <a:off x="304800" y="762000"/>
            <a:ext cx="8534400" cy="5410200"/>
          </a:xfrm>
        </p:spPr>
        <p:txBody>
          <a:bodyPr/>
          <a:lstStyle/>
          <a:p>
            <a:r>
              <a:rPr lang="en-US" sz="1800" dirty="0" smtClean="0"/>
              <a:t>SCED will be expanded to clear Energy &amp; AS every five minutes</a:t>
            </a:r>
          </a:p>
          <a:p>
            <a:pPr lvl="1"/>
            <a:r>
              <a:rPr lang="en-US" sz="1600" dirty="0" smtClean="0"/>
              <a:t>Hence real-time “co-optimization”, similar to Day-Ahead Market</a:t>
            </a:r>
          </a:p>
          <a:p>
            <a:r>
              <a:rPr lang="en-US" sz="1800" dirty="0" smtClean="0"/>
              <a:t>SCED will clear full capability of Resources</a:t>
            </a:r>
          </a:p>
          <a:p>
            <a:pPr lvl="1"/>
            <a:r>
              <a:rPr lang="en-US" sz="1600" dirty="0" smtClean="0"/>
              <a:t>QSEs no longer reserve AS Capacity from DAM awards (discontinue HASL/LASL)</a:t>
            </a:r>
          </a:p>
          <a:p>
            <a:r>
              <a:rPr lang="en-US" sz="1800" dirty="0" smtClean="0"/>
              <a:t>SCED essentially re-clears all AS in Real-Time </a:t>
            </a:r>
          </a:p>
          <a:p>
            <a:pPr lvl="1"/>
            <a:r>
              <a:rPr lang="en-US" sz="1600" dirty="0" smtClean="0"/>
              <a:t>Note there are some exceptions for Load Resources</a:t>
            </a:r>
          </a:p>
          <a:p>
            <a:pPr lvl="1"/>
            <a:r>
              <a:rPr lang="en-US" sz="1600" dirty="0" smtClean="0"/>
              <a:t>Therefore Supplemental AS Market no longer needed (SASM  retired)</a:t>
            </a:r>
          </a:p>
          <a:p>
            <a:pPr lvl="1"/>
            <a:r>
              <a:rPr lang="en-US" sz="1600" dirty="0" smtClean="0"/>
              <a:t>RUC (like SCED) will co-optimize the full capability of Resources (no HASL/LASL)</a:t>
            </a:r>
          </a:p>
          <a:p>
            <a:pPr lvl="1"/>
            <a:r>
              <a:rPr lang="en-US" sz="1600" dirty="0" smtClean="0"/>
              <a:t>DAM will allow virtual AS Offers (offers only, no bids to buy)</a:t>
            </a:r>
          </a:p>
          <a:p>
            <a:r>
              <a:rPr lang="en-US" sz="1800" dirty="0" smtClean="0"/>
              <a:t>If a Resource that is qualified to provide A</a:t>
            </a:r>
            <a:r>
              <a:rPr lang="en-US" sz="1800" dirty="0"/>
              <a:t>S</a:t>
            </a:r>
            <a:r>
              <a:rPr lang="en-US" sz="1800" dirty="0" smtClean="0"/>
              <a:t> does not offer AS in real-time, ERCOT systems will create Proxy Offers for services</a:t>
            </a:r>
          </a:p>
          <a:p>
            <a:pPr lvl="1"/>
            <a:r>
              <a:rPr lang="en-US" sz="1600" dirty="0" smtClean="0"/>
              <a:t>Open issue to consider Proxy AS Offer Prices (needed prior to go-live)</a:t>
            </a:r>
          </a:p>
          <a:p>
            <a:r>
              <a:rPr lang="en-US" sz="1800" dirty="0" smtClean="0"/>
              <a:t>Operating Reserve Demand Curve (ORDC) price adders will be discontinued in RTC, and reflected as RTC AS Demand Curves for each AS in SCED.  </a:t>
            </a:r>
          </a:p>
          <a:p>
            <a:r>
              <a:rPr lang="en-US" sz="1800" dirty="0" smtClean="0"/>
              <a:t>Telemetry changes required from Resources</a:t>
            </a:r>
          </a:p>
          <a:p>
            <a:pPr lvl="1"/>
            <a:r>
              <a:rPr lang="en-US" sz="1600" dirty="0" smtClean="0"/>
              <a:t>Additional Ramp Rates </a:t>
            </a:r>
          </a:p>
          <a:p>
            <a:pPr lvl="1"/>
            <a:r>
              <a:rPr lang="en-US" sz="1600" dirty="0" smtClean="0"/>
              <a:t>Merging UDBP and Regulation into single UDSP</a:t>
            </a:r>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dirty="0"/>
          </a:p>
        </p:txBody>
      </p:sp>
    </p:spTree>
    <p:extLst>
      <p:ext uri="{BB962C8B-B14F-4D97-AF65-F5344CB8AC3E}">
        <p14:creationId xmlns:p14="http://schemas.microsoft.com/office/powerpoint/2010/main" val="10205432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TAC Approval Details</a:t>
            </a:r>
            <a:endParaRPr lang="en-US" sz="2400" dirty="0"/>
          </a:p>
        </p:txBody>
      </p:sp>
      <p:sp>
        <p:nvSpPr>
          <p:cNvPr id="3" name="Content Placeholder 2"/>
          <p:cNvSpPr>
            <a:spLocks noGrp="1"/>
          </p:cNvSpPr>
          <p:nvPr>
            <p:ph idx="1"/>
          </p:nvPr>
        </p:nvSpPr>
        <p:spPr>
          <a:xfrm>
            <a:off x="304800" y="914400"/>
            <a:ext cx="8534400" cy="5257800"/>
          </a:xfrm>
        </p:spPr>
        <p:txBody>
          <a:bodyPr/>
          <a:lstStyle/>
          <a:p>
            <a:r>
              <a:rPr lang="en-US" sz="1800" u="sng" dirty="0" smtClean="0"/>
              <a:t>Details and sequence of approvals:</a:t>
            </a:r>
          </a:p>
          <a:p>
            <a:pPr marL="682625">
              <a:buFont typeface="Courier New" panose="02070309020205020404" pitchFamily="49" charset="0"/>
              <a:buChar char="o"/>
            </a:pPr>
            <a:r>
              <a:rPr lang="en-US" sz="1800" dirty="0" smtClean="0">
                <a:solidFill>
                  <a:srgbClr val="0070C0"/>
                </a:solidFill>
              </a:rPr>
              <a:t>Oct</a:t>
            </a:r>
            <a:r>
              <a:rPr lang="en-US" sz="1800" dirty="0">
                <a:solidFill>
                  <a:srgbClr val="0070C0"/>
                </a:solidFill>
              </a:rPr>
              <a:t>. 21 – RTCTF </a:t>
            </a:r>
            <a:r>
              <a:rPr lang="en-US" sz="1800" dirty="0" smtClean="0">
                <a:solidFill>
                  <a:srgbClr val="0070C0"/>
                </a:solidFill>
              </a:rPr>
              <a:t> (last meeting)</a:t>
            </a:r>
          </a:p>
          <a:p>
            <a:pPr marL="1082675" lvl="1">
              <a:buFont typeface="Courier New" panose="02070309020205020404" pitchFamily="49" charset="0"/>
              <a:buChar char="o"/>
            </a:pPr>
            <a:r>
              <a:rPr lang="en-US" sz="1600" dirty="0" smtClean="0">
                <a:solidFill>
                  <a:srgbClr val="0070C0"/>
                </a:solidFill>
              </a:rPr>
              <a:t>Oct. 23 – ERCOT Market Rules posted final RTC RRs and requested urgency </a:t>
            </a:r>
            <a:endParaRPr lang="en-US" sz="1600" dirty="0">
              <a:solidFill>
                <a:srgbClr val="0070C0"/>
              </a:solidFill>
            </a:endParaRPr>
          </a:p>
          <a:p>
            <a:pPr marL="682625">
              <a:buFont typeface="Courier New" panose="02070309020205020404" pitchFamily="49" charset="0"/>
              <a:buChar char="o"/>
            </a:pPr>
            <a:r>
              <a:rPr lang="en-US" sz="1800" dirty="0" smtClean="0">
                <a:solidFill>
                  <a:srgbClr val="0070C0"/>
                </a:solidFill>
              </a:rPr>
              <a:t>Nov</a:t>
            </a:r>
            <a:r>
              <a:rPr lang="en-US" sz="1800" dirty="0">
                <a:solidFill>
                  <a:srgbClr val="0070C0"/>
                </a:solidFill>
              </a:rPr>
              <a:t>. 5 – </a:t>
            </a:r>
            <a:r>
              <a:rPr lang="en-US" sz="1800" dirty="0" smtClean="0">
                <a:solidFill>
                  <a:srgbClr val="0070C0"/>
                </a:solidFill>
              </a:rPr>
              <a:t>ROS</a:t>
            </a:r>
          </a:p>
          <a:p>
            <a:pPr marL="1082675" lvl="1">
              <a:buFont typeface="Courier New" panose="02070309020205020404" pitchFamily="49" charset="0"/>
              <a:buChar char="o"/>
            </a:pPr>
            <a:r>
              <a:rPr lang="en-US" sz="1600" dirty="0" smtClean="0">
                <a:solidFill>
                  <a:srgbClr val="0070C0"/>
                </a:solidFill>
              </a:rPr>
              <a:t>RTC NOGRR211 - ERCOT filed comments for urgency &amp; to seek approval</a:t>
            </a:r>
            <a:endParaRPr lang="en-US" sz="1600" dirty="0">
              <a:solidFill>
                <a:srgbClr val="0070C0"/>
              </a:solidFill>
            </a:endParaRPr>
          </a:p>
          <a:p>
            <a:pPr marL="682625">
              <a:buFont typeface="Courier New" panose="02070309020205020404" pitchFamily="49" charset="0"/>
              <a:buChar char="o"/>
            </a:pPr>
            <a:r>
              <a:rPr lang="en-US" sz="1800" dirty="0">
                <a:solidFill>
                  <a:srgbClr val="0070C0"/>
                </a:solidFill>
              </a:rPr>
              <a:t>Nov. 11 – </a:t>
            </a:r>
            <a:r>
              <a:rPr lang="en-US" sz="1800" dirty="0" smtClean="0">
                <a:solidFill>
                  <a:srgbClr val="0070C0"/>
                </a:solidFill>
              </a:rPr>
              <a:t>PRS</a:t>
            </a:r>
          </a:p>
          <a:p>
            <a:pPr marL="1082675" lvl="1">
              <a:buFont typeface="Courier New" panose="02070309020205020404" pitchFamily="49" charset="0"/>
              <a:buChar char="o"/>
            </a:pPr>
            <a:r>
              <a:rPr lang="en-US" sz="1600" dirty="0" smtClean="0">
                <a:solidFill>
                  <a:srgbClr val="0070C0"/>
                </a:solidFill>
              </a:rPr>
              <a:t>RTC NPRR1007-1013 -</a:t>
            </a:r>
            <a:r>
              <a:rPr lang="en-US" sz="1600" dirty="0">
                <a:solidFill>
                  <a:srgbClr val="0070C0"/>
                </a:solidFill>
              </a:rPr>
              <a:t> ERCOT </a:t>
            </a:r>
            <a:r>
              <a:rPr lang="en-US" sz="1600" dirty="0" smtClean="0">
                <a:solidFill>
                  <a:srgbClr val="0070C0"/>
                </a:solidFill>
              </a:rPr>
              <a:t>filed </a:t>
            </a:r>
            <a:r>
              <a:rPr lang="en-US" sz="1600" dirty="0">
                <a:solidFill>
                  <a:srgbClr val="0070C0"/>
                </a:solidFill>
              </a:rPr>
              <a:t>comments for urgency &amp; </a:t>
            </a:r>
            <a:r>
              <a:rPr lang="en-US" sz="1600" dirty="0" smtClean="0">
                <a:solidFill>
                  <a:srgbClr val="0070C0"/>
                </a:solidFill>
              </a:rPr>
              <a:t>to seek approval</a:t>
            </a:r>
          </a:p>
          <a:p>
            <a:pPr marL="1082675" lvl="1">
              <a:buFont typeface="Courier New" panose="02070309020205020404" pitchFamily="49" charset="0"/>
              <a:buChar char="o"/>
            </a:pPr>
            <a:r>
              <a:rPr lang="en-US" sz="1600" dirty="0" smtClean="0">
                <a:solidFill>
                  <a:srgbClr val="0070C0"/>
                </a:solidFill>
              </a:rPr>
              <a:t>BESTF </a:t>
            </a:r>
            <a:r>
              <a:rPr lang="en-US" sz="1600" dirty="0">
                <a:solidFill>
                  <a:srgbClr val="0070C0"/>
                </a:solidFill>
              </a:rPr>
              <a:t>NPRR1014 (single model)  and NPRR1029 (DC Coupled</a:t>
            </a:r>
            <a:r>
              <a:rPr lang="en-US" sz="1600" dirty="0" smtClean="0">
                <a:solidFill>
                  <a:srgbClr val="0070C0"/>
                </a:solidFill>
              </a:rPr>
              <a:t>) – ERCOT will file comments for urgency &amp; seek approval.</a:t>
            </a:r>
          </a:p>
          <a:p>
            <a:pPr marL="682625">
              <a:buFont typeface="Courier New" panose="02070309020205020404" pitchFamily="49" charset="0"/>
              <a:buChar char="o"/>
            </a:pPr>
            <a:r>
              <a:rPr lang="en-US" sz="1800" dirty="0" smtClean="0">
                <a:solidFill>
                  <a:srgbClr val="0070C0"/>
                </a:solidFill>
              </a:rPr>
              <a:t>Nov</a:t>
            </a:r>
            <a:r>
              <a:rPr lang="en-US" sz="1800" dirty="0">
                <a:solidFill>
                  <a:srgbClr val="0070C0"/>
                </a:solidFill>
              </a:rPr>
              <a:t>. 17 – </a:t>
            </a:r>
            <a:r>
              <a:rPr lang="en-US" sz="1800" dirty="0" smtClean="0">
                <a:solidFill>
                  <a:srgbClr val="0070C0"/>
                </a:solidFill>
              </a:rPr>
              <a:t>CWG</a:t>
            </a:r>
          </a:p>
          <a:p>
            <a:pPr marL="1082675" lvl="1">
              <a:buFont typeface="Courier New" panose="02070309020205020404" pitchFamily="49" charset="0"/>
              <a:buChar char="o"/>
            </a:pPr>
            <a:r>
              <a:rPr lang="en-US" sz="1600" dirty="0" smtClean="0">
                <a:solidFill>
                  <a:srgbClr val="0070C0"/>
                </a:solidFill>
              </a:rPr>
              <a:t>CWG to complete RTC NPRR review and file comments on Credit assessment</a:t>
            </a:r>
            <a:endParaRPr lang="en-US" sz="1600" dirty="0">
              <a:solidFill>
                <a:srgbClr val="0070C0"/>
              </a:solidFill>
            </a:endParaRPr>
          </a:p>
          <a:p>
            <a:pPr marL="682625">
              <a:buFont typeface="Courier New" panose="02070309020205020404" pitchFamily="49" charset="0"/>
              <a:buChar char="o"/>
            </a:pPr>
            <a:r>
              <a:rPr lang="en-US" sz="1800" dirty="0">
                <a:solidFill>
                  <a:srgbClr val="FF0000"/>
                </a:solidFill>
              </a:rPr>
              <a:t>Nov. 18 – </a:t>
            </a:r>
            <a:r>
              <a:rPr lang="en-US" sz="1800" dirty="0" smtClean="0">
                <a:solidFill>
                  <a:srgbClr val="FF0000"/>
                </a:solidFill>
              </a:rPr>
              <a:t>TAC</a:t>
            </a:r>
          </a:p>
          <a:p>
            <a:pPr marL="1082675" lvl="1">
              <a:buFont typeface="Courier New" panose="02070309020205020404" pitchFamily="49" charset="0"/>
              <a:buChar char="o"/>
            </a:pPr>
            <a:r>
              <a:rPr lang="en-US" sz="1600" dirty="0" smtClean="0">
                <a:solidFill>
                  <a:srgbClr val="FF0000"/>
                </a:solidFill>
              </a:rPr>
              <a:t>Approve </a:t>
            </a:r>
            <a:r>
              <a:rPr lang="en-US" sz="1600" dirty="0" smtClean="0">
                <a:solidFill>
                  <a:srgbClr val="FF0000"/>
                </a:solidFill>
              </a:rPr>
              <a:t>RTCTF 7 RTC NPRRs and RTC NOGRR211</a:t>
            </a:r>
          </a:p>
          <a:p>
            <a:pPr marL="1082675" lvl="1">
              <a:buFont typeface="Courier New" panose="02070309020205020404" pitchFamily="49" charset="0"/>
              <a:buChar char="o"/>
            </a:pPr>
            <a:r>
              <a:rPr lang="en-US" sz="1600" dirty="0">
                <a:solidFill>
                  <a:srgbClr val="FF0000"/>
                </a:solidFill>
              </a:rPr>
              <a:t>Approve RTC OBDRR020 (with urgency)  </a:t>
            </a:r>
            <a:r>
              <a:rPr lang="en-US" sz="1600" i="1" dirty="0">
                <a:solidFill>
                  <a:srgbClr val="FF0000"/>
                </a:solidFill>
              </a:rPr>
              <a:t>- Dave Maggio explanation</a:t>
            </a:r>
          </a:p>
          <a:p>
            <a:pPr marL="1082675" lvl="1">
              <a:buFont typeface="Courier New" panose="02070309020205020404" pitchFamily="49" charset="0"/>
              <a:buChar char="o"/>
            </a:pPr>
            <a:r>
              <a:rPr lang="en-US" sz="1600" dirty="0" smtClean="0">
                <a:solidFill>
                  <a:srgbClr val="FF0000"/>
                </a:solidFill>
              </a:rPr>
              <a:t>Approve </a:t>
            </a:r>
            <a:r>
              <a:rPr lang="en-US" sz="1600" dirty="0" smtClean="0">
                <a:solidFill>
                  <a:srgbClr val="FF0000"/>
                </a:solidFill>
              </a:rPr>
              <a:t>BESTF NPRR1014 and NPRR1029</a:t>
            </a:r>
          </a:p>
          <a:p>
            <a:pPr marL="682625">
              <a:buFont typeface="Courier New" panose="02070309020205020404" pitchFamily="49" charset="0"/>
              <a:buChar char="o"/>
            </a:pPr>
            <a:r>
              <a:rPr lang="en-US" sz="1800" dirty="0" smtClean="0">
                <a:solidFill>
                  <a:srgbClr val="0070C0"/>
                </a:solidFill>
              </a:rPr>
              <a:t>Dec</a:t>
            </a:r>
            <a:r>
              <a:rPr lang="en-US" sz="1800" dirty="0">
                <a:solidFill>
                  <a:srgbClr val="0070C0"/>
                </a:solidFill>
              </a:rPr>
              <a:t>. 8 – ERCOT </a:t>
            </a:r>
            <a:r>
              <a:rPr lang="en-US" sz="1800" dirty="0" smtClean="0">
                <a:solidFill>
                  <a:srgbClr val="0070C0"/>
                </a:solidFill>
              </a:rPr>
              <a:t>Board</a:t>
            </a:r>
          </a:p>
          <a:p>
            <a:pPr marL="1082675" lvl="1">
              <a:buFont typeface="Courier New" panose="02070309020205020404" pitchFamily="49" charset="0"/>
              <a:buChar char="o"/>
            </a:pPr>
            <a:r>
              <a:rPr lang="en-US" sz="1600" dirty="0" smtClean="0">
                <a:solidFill>
                  <a:srgbClr val="0070C0"/>
                </a:solidFill>
              </a:rPr>
              <a:t>Approve items from TAC</a:t>
            </a:r>
            <a:endParaRPr lang="en-US" sz="1600" dirty="0">
              <a:solidFill>
                <a:srgbClr val="0070C0"/>
              </a:solidFill>
            </a:endParaRPr>
          </a:p>
          <a:p>
            <a:endParaRPr lang="en-US" sz="1800"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dirty="0"/>
          </a:p>
        </p:txBody>
      </p:sp>
    </p:spTree>
    <p:extLst>
      <p:ext uri="{BB962C8B-B14F-4D97-AF65-F5344CB8AC3E}">
        <p14:creationId xmlns:p14="http://schemas.microsoft.com/office/powerpoint/2010/main" val="9082053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RTCTF status</a:t>
            </a:r>
            <a:endParaRPr lang="en-US" sz="2400" dirty="0"/>
          </a:p>
        </p:txBody>
      </p:sp>
      <p:sp>
        <p:nvSpPr>
          <p:cNvPr id="3" name="Content Placeholder 2"/>
          <p:cNvSpPr>
            <a:spLocks noGrp="1"/>
          </p:cNvSpPr>
          <p:nvPr>
            <p:ph idx="1"/>
          </p:nvPr>
        </p:nvSpPr>
        <p:spPr>
          <a:xfrm>
            <a:off x="304800" y="990600"/>
            <a:ext cx="8534400" cy="4747421"/>
          </a:xfrm>
        </p:spPr>
        <p:txBody>
          <a:bodyPr/>
          <a:lstStyle/>
          <a:p>
            <a:r>
              <a:rPr lang="en-US" sz="2000" dirty="0"/>
              <a:t>RTCTF </a:t>
            </a:r>
            <a:r>
              <a:rPr lang="en-US" sz="2000" dirty="0" smtClean="0"/>
              <a:t>Charter approved by TAC in 2019:</a:t>
            </a:r>
            <a:endParaRPr lang="en-US" sz="2000" dirty="0"/>
          </a:p>
          <a:p>
            <a:pPr lvl="1"/>
            <a:r>
              <a:rPr lang="en-US" sz="1800" dirty="0"/>
              <a:t>Phase 1: Develop RTC </a:t>
            </a:r>
            <a:r>
              <a:rPr lang="en-US" sz="1800" dirty="0" smtClean="0"/>
              <a:t>Principles (2019)</a:t>
            </a:r>
            <a:endParaRPr lang="en-US" sz="1800" dirty="0"/>
          </a:p>
          <a:p>
            <a:pPr lvl="1"/>
            <a:r>
              <a:rPr lang="en-US" sz="1800" dirty="0"/>
              <a:t>Phase 2: Develop RTC Revision </a:t>
            </a:r>
            <a:r>
              <a:rPr lang="en-US" sz="1800" dirty="0" smtClean="0"/>
              <a:t>Requests (2020)</a:t>
            </a:r>
            <a:endParaRPr lang="en-US" sz="1800" dirty="0"/>
          </a:p>
          <a:p>
            <a:endParaRPr lang="en-US" sz="2000" dirty="0" smtClean="0"/>
          </a:p>
          <a:p>
            <a:r>
              <a:rPr lang="en-US" sz="2000" dirty="0" smtClean="0"/>
              <a:t>With the task force wrapping up its Phase 2 efforts, there is recognition that additional engagement is needed with stakeholders in terms of policy details and implementation/readiness work related to Real-Time Co-optimization (RTC).</a:t>
            </a:r>
          </a:p>
          <a:p>
            <a:pPr lvl="1"/>
            <a:endParaRPr lang="en-US" sz="2000" dirty="0"/>
          </a:p>
          <a:p>
            <a:r>
              <a:rPr lang="en-US" sz="2000" dirty="0" smtClean="0"/>
              <a:t>After discussion with RTCTF stakeholders at the last meeting, there was consensus that the next two slides reflect a list of issues for future TAC consideration after the RTC Revision Requests are approved.</a:t>
            </a:r>
          </a:p>
          <a:p>
            <a:endParaRPr lang="en-US" sz="2000"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a:p>
        </p:txBody>
      </p:sp>
    </p:spTree>
    <p:extLst>
      <p:ext uri="{BB962C8B-B14F-4D97-AF65-F5344CB8AC3E}">
        <p14:creationId xmlns:p14="http://schemas.microsoft.com/office/powerpoint/2010/main" val="3456640213"/>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63A2377AB110F42B7B372FB8EF4570B" ma:contentTypeVersion="0" ma:contentTypeDescription="Create a new document." ma:contentTypeScope="" ma:versionID="673c3b80bdd78f53d029ffa560b18dd8">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C0E9AA12-8AF9-4AA6-90FE-24669859CDF3}">
  <ds:schemaRefs>
    <ds:schemaRef ds:uri="http://purl.org/dc/terms/"/>
    <ds:schemaRef ds:uri="http://schemas.openxmlformats.org/package/2006/metadata/core-properties"/>
    <ds:schemaRef ds:uri="http://schemas.microsoft.com/office/2006/documentManagement/types"/>
    <ds:schemaRef ds:uri="c34af464-7aa1-4edd-9be4-83dffc1cb926"/>
    <ds:schemaRef ds:uri="http://purl.org/dc/elements/1.1/"/>
    <ds:schemaRef ds:uri="http://schemas.microsoft.com/office/2006/metadata/propertie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E4AA658A-C103-45C1-832E-B28E7F58B3F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8005</TotalTime>
  <Words>2822</Words>
  <Application>Microsoft Office PowerPoint</Application>
  <PresentationFormat>On-screen Show (4:3)</PresentationFormat>
  <Paragraphs>347</Paragraphs>
  <Slides>25</Slides>
  <Notes>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25</vt:i4>
      </vt:variant>
    </vt:vector>
  </HeadingPairs>
  <TitlesOfParts>
    <vt:vector size="30" baseType="lpstr">
      <vt:lpstr>Arial</vt:lpstr>
      <vt:lpstr>Calibri</vt:lpstr>
      <vt:lpstr>Courier New</vt:lpstr>
      <vt:lpstr>1_Custom Design</vt:lpstr>
      <vt:lpstr>Office Theme</vt:lpstr>
      <vt:lpstr>PowerPoint Presentation</vt:lpstr>
      <vt:lpstr>Outline of RTCTF Update </vt:lpstr>
      <vt:lpstr>RTC Revision Requests</vt:lpstr>
      <vt:lpstr>RTCRR Review Schedule &amp; Progress to Date</vt:lpstr>
      <vt:lpstr>RTCRR Review Schedule &amp; Progress to Date</vt:lpstr>
      <vt:lpstr>RTCRR Review Schedule &amp; Progress to Date</vt:lpstr>
      <vt:lpstr>Reminder of RTC Scope  (used at October PRS)</vt:lpstr>
      <vt:lpstr>TAC Approval Details</vt:lpstr>
      <vt:lpstr>RTCTF status</vt:lpstr>
      <vt:lpstr>RTCTF items for future consideration</vt:lpstr>
      <vt:lpstr>RTCTF items for future consideration (continued)</vt:lpstr>
      <vt:lpstr>Next Steps</vt:lpstr>
      <vt:lpstr>Appendix</vt:lpstr>
      <vt:lpstr>RTCRR Review Process</vt:lpstr>
      <vt:lpstr>RTC Review Process (continued)</vt:lpstr>
      <vt:lpstr>RTC Review Process (continued)</vt:lpstr>
      <vt:lpstr>Dates of Consensus Items</vt:lpstr>
      <vt:lpstr>Dates of Consensus Items (continued)</vt:lpstr>
      <vt:lpstr>Dates of Consensus Items (continued)</vt:lpstr>
      <vt:lpstr>Dates of Consensus Items (continued)</vt:lpstr>
      <vt:lpstr>Dates of Consensus Items (continued)</vt:lpstr>
      <vt:lpstr>Dates of Consensus Items (continued)</vt:lpstr>
      <vt:lpstr>Dates of Consensus Items (continued)</vt:lpstr>
      <vt:lpstr>Dates of Consensus Items (continued)</vt:lpstr>
      <vt:lpstr>Overall RTC Delivery Schedule</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Mereness, Matt</cp:lastModifiedBy>
  <cp:revision>352</cp:revision>
  <cp:lastPrinted>2016-01-21T20:53:15Z</cp:lastPrinted>
  <dcterms:created xsi:type="dcterms:W3CDTF">2016-01-21T15:20:31Z</dcterms:created>
  <dcterms:modified xsi:type="dcterms:W3CDTF">2020-10-26T19:21:54Z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0x010100E63A2377AB110F42B7B372FB8EF4570B</vt:lpwstr>
  </property>
</Properties>
</file>