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8" r:id="rId5"/>
    <p:sldMasterId id="2147483670" r:id="rId6"/>
  </p:sldMasterIdLst>
  <p:notesMasterIdLst>
    <p:notesMasterId r:id="rId23"/>
  </p:notesMasterIdLst>
  <p:handoutMasterIdLst>
    <p:handoutMasterId r:id="rId24"/>
  </p:handoutMasterIdLst>
  <p:sldIdLst>
    <p:sldId id="260" r:id="rId7"/>
    <p:sldId id="267" r:id="rId8"/>
    <p:sldId id="310" r:id="rId9"/>
    <p:sldId id="300" r:id="rId10"/>
    <p:sldId id="304" r:id="rId11"/>
    <p:sldId id="305" r:id="rId12"/>
    <p:sldId id="306" r:id="rId13"/>
    <p:sldId id="307" r:id="rId14"/>
    <p:sldId id="297" r:id="rId15"/>
    <p:sldId id="294" r:id="rId16"/>
    <p:sldId id="308" r:id="rId17"/>
    <p:sldId id="298" r:id="rId18"/>
    <p:sldId id="309" r:id="rId19"/>
    <p:sldId id="293" r:id="rId20"/>
    <p:sldId id="281" r:id="rId21"/>
    <p:sldId id="28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C58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8" autoAdjust="0"/>
  </p:normalViewPr>
  <p:slideViewPr>
    <p:cSldViewPr showGuides="1">
      <p:cViewPr varScale="1">
        <p:scale>
          <a:sx n="108" d="100"/>
          <a:sy n="108" d="100"/>
        </p:scale>
        <p:origin x="1628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2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8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 status codes</a:t>
            </a:r>
            <a:r>
              <a:rPr lang="en-US" baseline="0" dirty="0" smtClean="0"/>
              <a:t> are specified in implementation for providing AS in order to mitigate gross telemetry issues when the telemetered AS responsibility may not be correct.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9 instances with an AS Supply shortage for RRS between 13.0 MW and 66.8 MW for 3 or more consecutive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8 instances with an AS Supply shortage between 13.0 MW and 66.8 MW for more than 5 consecutive intervals.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6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8 instances with an AS Supply shortage for RRS between 15.4 MW and 104.2 MW for 3 or more consecutive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1 instance with an AS Supply shortage of 36.5 MW for more than 5 consecutive intervals.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6 instances with an AS Supply shortage for RRS between 13.0 MW and 67.2 MW for 3 or more consecutive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1 instances with an AS Supply shortage for RRS between 13.0 MW and 26 MW for more than 5 consecutive intervals.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6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10 instances with an AS Supply shortage for RRS between 10.0 MW and 167.2 MW for 3 or more consecutive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10 instances with an AS Supply shortage for RRS between 10.0 MW and 167.2 MW for more than 5 consecutive intervals.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7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6 instances with an AS Supply shortage for RRS between </a:t>
            </a:r>
            <a:r>
              <a:rPr lang="en-US" sz="1200" dirty="0" smtClean="0"/>
              <a:t>12 </a:t>
            </a:r>
            <a:r>
              <a:rPr lang="en-US" sz="1200" dirty="0" smtClean="0"/>
              <a:t>MW and 42.0 MW for 3 or more consecutive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QSE had 6 instances with an AS Supply shortage for RRS between </a:t>
            </a:r>
            <a:r>
              <a:rPr lang="en-US" sz="1200" dirty="0" smtClean="0"/>
              <a:t>12 </a:t>
            </a:r>
            <a:r>
              <a:rPr lang="en-US" sz="1200" dirty="0" smtClean="0"/>
              <a:t>MW and 42.0 MW for more than 5 consecutive intervals.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97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8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1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8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1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5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82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92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0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86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3550883" y="4267200"/>
            <a:ext cx="4983517" cy="1219200"/>
          </a:xfrm>
        </p:spPr>
        <p:txBody>
          <a:bodyPr/>
          <a:lstStyle/>
          <a:p>
            <a:r>
              <a:rPr lang="en-US" dirty="0" smtClean="0"/>
              <a:t>WMWG</a:t>
            </a:r>
            <a:endParaRPr lang="en-US" dirty="0"/>
          </a:p>
          <a:p>
            <a:r>
              <a:rPr lang="en-US" dirty="0" smtClean="0"/>
              <a:t>October 27,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Operations Analysis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Real-Time Ancillary Service </a:t>
            </a:r>
            <a:r>
              <a:rPr lang="en-US" dirty="0" smtClean="0"/>
              <a:t>Shortages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Real-Time </a:t>
            </a:r>
            <a:r>
              <a:rPr lang="en-US" sz="2800" dirty="0" smtClean="0">
                <a:solidFill>
                  <a:srgbClr val="890C58"/>
                </a:solidFill>
              </a:rPr>
              <a:t>Max </a:t>
            </a:r>
            <a:r>
              <a:rPr lang="en-US" sz="2800" dirty="0" smtClean="0"/>
              <a:t>AS Shortage (2019) </a:t>
            </a:r>
            <a:r>
              <a:rPr lang="en-US" sz="2800" dirty="0">
                <a:solidFill>
                  <a:srgbClr val="890C58"/>
                </a:solidFill>
              </a:rPr>
              <a:t>Original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5588413"/>
            <a:ext cx="8534400" cy="812388"/>
          </a:xfrm>
        </p:spPr>
        <p:txBody>
          <a:bodyPr/>
          <a:lstStyle/>
          <a:p>
            <a:r>
              <a:rPr lang="en-US" sz="1400" i="1" dirty="0" smtClean="0"/>
              <a:t>Each AS type max shortage could come from a different hour in the day and </a:t>
            </a:r>
            <a:r>
              <a:rPr lang="en-US" sz="1400" i="1" dirty="0"/>
              <a:t>s</a:t>
            </a:r>
            <a:r>
              <a:rPr lang="en-US" sz="1400" i="1" dirty="0" smtClean="0"/>
              <a:t>urpluses within the same AS hour </a:t>
            </a:r>
            <a:r>
              <a:rPr lang="en-US" sz="1400" b="1" i="1" dirty="0" smtClean="0"/>
              <a:t>are </a:t>
            </a:r>
            <a:r>
              <a:rPr lang="en-US" sz="1400" b="1" i="1" dirty="0" smtClean="0">
                <a:solidFill>
                  <a:srgbClr val="FF0000"/>
                </a:solidFill>
              </a:rPr>
              <a:t>not</a:t>
            </a:r>
            <a:r>
              <a:rPr lang="en-US" sz="1400" b="1" i="1" dirty="0" smtClean="0"/>
              <a:t> included</a:t>
            </a:r>
          </a:p>
          <a:p>
            <a:r>
              <a:rPr lang="en-US" sz="1400" i="1" u="sng" dirty="0" smtClean="0"/>
              <a:t>Yellow shades show where the Daily Max shortage changed after failed QSE data was excluded.</a:t>
            </a:r>
            <a:endParaRPr lang="en-US" sz="1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537"/>
          <a:stretch/>
        </p:blipFill>
        <p:spPr>
          <a:xfrm>
            <a:off x="0" y="774783"/>
            <a:ext cx="9144000" cy="47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Real-Time </a:t>
            </a:r>
            <a:r>
              <a:rPr lang="en-US" sz="2800" dirty="0" smtClean="0">
                <a:solidFill>
                  <a:srgbClr val="890C58"/>
                </a:solidFill>
              </a:rPr>
              <a:t>Max </a:t>
            </a:r>
            <a:r>
              <a:rPr lang="en-US" sz="2800" dirty="0" smtClean="0"/>
              <a:t>AS Shortage (2019) </a:t>
            </a:r>
            <a:r>
              <a:rPr lang="en-US" sz="2800" dirty="0">
                <a:solidFill>
                  <a:srgbClr val="890C58"/>
                </a:solidFill>
              </a:rPr>
              <a:t>Proposed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5588413"/>
            <a:ext cx="8534400" cy="812388"/>
          </a:xfrm>
        </p:spPr>
        <p:txBody>
          <a:bodyPr/>
          <a:lstStyle/>
          <a:p>
            <a:r>
              <a:rPr lang="en-US" sz="1400" i="1" dirty="0" smtClean="0"/>
              <a:t>Each AS type max shortage could come from a different hour in the day and surpluses within the same AS hour </a:t>
            </a:r>
            <a:r>
              <a:rPr lang="en-US" sz="1400" b="1" i="1" dirty="0" smtClean="0"/>
              <a:t>are </a:t>
            </a:r>
            <a:r>
              <a:rPr lang="en-US" sz="1400" b="1" i="1" dirty="0" smtClean="0">
                <a:solidFill>
                  <a:srgbClr val="FF0000"/>
                </a:solidFill>
              </a:rPr>
              <a:t>not</a:t>
            </a:r>
            <a:r>
              <a:rPr lang="en-US" sz="1400" b="1" i="1" dirty="0" smtClean="0"/>
              <a:t> included</a:t>
            </a:r>
          </a:p>
          <a:p>
            <a:r>
              <a:rPr lang="en-US" sz="1400" i="1" u="sng" dirty="0" smtClean="0"/>
              <a:t>Yellow shades show where the Daily Max shortage changed after failed QSE data was excluded.</a:t>
            </a:r>
            <a:endParaRPr lang="en-US" sz="1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b="5462"/>
          <a:stretch/>
        </p:blipFill>
        <p:spPr>
          <a:xfrm>
            <a:off x="0" y="777240"/>
            <a:ext cx="914400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Real-Time </a:t>
            </a:r>
            <a:r>
              <a:rPr lang="en-US" sz="2800" dirty="0" smtClean="0">
                <a:solidFill>
                  <a:srgbClr val="890C58"/>
                </a:solidFill>
              </a:rPr>
              <a:t>Max </a:t>
            </a:r>
            <a:r>
              <a:rPr lang="en-US" sz="2800" dirty="0" smtClean="0"/>
              <a:t>AS Shortage (2020) </a:t>
            </a:r>
            <a:r>
              <a:rPr lang="en-US" sz="2800" dirty="0">
                <a:solidFill>
                  <a:srgbClr val="890C58"/>
                </a:solidFill>
              </a:rPr>
              <a:t>Original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5586984"/>
            <a:ext cx="8534400" cy="914400"/>
          </a:xfrm>
        </p:spPr>
        <p:txBody>
          <a:bodyPr/>
          <a:lstStyle/>
          <a:p>
            <a:r>
              <a:rPr lang="en-US" sz="1400" i="1" dirty="0" smtClean="0"/>
              <a:t>Each AS type max shortage could come from a different hour in the day and surpluses within the same AS hour </a:t>
            </a:r>
            <a:r>
              <a:rPr lang="en-US" sz="1400" b="1" i="1" dirty="0" smtClean="0"/>
              <a:t>are </a:t>
            </a:r>
            <a:r>
              <a:rPr lang="en-US" sz="1400" b="1" i="1" dirty="0" smtClean="0">
                <a:solidFill>
                  <a:srgbClr val="FF0000"/>
                </a:solidFill>
              </a:rPr>
              <a:t>not</a:t>
            </a:r>
            <a:r>
              <a:rPr lang="en-US" sz="1400" b="1" i="1" dirty="0" smtClean="0"/>
              <a:t> included</a:t>
            </a:r>
          </a:p>
          <a:p>
            <a:r>
              <a:rPr lang="en-US" sz="1400" i="1" u="sng" dirty="0"/>
              <a:t>Yellow shades show where the Daily Max shortage changed after failed QSE data was </a:t>
            </a:r>
            <a:r>
              <a:rPr lang="en-US" sz="1400" i="1" u="sng" dirty="0" smtClean="0"/>
              <a:t>excluded.</a:t>
            </a:r>
            <a:endParaRPr lang="en-US" sz="1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7240"/>
            <a:ext cx="914400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Real-Time </a:t>
            </a:r>
            <a:r>
              <a:rPr lang="en-US" sz="2800" dirty="0" smtClean="0">
                <a:solidFill>
                  <a:srgbClr val="890C58"/>
                </a:solidFill>
              </a:rPr>
              <a:t>Max </a:t>
            </a:r>
            <a:r>
              <a:rPr lang="en-US" sz="2800" dirty="0" smtClean="0"/>
              <a:t>AS Shortage (2020) </a:t>
            </a:r>
            <a:r>
              <a:rPr lang="en-US" sz="2800" dirty="0" smtClean="0">
                <a:solidFill>
                  <a:srgbClr val="890C58"/>
                </a:solidFill>
              </a:rPr>
              <a:t>Proposed</a:t>
            </a:r>
            <a:endParaRPr lang="en-US" sz="2800" dirty="0">
              <a:solidFill>
                <a:srgbClr val="890C58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5586984"/>
            <a:ext cx="8534400" cy="838200"/>
          </a:xfrm>
        </p:spPr>
        <p:txBody>
          <a:bodyPr/>
          <a:lstStyle/>
          <a:p>
            <a:r>
              <a:rPr lang="en-US" sz="1400" i="1" dirty="0" smtClean="0"/>
              <a:t>Each AS type max shortage could come from a different hour in the day and surpluses within the same AS hour </a:t>
            </a:r>
            <a:r>
              <a:rPr lang="en-US" sz="1400" b="1" i="1" dirty="0" smtClean="0"/>
              <a:t>are </a:t>
            </a:r>
            <a:r>
              <a:rPr lang="en-US" sz="1400" b="1" i="1" dirty="0" smtClean="0">
                <a:solidFill>
                  <a:srgbClr val="FF0000"/>
                </a:solidFill>
              </a:rPr>
              <a:t>not</a:t>
            </a:r>
            <a:r>
              <a:rPr lang="en-US" sz="1400" b="1" i="1" dirty="0" smtClean="0"/>
              <a:t> included</a:t>
            </a:r>
          </a:p>
          <a:p>
            <a:r>
              <a:rPr lang="en-US" sz="1400" i="1" u="sng" dirty="0"/>
              <a:t>Yellow shades show where the Daily Max shortage changed after failed QSE data </a:t>
            </a:r>
            <a:r>
              <a:rPr lang="en-US" sz="1400" i="1" u="sng"/>
              <a:t>was </a:t>
            </a:r>
            <a:r>
              <a:rPr lang="en-US" sz="1400" i="1" u="sng" smtClean="0"/>
              <a:t>excluded.</a:t>
            </a:r>
            <a:endParaRPr lang="en-US" sz="140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t="1195" b="7720"/>
          <a:stretch/>
        </p:blipFill>
        <p:spPr>
          <a:xfrm>
            <a:off x="0" y="777240"/>
            <a:ext cx="914400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2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Reasons for Real-Time AS Shortages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Some common reasons for the AS Shortages we noticed were</a:t>
            </a:r>
          </a:p>
          <a:p>
            <a:pPr lvl="1"/>
            <a:r>
              <a:rPr lang="en-US" sz="2000" dirty="0" smtClean="0"/>
              <a:t>QSE to QSE AS trade not submitted</a:t>
            </a:r>
          </a:p>
          <a:p>
            <a:pPr lvl="1"/>
            <a:r>
              <a:rPr lang="en-US" sz="2000" dirty="0" smtClean="0"/>
              <a:t>Telemetry errors such as incorrect responsibilities </a:t>
            </a:r>
          </a:p>
          <a:p>
            <a:pPr lvl="1"/>
            <a:r>
              <a:rPr lang="en-US" sz="2000" dirty="0" smtClean="0"/>
              <a:t>Incorrectly moving AS over the top of the hour or intra-hour</a:t>
            </a:r>
          </a:p>
          <a:p>
            <a:pPr lvl="1"/>
            <a:r>
              <a:rPr lang="en-US" sz="2000" dirty="0" smtClean="0"/>
              <a:t>Outage in which QSE is unable to move AS in time</a:t>
            </a:r>
          </a:p>
          <a:p>
            <a:pPr lvl="1"/>
            <a:r>
              <a:rPr lang="en-US" sz="2000" dirty="0" smtClean="0"/>
              <a:t>SASM executed but AS can’t be procured for first couple of hours</a:t>
            </a:r>
            <a:endParaRPr lang="en-US" sz="2000" dirty="0"/>
          </a:p>
          <a:p>
            <a:pPr lvl="1"/>
            <a:r>
              <a:rPr lang="en-US" sz="2000" dirty="0"/>
              <a:t>Incorrect resource status </a:t>
            </a:r>
            <a:r>
              <a:rPr lang="en-US" sz="2000" dirty="0" smtClean="0"/>
              <a:t>codes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lvl="1"/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Status Codes for Providing 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ERCOT EMS and SCED require both correct telemetered responsibilities and resource status code to properly deploy AS in Real-Time</a:t>
            </a:r>
          </a:p>
          <a:p>
            <a:r>
              <a:rPr lang="en-US" sz="1600" dirty="0" smtClean="0"/>
              <a:t>Resource status codes per AS type:</a:t>
            </a:r>
          </a:p>
          <a:p>
            <a:pPr lvl="1"/>
            <a:r>
              <a:rPr lang="en-US" sz="1600" b="1" dirty="0" smtClean="0"/>
              <a:t>Regulation Up: </a:t>
            </a:r>
            <a:r>
              <a:rPr lang="en-US" sz="1600" dirty="0" smtClean="0"/>
              <a:t>ONREG, ONOSREG, ONDSRREG, </a:t>
            </a:r>
            <a:r>
              <a:rPr lang="en-US" sz="1600" dirty="0"/>
              <a:t>ONOPTOUT, </a:t>
            </a:r>
            <a:r>
              <a:rPr lang="en-US" sz="1600" dirty="0" smtClean="0"/>
              <a:t>ONRGL</a:t>
            </a:r>
            <a:r>
              <a:rPr lang="en-US" sz="1600" dirty="0"/>
              <a:t>, FRRSUP</a:t>
            </a:r>
            <a:endParaRPr lang="en-US" sz="1600" dirty="0" smtClean="0"/>
          </a:p>
          <a:p>
            <a:pPr lvl="1"/>
            <a:r>
              <a:rPr lang="en-US" sz="1600" b="1" dirty="0" smtClean="0"/>
              <a:t>Regulation Down:</a:t>
            </a:r>
            <a:r>
              <a:rPr lang="en-US" sz="1600" dirty="0" smtClean="0"/>
              <a:t> </a:t>
            </a:r>
            <a:r>
              <a:rPr lang="en-US" sz="1600" dirty="0"/>
              <a:t>ONREG, ONOSREG, ONDSRREG, ONOPTOUT, ONRGL, </a:t>
            </a:r>
            <a:r>
              <a:rPr lang="en-US" sz="1600" dirty="0" smtClean="0"/>
              <a:t>FRRSDN</a:t>
            </a:r>
          </a:p>
          <a:p>
            <a:pPr lvl="1"/>
            <a:r>
              <a:rPr lang="en-US" sz="1600" b="1" dirty="0" smtClean="0"/>
              <a:t>Responsive Reserve Service: </a:t>
            </a:r>
            <a:r>
              <a:rPr lang="en-US" sz="1600" dirty="0" smtClean="0"/>
              <a:t>ONRUC, ONREG, ON, ONDSR, ONOSREG, ONDSRREG, ONEMR, ONRR, ONOPTOUT, ONRGL, ONCLR, ONRL, ONFFRRRS</a:t>
            </a:r>
          </a:p>
          <a:p>
            <a:pPr lvl="1"/>
            <a:r>
              <a:rPr lang="en-US" sz="1600" b="1" dirty="0" smtClean="0"/>
              <a:t>Non-Spin Reserve Service:</a:t>
            </a:r>
            <a:r>
              <a:rPr lang="en-US" sz="1600" dirty="0" smtClean="0"/>
              <a:t> ONRUC, ONREG, ON, ONDSR, ONOS, ONOSREG, ONDSRREG, ONEMR, OFFNS, OFFQS, ONOPTOUT, ONRGL, ONCLR</a:t>
            </a:r>
          </a:p>
          <a:p>
            <a:pPr marL="457200" lvl="1" indent="0">
              <a:buNone/>
            </a:pPr>
            <a:r>
              <a:rPr lang="en-US" sz="1600" i="1" dirty="0" smtClean="0"/>
              <a:t>Note: Non-Spin can be in STARTUP or SHUTDOWN when being deployed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2"/>
                </a:solidFill>
              </a:rPr>
              <a:t>ERCOT and the Independent Market Monitor (IMM) had noticed a consistent pattern of Ancillary Service (AS) Supply Responsibility shortages in Real-Time. </a:t>
            </a:r>
            <a:r>
              <a:rPr lang="en-US" sz="1600" dirty="0" smtClean="0"/>
              <a:t>This </a:t>
            </a:r>
            <a:r>
              <a:rPr lang="en-US" sz="1600" dirty="0"/>
              <a:t>topic was discussed at the </a:t>
            </a:r>
            <a:r>
              <a:rPr lang="en-US" sz="1600" dirty="0" smtClean="0"/>
              <a:t>various stakeholder meetings in 2019 </a:t>
            </a:r>
            <a:r>
              <a:rPr lang="en-US" sz="1600" dirty="0"/>
              <a:t>and subsequently NPRR 947 was submitted</a:t>
            </a:r>
            <a:r>
              <a:rPr lang="en-US" sz="2000" dirty="0"/>
              <a:t>.</a:t>
            </a:r>
          </a:p>
          <a:p>
            <a:pPr lvl="1"/>
            <a:endParaRPr lang="en-US" sz="1000" dirty="0" smtClean="0"/>
          </a:p>
          <a:p>
            <a:r>
              <a:rPr lang="en-US" sz="1600" dirty="0" smtClean="0"/>
              <a:t>At that time, ERCOT improved its internal processes to better track the Real-Time AS Supply shortages. These processes are being used since then to monitor this issue. It is recognized that</a:t>
            </a:r>
          </a:p>
          <a:p>
            <a:pPr lvl="1"/>
            <a:r>
              <a:rPr lang="en-US" sz="1600" dirty="0" smtClean="0"/>
              <a:t>ERCOT can address AS shortages prior to the end of adjustment period with the Supplemental Ancillary Service Market (SASM) mechanism</a:t>
            </a:r>
          </a:p>
          <a:p>
            <a:pPr lvl="1"/>
            <a:r>
              <a:rPr lang="en-US" sz="1600" dirty="0" smtClean="0"/>
              <a:t>During </a:t>
            </a:r>
            <a:r>
              <a:rPr lang="en-US" sz="1600" dirty="0"/>
              <a:t>the Operating Hour in Real-Time, </a:t>
            </a:r>
            <a:r>
              <a:rPr lang="en-US" sz="1600" dirty="0" smtClean="0"/>
              <a:t>QSEs are expected to work with the Control </a:t>
            </a:r>
            <a:r>
              <a:rPr lang="en-US" sz="1600" dirty="0"/>
              <a:t>Room Operators </a:t>
            </a:r>
            <a:r>
              <a:rPr lang="en-US" sz="1600" dirty="0" smtClean="0"/>
              <a:t>to address any </a:t>
            </a:r>
            <a:r>
              <a:rPr lang="en-US" sz="1600" dirty="0"/>
              <a:t>AS </a:t>
            </a:r>
            <a:r>
              <a:rPr lang="en-US" sz="1600" dirty="0" smtClean="0"/>
              <a:t>shortages</a:t>
            </a:r>
          </a:p>
          <a:p>
            <a:pPr lvl="1"/>
            <a:endParaRPr lang="en-US" sz="1000" dirty="0"/>
          </a:p>
          <a:p>
            <a:r>
              <a:rPr lang="en-US" sz="1600" dirty="0" smtClean="0"/>
              <a:t>ERCOT withdrew NPRR 947 because in this environment it was not beneficial to invest resources in an issue that would be made obsolete by implementation of Real Time Co-Optimization (RTC) in 2024 and the current process </a:t>
            </a:r>
            <a:r>
              <a:rPr lang="en-US" sz="1600" dirty="0"/>
              <a:t>to </a:t>
            </a:r>
            <a:r>
              <a:rPr lang="en-US" sz="1600" dirty="0" smtClean="0"/>
              <a:t>monitor AS </a:t>
            </a:r>
            <a:r>
              <a:rPr lang="en-US" sz="1600" dirty="0"/>
              <a:t>Supply </a:t>
            </a:r>
            <a:r>
              <a:rPr lang="en-US" sz="1600" dirty="0" smtClean="0"/>
              <a:t>shortages can remain in place till then.</a:t>
            </a:r>
          </a:p>
          <a:p>
            <a:endParaRPr lang="en-US" sz="1000" dirty="0"/>
          </a:p>
          <a:p>
            <a:r>
              <a:rPr lang="en-US" sz="1600" dirty="0" smtClean="0"/>
              <a:t>The proposed monthly metric in NPRR1040 is lenient. Included are some example of AS Supply shortages that will not fail the original NPRR1040 but will fail </a:t>
            </a:r>
            <a:r>
              <a:rPr lang="en-US" sz="1600" dirty="0"/>
              <a:t>the proposed metric in ERCOT Comments dated Oct 13, </a:t>
            </a:r>
            <a:r>
              <a:rPr lang="en-US" sz="1600" dirty="0" smtClean="0"/>
              <a:t>2020 (proposed metric).</a:t>
            </a: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endParaRPr lang="en-US" sz="2000" dirty="0" smtClean="0"/>
          </a:p>
          <a:p>
            <a:endParaRPr lang="en-US" sz="1200" dirty="0">
              <a:solidFill>
                <a:schemeClr val="tx2"/>
              </a:solidFill>
            </a:endParaRPr>
          </a:p>
          <a:p>
            <a:endParaRPr lang="en-US" sz="2000" dirty="0"/>
          </a:p>
          <a:p>
            <a:endParaRPr lang="en-US" sz="1800" dirty="0" smtClean="0"/>
          </a:p>
          <a:p>
            <a:pPr lvl="1"/>
            <a:endParaRPr lang="en-US" sz="1600" dirty="0" smtClean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Metric in ERCOT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In ERCOT’s Comments dated </a:t>
            </a:r>
            <a:r>
              <a:rPr lang="en-US" sz="1600" dirty="0"/>
              <a:t>Oct 13, 2020 (proposed metric</a:t>
            </a:r>
            <a:r>
              <a:rPr lang="en-US" sz="1600" dirty="0" smtClean="0"/>
              <a:t>), ERCOT is proposing to consider a QSE </a:t>
            </a:r>
            <a:r>
              <a:rPr lang="en-US" sz="1600" dirty="0"/>
              <a:t>that is providing </a:t>
            </a:r>
            <a:r>
              <a:rPr lang="en-US" sz="1600" dirty="0" smtClean="0"/>
              <a:t>a specific Ancillary </a:t>
            </a:r>
            <a:r>
              <a:rPr lang="en-US" sz="1600" dirty="0"/>
              <a:t>Service </a:t>
            </a:r>
            <a:r>
              <a:rPr lang="en-US" sz="1600" dirty="0" smtClean="0"/>
              <a:t>non-compliant </a:t>
            </a:r>
            <a:r>
              <a:rPr lang="en-US" sz="1600" dirty="0"/>
              <a:t>if </a:t>
            </a:r>
            <a:endParaRPr lang="en-US" sz="1600" dirty="0" smtClean="0"/>
          </a:p>
          <a:p>
            <a:pPr lvl="1"/>
            <a:r>
              <a:rPr lang="en-US" sz="1600" dirty="0" smtClean="0"/>
              <a:t>it is </a:t>
            </a:r>
            <a:r>
              <a:rPr lang="en-US" sz="1600" dirty="0"/>
              <a:t>short in Real Time by greater of 3% of its total obligation or 5 MW for more than </a:t>
            </a:r>
            <a:r>
              <a:rPr lang="en-US" sz="1600" dirty="0" smtClean="0"/>
              <a:t>3% of the </a:t>
            </a:r>
            <a:r>
              <a:rPr lang="en-US" sz="1600" dirty="0"/>
              <a:t>five-minute clock </a:t>
            </a:r>
            <a:r>
              <a:rPr lang="en-US" sz="1600" dirty="0"/>
              <a:t>intervals that the QSE is carrying an Ancillary Service Supply </a:t>
            </a:r>
            <a:r>
              <a:rPr lang="en-US" sz="1600" dirty="0" smtClean="0"/>
              <a:t>Responsibility within the month</a:t>
            </a:r>
          </a:p>
          <a:p>
            <a:pPr marL="342900" lvl="1" indent="0">
              <a:buNone/>
            </a:pPr>
            <a:r>
              <a:rPr lang="en-US" sz="1600" dirty="0" smtClean="0"/>
              <a:t>OR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t is short in Real Time by greater </a:t>
            </a:r>
            <a:r>
              <a:rPr lang="en-US" sz="1600" dirty="0"/>
              <a:t>of </a:t>
            </a:r>
            <a:r>
              <a:rPr lang="en-US" sz="1600" dirty="0" smtClean="0"/>
              <a:t>3% </a:t>
            </a:r>
            <a:r>
              <a:rPr lang="en-US" sz="1600" dirty="0"/>
              <a:t>of its </a:t>
            </a:r>
            <a:r>
              <a:rPr lang="en-US" sz="1600" dirty="0" smtClean="0"/>
              <a:t>total obligation or 5 </a:t>
            </a:r>
            <a:r>
              <a:rPr lang="en-US" sz="1600" dirty="0"/>
              <a:t>MW for more than twenty-five minutes (i.e. five consecutive five-minute clock intervals) in four or more instances within the month</a:t>
            </a:r>
            <a:r>
              <a:rPr lang="en-US" sz="1600" dirty="0" smtClean="0"/>
              <a:t>.</a:t>
            </a:r>
          </a:p>
          <a:p>
            <a:pPr lvl="1"/>
            <a:endParaRPr lang="en-US" sz="1000" dirty="0"/>
          </a:p>
          <a:p>
            <a:r>
              <a:rPr lang="en-US" sz="1600" dirty="0"/>
              <a:t>ERCOT </a:t>
            </a:r>
            <a:r>
              <a:rPr lang="en-US" sz="1600" dirty="0" smtClean="0"/>
              <a:t>is also proposing </a:t>
            </a:r>
            <a:r>
              <a:rPr lang="en-US" sz="1600" dirty="0"/>
              <a:t>that the time period QSEs have to respond to an insufficient capacity notification </a:t>
            </a:r>
            <a:r>
              <a:rPr lang="en-US" sz="1600" dirty="0" smtClean="0"/>
              <a:t>that is sent to QSE pursuant </a:t>
            </a:r>
            <a:r>
              <a:rPr lang="en-US" sz="1600" dirty="0"/>
              <a:t>to paragraph (3) of Section 8.1.1.3, Ancillary Service Capacity Compliance Criteria, be raised to 25 </a:t>
            </a:r>
            <a:r>
              <a:rPr lang="en-US" sz="1600" dirty="0" smtClean="0"/>
              <a:t>minutes.</a:t>
            </a:r>
          </a:p>
          <a:p>
            <a:endParaRPr lang="en-US" sz="1000" dirty="0"/>
          </a:p>
          <a:p>
            <a:r>
              <a:rPr lang="en-US" sz="1600" dirty="0" smtClean="0"/>
              <a:t>Lastly, </a:t>
            </a:r>
            <a:r>
              <a:rPr lang="en-US" sz="1600" dirty="0"/>
              <a:t>ERCOT is </a:t>
            </a:r>
            <a:r>
              <a:rPr lang="en-US" sz="1600" dirty="0" smtClean="0"/>
              <a:t>proposing to convert the variants </a:t>
            </a:r>
            <a:r>
              <a:rPr lang="en-US" sz="1600" dirty="0"/>
              <a:t>in the proposed metric </a:t>
            </a:r>
            <a:r>
              <a:rPr lang="en-US" sz="1600" dirty="0" smtClean="0"/>
              <a:t>to be performance </a:t>
            </a:r>
            <a:r>
              <a:rPr lang="en-US" sz="1600" dirty="0"/>
              <a:t>criteria variables S, T, and U that will be subject to review and approval by TAC and publically posted on Market Information System (MIS</a:t>
            </a:r>
            <a:r>
              <a:rPr lang="en-US" sz="1600" dirty="0"/>
              <a:t>). ERCOT proposes to use “3”, “3”, and “5” as the starting values for these variables.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3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This QSE was carrying RRS for all intervals (8944 intervals) in a</a:t>
            </a:r>
            <a:r>
              <a:rPr lang="en-US" sz="1200" dirty="0" smtClean="0"/>
              <a:t> </a:t>
            </a:r>
            <a:r>
              <a:rPr lang="en-US" sz="1200" dirty="0"/>
              <a:t>month </a:t>
            </a:r>
            <a:r>
              <a:rPr lang="en-US" sz="1200" dirty="0" smtClean="0"/>
              <a:t>and had AS Supply shortages in 500 intervals (max shortage = 66.8 MW). </a:t>
            </a:r>
          </a:p>
          <a:p>
            <a:pPr lvl="1"/>
            <a:r>
              <a:rPr lang="en-US" sz="1200" dirty="0" smtClean="0"/>
              <a:t>Per </a:t>
            </a:r>
            <a:r>
              <a:rPr lang="en-US" sz="1200" dirty="0"/>
              <a:t>the </a:t>
            </a:r>
            <a:r>
              <a:rPr lang="en-US" sz="1200" dirty="0" smtClean="0"/>
              <a:t>original metric </a:t>
            </a:r>
            <a:r>
              <a:rPr lang="en-US" sz="1200" dirty="0"/>
              <a:t>in </a:t>
            </a:r>
            <a:r>
              <a:rPr lang="en-US" sz="1200" dirty="0" smtClean="0"/>
              <a:t>NPRR1040, this QSE failed 367 intervals or 4.1% of the total intervals</a:t>
            </a:r>
            <a:r>
              <a:rPr lang="en-US" sz="1200" dirty="0"/>
              <a:t> </a:t>
            </a:r>
            <a:r>
              <a:rPr lang="en-US" sz="1200" dirty="0" smtClean="0"/>
              <a:t>and will not be considered short on this AS for the month. </a:t>
            </a:r>
          </a:p>
          <a:p>
            <a:pPr lvl="1"/>
            <a:r>
              <a:rPr lang="en-US" sz="1200" dirty="0"/>
              <a:t>Per ERCOT’s current process this QSE had 9 instances with an </a:t>
            </a:r>
            <a:r>
              <a:rPr lang="en-US" sz="1200" dirty="0" smtClean="0"/>
              <a:t>shortage </a:t>
            </a:r>
            <a:r>
              <a:rPr lang="en-US" sz="1200" dirty="0"/>
              <a:t>between 13.0 MW and 66.8 </a:t>
            </a:r>
            <a:r>
              <a:rPr lang="en-US" sz="1200" dirty="0" smtClean="0"/>
              <a:t>MW. This QSE will be considered short per </a:t>
            </a:r>
            <a:r>
              <a:rPr lang="en-US" sz="1200" dirty="0" smtClean="0"/>
              <a:t>ERCOT’s</a:t>
            </a:r>
            <a:r>
              <a:rPr lang="en-US" sz="1200" dirty="0" smtClean="0"/>
              <a:t> </a:t>
            </a:r>
            <a:r>
              <a:rPr lang="en-US" sz="1200" dirty="0" smtClean="0"/>
              <a:t>proposed metric.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00" t="9500" r="6667" b="6500"/>
          <a:stretch/>
        </p:blipFill>
        <p:spPr>
          <a:xfrm>
            <a:off x="774405" y="2057400"/>
            <a:ext cx="7871100" cy="44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3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This QSE was carrying RRS for </a:t>
            </a:r>
            <a:r>
              <a:rPr lang="en-US" sz="1200" dirty="0" smtClean="0"/>
              <a:t>3195 intervals </a:t>
            </a:r>
            <a:r>
              <a:rPr lang="en-US" sz="1200" dirty="0"/>
              <a:t>in the month and h</a:t>
            </a:r>
            <a:r>
              <a:rPr lang="en-US" sz="1200" dirty="0" smtClean="0"/>
              <a:t>ad AS Supply shortages in 151 intervals (max shortage = </a:t>
            </a:r>
            <a:r>
              <a:rPr lang="en-US" sz="1200" dirty="0"/>
              <a:t>150 </a:t>
            </a:r>
            <a:r>
              <a:rPr lang="en-US" sz="1200" dirty="0" smtClean="0"/>
              <a:t>MW). </a:t>
            </a:r>
            <a:endParaRPr lang="en-US" sz="1200" dirty="0"/>
          </a:p>
          <a:p>
            <a:pPr lvl="1"/>
            <a:r>
              <a:rPr lang="en-US" sz="1200" dirty="0"/>
              <a:t>Per the original metric in NPRR1040, this QSE failed </a:t>
            </a:r>
            <a:r>
              <a:rPr lang="en-US" sz="1200" dirty="0" smtClean="0"/>
              <a:t>117 </a:t>
            </a:r>
            <a:r>
              <a:rPr lang="en-US" sz="1200" dirty="0"/>
              <a:t>intervals or </a:t>
            </a:r>
            <a:r>
              <a:rPr lang="en-US" sz="1200" dirty="0" smtClean="0"/>
              <a:t>3.7% </a:t>
            </a:r>
            <a:r>
              <a:rPr lang="en-US" sz="1200" dirty="0"/>
              <a:t>of the total intervals and will not be considered short on this AS for the month. </a:t>
            </a:r>
          </a:p>
          <a:p>
            <a:pPr lvl="1"/>
            <a:r>
              <a:rPr lang="en-US" sz="1200" dirty="0"/>
              <a:t>Per ERCOT’s current process this QSE had </a:t>
            </a:r>
            <a:r>
              <a:rPr lang="en-US" sz="1200" dirty="0" smtClean="0"/>
              <a:t>8 </a:t>
            </a:r>
            <a:r>
              <a:rPr lang="en-US" sz="1200" dirty="0"/>
              <a:t>instances with an </a:t>
            </a:r>
            <a:r>
              <a:rPr lang="en-US" sz="1200" dirty="0" smtClean="0"/>
              <a:t>shortage </a:t>
            </a:r>
            <a:r>
              <a:rPr lang="en-US" sz="1200" dirty="0"/>
              <a:t>between </a:t>
            </a:r>
            <a:r>
              <a:rPr lang="en-US" sz="1200" dirty="0" smtClean="0"/>
              <a:t>15.4 </a:t>
            </a:r>
            <a:r>
              <a:rPr lang="en-US" sz="1200" dirty="0"/>
              <a:t>MW and </a:t>
            </a:r>
            <a:r>
              <a:rPr lang="en-US" sz="1200" dirty="0" smtClean="0"/>
              <a:t>104.2 </a:t>
            </a:r>
            <a:r>
              <a:rPr lang="en-US" sz="1200" dirty="0"/>
              <a:t>MW. This QSE will be considered short per </a:t>
            </a:r>
            <a:r>
              <a:rPr lang="en-US" sz="1200" dirty="0" smtClean="0"/>
              <a:t>ERCOT’s</a:t>
            </a:r>
            <a:r>
              <a:rPr lang="en-US" sz="1200" dirty="0" smtClean="0"/>
              <a:t> </a:t>
            </a:r>
            <a:r>
              <a:rPr lang="en-US" sz="1200" dirty="0"/>
              <a:t>proposed </a:t>
            </a:r>
            <a:r>
              <a:rPr lang="en-US" sz="1200" dirty="0" smtClean="0"/>
              <a:t>metric.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000" r="7499" b="9500"/>
          <a:stretch/>
        </p:blipFill>
        <p:spPr>
          <a:xfrm>
            <a:off x="635508" y="2057400"/>
            <a:ext cx="7872984" cy="43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This QSE was carrying RRS for </a:t>
            </a:r>
            <a:r>
              <a:rPr lang="en-US" sz="1200" dirty="0" smtClean="0"/>
              <a:t>4106 intervals </a:t>
            </a:r>
            <a:r>
              <a:rPr lang="en-US" sz="1200" dirty="0"/>
              <a:t>in the month and </a:t>
            </a:r>
            <a:r>
              <a:rPr lang="en-US" sz="1200" dirty="0" smtClean="0"/>
              <a:t>had AS Supply shortages in 161 intervals (max shortage = 105 MW). </a:t>
            </a:r>
            <a:endParaRPr lang="en-US" sz="1200" dirty="0"/>
          </a:p>
          <a:p>
            <a:pPr lvl="1"/>
            <a:r>
              <a:rPr lang="en-US" sz="1200" dirty="0"/>
              <a:t>Per the original metric in NPRR1040, this QSE failed </a:t>
            </a:r>
            <a:r>
              <a:rPr lang="en-US" sz="1200" dirty="0" smtClean="0"/>
              <a:t>144 </a:t>
            </a:r>
            <a:r>
              <a:rPr lang="en-US" sz="1200" dirty="0"/>
              <a:t>intervals or </a:t>
            </a:r>
            <a:r>
              <a:rPr lang="en-US" sz="1200" dirty="0" smtClean="0"/>
              <a:t>3.5% </a:t>
            </a:r>
            <a:r>
              <a:rPr lang="en-US" sz="1200" dirty="0"/>
              <a:t>of the total intervals and will not be considered short on this AS for the month. </a:t>
            </a:r>
          </a:p>
          <a:p>
            <a:pPr lvl="1"/>
            <a:r>
              <a:rPr lang="en-US" sz="1200" dirty="0"/>
              <a:t>Per ERCOT’s current process this QSE had 6</a:t>
            </a:r>
            <a:r>
              <a:rPr lang="en-US" sz="1200" dirty="0" smtClean="0"/>
              <a:t> </a:t>
            </a:r>
            <a:r>
              <a:rPr lang="en-US" sz="1200" dirty="0"/>
              <a:t>instances with </a:t>
            </a:r>
            <a:r>
              <a:rPr lang="en-US" sz="1200" dirty="0" smtClean="0"/>
              <a:t>shortage </a:t>
            </a:r>
            <a:r>
              <a:rPr lang="en-US" sz="1200" dirty="0"/>
              <a:t>between 13.0 MW and </a:t>
            </a:r>
            <a:r>
              <a:rPr lang="en-US" sz="1200" dirty="0" smtClean="0"/>
              <a:t>67.2 </a:t>
            </a:r>
            <a:r>
              <a:rPr lang="en-US" sz="1200" dirty="0"/>
              <a:t>MW. This QSE will be considered short per </a:t>
            </a:r>
            <a:r>
              <a:rPr lang="en-US" sz="1200" dirty="0" smtClean="0"/>
              <a:t>ERCOT’s </a:t>
            </a:r>
            <a:r>
              <a:rPr lang="en-US" sz="1200" dirty="0"/>
              <a:t>proposed </a:t>
            </a:r>
            <a:r>
              <a:rPr lang="en-US" sz="1200" dirty="0" smtClean="0"/>
              <a:t>metric.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500" r="7499" b="9500"/>
          <a:stretch/>
        </p:blipFill>
        <p:spPr>
          <a:xfrm>
            <a:off x="673608" y="2133600"/>
            <a:ext cx="7872984" cy="42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0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This QSE was carrying RRS for </a:t>
            </a:r>
            <a:r>
              <a:rPr lang="en-US" sz="1200" dirty="0" smtClean="0"/>
              <a:t>all intervals (8547 intervals) </a:t>
            </a:r>
            <a:r>
              <a:rPr lang="en-US" sz="1200" dirty="0"/>
              <a:t>in the month and </a:t>
            </a:r>
            <a:r>
              <a:rPr lang="en-US" sz="1200" dirty="0" smtClean="0"/>
              <a:t>had </a:t>
            </a:r>
            <a:r>
              <a:rPr lang="en-US" sz="1200" dirty="0"/>
              <a:t>AS Supply shortages in </a:t>
            </a:r>
            <a:r>
              <a:rPr lang="en-US" sz="1200" dirty="0" smtClean="0"/>
              <a:t>295 </a:t>
            </a:r>
            <a:r>
              <a:rPr lang="en-US" sz="1200" dirty="0"/>
              <a:t>intervals (max shortage = </a:t>
            </a:r>
            <a:r>
              <a:rPr lang="en-US" sz="1200" dirty="0" smtClean="0"/>
              <a:t>180 </a:t>
            </a:r>
            <a:r>
              <a:rPr lang="en-US" sz="1200" dirty="0"/>
              <a:t>MW). </a:t>
            </a:r>
          </a:p>
          <a:p>
            <a:pPr lvl="1"/>
            <a:r>
              <a:rPr lang="en-US" sz="1200" dirty="0"/>
              <a:t>Per the original metric in NPRR1040, this QSE failed </a:t>
            </a:r>
            <a:r>
              <a:rPr lang="en-US" sz="1200" dirty="0" smtClean="0"/>
              <a:t>287 </a:t>
            </a:r>
            <a:r>
              <a:rPr lang="en-US" sz="1200" dirty="0"/>
              <a:t>intervals or </a:t>
            </a:r>
            <a:r>
              <a:rPr lang="en-US" sz="1200" dirty="0" smtClean="0"/>
              <a:t>3.4% </a:t>
            </a:r>
            <a:r>
              <a:rPr lang="en-US" sz="1200" dirty="0"/>
              <a:t>of the total intervals and will not be considered short on this AS for the month. </a:t>
            </a:r>
          </a:p>
          <a:p>
            <a:pPr lvl="1"/>
            <a:r>
              <a:rPr lang="en-US" sz="1200" dirty="0"/>
              <a:t>Per ERCOT’s current process this QSE had </a:t>
            </a:r>
            <a:r>
              <a:rPr lang="en-US" sz="1200" dirty="0" smtClean="0"/>
              <a:t>10 </a:t>
            </a:r>
            <a:r>
              <a:rPr lang="en-US" sz="1200" dirty="0"/>
              <a:t>instances with an shortage between </a:t>
            </a:r>
            <a:r>
              <a:rPr lang="en-US" sz="1200" dirty="0" smtClean="0"/>
              <a:t>10.0 </a:t>
            </a:r>
            <a:r>
              <a:rPr lang="en-US" sz="1200" dirty="0"/>
              <a:t>MW and </a:t>
            </a:r>
            <a:r>
              <a:rPr lang="en-US" sz="1200" dirty="0" smtClean="0"/>
              <a:t>167.2 </a:t>
            </a:r>
            <a:r>
              <a:rPr lang="en-US" sz="1200" dirty="0"/>
              <a:t>MW. This QSE will be considered short per </a:t>
            </a:r>
            <a:r>
              <a:rPr lang="en-US" sz="1200" dirty="0" smtClean="0"/>
              <a:t>ERCOT’s </a:t>
            </a:r>
            <a:r>
              <a:rPr lang="en-US" sz="1200" dirty="0"/>
              <a:t>proposed </a:t>
            </a:r>
            <a:r>
              <a:rPr lang="en-US" sz="1200" dirty="0" smtClean="0"/>
              <a:t>metric.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001" t="9500" r="7499" b="9500"/>
          <a:stretch/>
        </p:blipFill>
        <p:spPr>
          <a:xfrm>
            <a:off x="783090" y="2133600"/>
            <a:ext cx="7872984" cy="42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This QSE was carrying RRS for all intervals (</a:t>
            </a:r>
            <a:r>
              <a:rPr lang="en-US" sz="1200" dirty="0" smtClean="0"/>
              <a:t>8954 </a:t>
            </a:r>
            <a:r>
              <a:rPr lang="en-US" sz="1200" dirty="0"/>
              <a:t>intervals) in the month and had AS Supply shortages in </a:t>
            </a:r>
            <a:r>
              <a:rPr lang="en-US" sz="1200" dirty="0" smtClean="0"/>
              <a:t>109 </a:t>
            </a:r>
            <a:r>
              <a:rPr lang="en-US" sz="1200" dirty="0"/>
              <a:t>intervals (max shortage = </a:t>
            </a:r>
            <a:r>
              <a:rPr lang="en-US" sz="1200" dirty="0" smtClean="0"/>
              <a:t>42 </a:t>
            </a:r>
            <a:r>
              <a:rPr lang="en-US" sz="1200" dirty="0"/>
              <a:t>MW). </a:t>
            </a:r>
          </a:p>
          <a:p>
            <a:pPr lvl="1"/>
            <a:r>
              <a:rPr lang="en-US" sz="1200" dirty="0"/>
              <a:t>Per the original metric in NPRR1040, this QSE failed </a:t>
            </a:r>
            <a:r>
              <a:rPr lang="en-US" sz="1200" dirty="0" smtClean="0"/>
              <a:t>108 </a:t>
            </a:r>
            <a:r>
              <a:rPr lang="en-US" sz="1200" dirty="0"/>
              <a:t>intervals or </a:t>
            </a:r>
            <a:r>
              <a:rPr lang="en-US" sz="1200" dirty="0" smtClean="0"/>
              <a:t>1.2% </a:t>
            </a:r>
            <a:r>
              <a:rPr lang="en-US" sz="1200" dirty="0"/>
              <a:t>of the total intervals and will not be considered short on this AS for the month. </a:t>
            </a:r>
          </a:p>
          <a:p>
            <a:pPr lvl="1"/>
            <a:r>
              <a:rPr lang="en-US" sz="1200" dirty="0"/>
              <a:t>Per ERCOT’s current process this QSE had 6</a:t>
            </a:r>
            <a:r>
              <a:rPr lang="en-US" sz="1200" dirty="0" smtClean="0"/>
              <a:t> </a:t>
            </a:r>
            <a:r>
              <a:rPr lang="en-US" sz="1200" dirty="0"/>
              <a:t>instances with an shortage between </a:t>
            </a:r>
            <a:r>
              <a:rPr lang="en-US" sz="1200" dirty="0" smtClean="0"/>
              <a:t>12.0 </a:t>
            </a:r>
            <a:r>
              <a:rPr lang="en-US" sz="1200" dirty="0"/>
              <a:t>MW and </a:t>
            </a:r>
            <a:r>
              <a:rPr lang="en-US" sz="1200" dirty="0" smtClean="0"/>
              <a:t>42 </a:t>
            </a:r>
            <a:r>
              <a:rPr lang="en-US" sz="1200" dirty="0"/>
              <a:t>MW. This QSE will be considered short per </a:t>
            </a:r>
            <a:r>
              <a:rPr lang="en-US" sz="1200" dirty="0" smtClean="0"/>
              <a:t>ERCOT’s</a:t>
            </a:r>
            <a:r>
              <a:rPr lang="en-US" sz="1200" dirty="0" smtClean="0"/>
              <a:t> </a:t>
            </a:r>
            <a:r>
              <a:rPr lang="en-US" sz="1200" dirty="0"/>
              <a:t>proposed </a:t>
            </a:r>
            <a:r>
              <a:rPr lang="en-US" sz="1200" dirty="0" smtClean="0"/>
              <a:t>metric (4 or more instances </a:t>
            </a:r>
            <a:r>
              <a:rPr lang="en-US" sz="1200" dirty="0" smtClean="0"/>
              <a:t>shortfall </a:t>
            </a:r>
            <a:r>
              <a:rPr lang="en-US" sz="1200" dirty="0" smtClean="0"/>
              <a:t>lasted longer than </a:t>
            </a:r>
            <a:r>
              <a:rPr lang="en-US" sz="1200" dirty="0" smtClean="0"/>
              <a:t>25 mins).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001" t="9500" r="7499" b="9500"/>
          <a:stretch/>
        </p:blipFill>
        <p:spPr>
          <a:xfrm>
            <a:off x="635508" y="2133600"/>
            <a:ext cx="7872984" cy="429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3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Real-Time AS Shortage Longer Term Analysis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For the duration between Jan 1, 2019 and Sep 30, 2020, Real-Time AS Shortages are calculated by averaging SCED telemetered responsibility with correct resource status codes compared to end of adjustment period AS Responsibility (which includes SASMs, AS Trades, etc.). </a:t>
            </a:r>
          </a:p>
          <a:p>
            <a:endParaRPr lang="en-US" sz="1400" dirty="0"/>
          </a:p>
          <a:p>
            <a:r>
              <a:rPr lang="en-US" sz="1400" dirty="0" smtClean="0"/>
              <a:t>Daily Max shortage was computed in 3 different ways </a:t>
            </a:r>
          </a:p>
          <a:p>
            <a:pPr lvl="1"/>
            <a:r>
              <a:rPr lang="en-US" sz="1400" dirty="0" smtClean="0"/>
              <a:t>with all intervals.</a:t>
            </a:r>
          </a:p>
          <a:p>
            <a:pPr lvl="1"/>
            <a:r>
              <a:rPr lang="en-US" sz="1400" dirty="0" smtClean="0"/>
              <a:t>without the intervals from QSE that failed the original NPRR1040 metric</a:t>
            </a:r>
          </a:p>
          <a:p>
            <a:pPr lvl="1"/>
            <a:r>
              <a:rPr lang="en-US" sz="1400" dirty="0" smtClean="0"/>
              <a:t>without </a:t>
            </a:r>
            <a:r>
              <a:rPr lang="en-US" sz="1400" dirty="0"/>
              <a:t>the intervals from QSE that </a:t>
            </a:r>
            <a:r>
              <a:rPr lang="en-US" sz="1400" dirty="0" smtClean="0"/>
              <a:t>failed </a:t>
            </a:r>
            <a:r>
              <a:rPr lang="en-US" sz="1400" dirty="0"/>
              <a:t>the </a:t>
            </a:r>
            <a:r>
              <a:rPr lang="en-US" sz="1400" dirty="0" smtClean="0"/>
              <a:t>proposed </a:t>
            </a:r>
            <a:r>
              <a:rPr lang="en-US" sz="1400" dirty="0"/>
              <a:t>in ERCOT Comments dated Oct 13, </a:t>
            </a:r>
            <a:r>
              <a:rPr lang="en-US" sz="1400" dirty="0" smtClean="0"/>
              <a:t>2020</a:t>
            </a:r>
          </a:p>
          <a:p>
            <a:pPr lvl="1"/>
            <a:endParaRPr lang="en-US" sz="1400" dirty="0"/>
          </a:p>
          <a:p>
            <a:pPr lvl="2"/>
            <a:endParaRPr lang="en-US" sz="14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7187</TotalTime>
  <Words>1700</Words>
  <Application>Microsoft Office PowerPoint</Application>
  <PresentationFormat>On-screen Show (4:3)</PresentationFormat>
  <Paragraphs>128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1_Office Theme</vt:lpstr>
      <vt:lpstr>2_Custom Design</vt:lpstr>
      <vt:lpstr>3_Custom Design</vt:lpstr>
      <vt:lpstr>PowerPoint Presentation</vt:lpstr>
      <vt:lpstr>Introduction</vt:lpstr>
      <vt:lpstr>Proposed Metric in ERCOT Comments</vt:lpstr>
      <vt:lpstr>Example 1</vt:lpstr>
      <vt:lpstr>Example 2</vt:lpstr>
      <vt:lpstr>Example 3</vt:lpstr>
      <vt:lpstr>Example 4</vt:lpstr>
      <vt:lpstr>Example 5</vt:lpstr>
      <vt:lpstr>Real-Time AS Shortage Longer Term Analysis</vt:lpstr>
      <vt:lpstr>Real-Time Max AS Shortage (2019) Original </vt:lpstr>
      <vt:lpstr>Real-Time Max AS Shortage (2019) Proposed </vt:lpstr>
      <vt:lpstr>Real-Time Max AS Shortage (2020) Original</vt:lpstr>
      <vt:lpstr>Real-Time Max AS Shortage (2020) Proposed</vt:lpstr>
      <vt:lpstr>PowerPoint Presentation</vt:lpstr>
      <vt:lpstr>Common Reasons for Real-Time AS Shortages</vt:lpstr>
      <vt:lpstr>Resource Status Codes for Providing AS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Mago, Nitika</cp:lastModifiedBy>
  <cp:revision>163</cp:revision>
  <cp:lastPrinted>2016-01-21T20:53:15Z</cp:lastPrinted>
  <dcterms:created xsi:type="dcterms:W3CDTF">2016-01-21T15:20:31Z</dcterms:created>
  <dcterms:modified xsi:type="dcterms:W3CDTF">2020-10-23T15:09:31Z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