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m/d/yyyy</c:formatCode>
                <c:ptCount val="12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  <c:pt idx="11">
                  <c:v>44075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1.6821378151403901</c:v>
                </c:pt>
                <c:pt idx="1">
                  <c:v>1.58080709816829</c:v>
                </c:pt>
                <c:pt idx="2">
                  <c:v>1.5859225979798199</c:v>
                </c:pt>
                <c:pt idx="3">
                  <c:v>1.42122212726649</c:v>
                </c:pt>
                <c:pt idx="4">
                  <c:v>1.0323393121798301</c:v>
                </c:pt>
                <c:pt idx="5">
                  <c:v>1.34436532228373</c:v>
                </c:pt>
                <c:pt idx="6">
                  <c:v>1.0984688608357001</c:v>
                </c:pt>
                <c:pt idx="7">
                  <c:v>1.3518247316712899</c:v>
                </c:pt>
                <c:pt idx="8">
                  <c:v>1.30454666275586</c:v>
                </c:pt>
                <c:pt idx="9">
                  <c:v>1.55191380052996</c:v>
                </c:pt>
                <c:pt idx="10">
                  <c:v>1.96872666534055</c:v>
                </c:pt>
                <c:pt idx="11">
                  <c:v>1.6336658368463399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m/d/yyyy</c:formatCode>
                <c:ptCount val="12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  <c:pt idx="11">
                  <c:v>44075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5.2279923070900098</c:v>
                </c:pt>
                <c:pt idx="1">
                  <c:v>5.2771774661878004</c:v>
                </c:pt>
                <c:pt idx="2">
                  <c:v>5.2991138258866899</c:v>
                </c:pt>
                <c:pt idx="3">
                  <c:v>5.2308545126196604</c:v>
                </c:pt>
                <c:pt idx="4">
                  <c:v>5.45714982402564</c:v>
                </c:pt>
                <c:pt idx="5">
                  <c:v>10.674393695961299</c:v>
                </c:pt>
                <c:pt idx="6">
                  <c:v>5.6203508094042798</c:v>
                </c:pt>
                <c:pt idx="7">
                  <c:v>10.5157319008754</c:v>
                </c:pt>
                <c:pt idx="8">
                  <c:v>5.3975006020101102</c:v>
                </c:pt>
                <c:pt idx="9">
                  <c:v>6.9178607971138399</c:v>
                </c:pt>
                <c:pt idx="10">
                  <c:v>6.7072644254119904</c:v>
                </c:pt>
                <c:pt idx="11">
                  <c:v>6.9186367231147203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m/d/yyyy</c:formatCode>
                <c:ptCount val="12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  <c:pt idx="11">
                  <c:v>44075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1.35303241057414</c:v>
                </c:pt>
                <c:pt idx="1">
                  <c:v>1.55966282437935</c:v>
                </c:pt>
                <c:pt idx="2">
                  <c:v>1.48460305393631</c:v>
                </c:pt>
                <c:pt idx="3">
                  <c:v>1.3160966211016401</c:v>
                </c:pt>
                <c:pt idx="4">
                  <c:v>1.1754463068529399</c:v>
                </c:pt>
                <c:pt idx="5">
                  <c:v>1.0845350214185101</c:v>
                </c:pt>
                <c:pt idx="6">
                  <c:v>1.40331533909881</c:v>
                </c:pt>
                <c:pt idx="7">
                  <c:v>1.2243290173918</c:v>
                </c:pt>
                <c:pt idx="8">
                  <c:v>1.25816314780932</c:v>
                </c:pt>
                <c:pt idx="9">
                  <c:v>1.44731730697594</c:v>
                </c:pt>
                <c:pt idx="10">
                  <c:v>1.7336172619066399</c:v>
                </c:pt>
                <c:pt idx="11">
                  <c:v>1.54570186840706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471224"/>
        <c:axId val="471464168"/>
      </c:lineChart>
      <c:dateAx>
        <c:axId val="47147122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464168"/>
        <c:crosses val="autoZero"/>
        <c:auto val="1"/>
        <c:lblOffset val="100"/>
        <c:baseTimeUnit val="months"/>
      </c:dateAx>
      <c:valAx>
        <c:axId val="47146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47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September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September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Routine Site </a:t>
            </a:r>
            <a:r>
              <a:rPr lang="en-US" sz="1600" dirty="0" smtClean="0"/>
              <a:t>Failover 9/20. Retail processing suspended.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Retail Processing Issue on 9/30 beginning at 6:30PM. Transactions ended up out of protocol due to a system issue that restarted infrastructure and degraded performance. Processing resumed upon the restart, however there were system issues that impacted protocol transactions until the morning of 10/1.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September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Routine Site Failovers 9/21-9/23. Intermittent connectivity issues to be expected.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MIS impacts due to system upgrades. September </a:t>
            </a:r>
            <a:r>
              <a:rPr lang="en-US" sz="1600" dirty="0"/>
              <a:t>26, 2020 09:30 - 18:00; September 27, 2020 09:30 - </a:t>
            </a:r>
            <a:r>
              <a:rPr lang="en-US" sz="1600" dirty="0" smtClean="0"/>
              <a:t>18:00. </a:t>
            </a:r>
            <a:r>
              <a:rPr lang="en-US" sz="1600" dirty="0"/>
              <a:t> </a:t>
            </a:r>
            <a:r>
              <a:rPr lang="en-US" sz="1600" dirty="0" smtClean="0"/>
              <a:t>Report postings were delayed through 9/28 as the system was caught up.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68" y="1030479"/>
            <a:ext cx="8886232" cy="1872578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334372"/>
              </p:ext>
            </p:extLst>
          </p:nvPr>
        </p:nvGraphicFramePr>
        <p:xfrm>
          <a:off x="105368" y="3111258"/>
          <a:ext cx="8886232" cy="3060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5436</TotalTime>
  <Words>153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189</cp:revision>
  <cp:lastPrinted>2019-05-06T20:09:17Z</cp:lastPrinted>
  <dcterms:created xsi:type="dcterms:W3CDTF">2016-01-21T15:20:31Z</dcterms:created>
  <dcterms:modified xsi:type="dcterms:W3CDTF">2020-10-21T23:56:15Z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