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23"/>
  </p:notesMasterIdLst>
  <p:handoutMasterIdLst>
    <p:handoutMasterId r:id="rId24"/>
  </p:handoutMasterIdLst>
  <p:sldIdLst>
    <p:sldId id="260" r:id="rId6"/>
    <p:sldId id="285" r:id="rId7"/>
    <p:sldId id="372" r:id="rId8"/>
    <p:sldId id="373" r:id="rId9"/>
    <p:sldId id="322" r:id="rId10"/>
    <p:sldId id="314" r:id="rId11"/>
    <p:sldId id="341" r:id="rId12"/>
    <p:sldId id="361" r:id="rId13"/>
    <p:sldId id="334" r:id="rId14"/>
    <p:sldId id="337" r:id="rId15"/>
    <p:sldId id="368" r:id="rId16"/>
    <p:sldId id="369" r:id="rId17"/>
    <p:sldId id="364" r:id="rId18"/>
    <p:sldId id="365" r:id="rId19"/>
    <p:sldId id="366" r:id="rId20"/>
    <p:sldId id="367" r:id="rId21"/>
    <p:sldId id="351" r:id="rId2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ohn, Doug" initials="FD" lastIdx="1" clrIdx="0">
    <p:extLst>
      <p:ext uri="{19B8F6BF-5375-455C-9EA6-DF929625EA0E}">
        <p15:presenceInfo xmlns:p15="http://schemas.microsoft.com/office/powerpoint/2012/main" userId="S-1-5-21-639947351-343809578-3807592339-5039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27" d="100"/>
          <a:sy n="127" d="100"/>
        </p:scale>
        <p:origin x="912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9380285797608631E-2"/>
          <c:y val="0.13763481269386782"/>
          <c:w val="0.86976537023781131"/>
          <c:h val="0.6344955460112941"/>
        </c:manualLayout>
      </c:layout>
      <c:barChart>
        <c:barDir val="bar"/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Meeting 1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Sheet1!$C$2:$C$16</c:f>
              <c:numCache>
                <c:formatCode>General</c:formatCode>
                <c:ptCount val="15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Meeting 2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Sheet1!$D$2:$D$16</c:f>
              <c:numCache>
                <c:formatCode>General</c:formatCode>
                <c:ptCount val="15"/>
              </c:numCache>
            </c:numRef>
          </c:val>
        </c:ser>
        <c:ser>
          <c:idx val="0"/>
          <c:order val="0"/>
          <c:tx>
            <c:strRef>
              <c:f>Sheet1!$B$1</c:f>
              <c:strCache>
                <c:ptCount val="1"/>
                <c:pt idx="0">
                  <c:v>Not Started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14">
                  <c:v>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Meeting 3</c:v>
                </c:pt>
              </c:strCache>
            </c:strRef>
          </c:tx>
          <c:spPr>
            <a:solidFill>
              <a:srgbClr val="FF9900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Sheet1!$E$2:$E$16</c:f>
              <c:numCache>
                <c:formatCode>General</c:formatCode>
                <c:ptCount val="15"/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BESTF Consensus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Sheet1!$F$2:$F$16</c:f>
              <c:numCache>
                <c:formatCode>General</c:formatCode>
                <c:ptCount val="15"/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Approved by TAC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Sheet1!$G$2:$G$16</c:f>
              <c:numCache>
                <c:formatCode>General</c:formatCode>
                <c:ptCount val="15"/>
                <c:pt idx="7">
                  <c:v>1</c:v>
                </c:pt>
                <c:pt idx="9">
                  <c:v>5</c:v>
                </c:pt>
                <c:pt idx="11">
                  <c:v>7</c:v>
                </c:pt>
                <c:pt idx="14">
                  <c:v>1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Revision Request In Progress</c:v>
                </c:pt>
              </c:strCache>
            </c:strRef>
          </c:tx>
          <c:spPr>
            <a:solidFill>
              <a:schemeClr val="accent4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Sheet1!$H$2:$H$16</c:f>
              <c:numCache>
                <c:formatCode>General</c:formatCode>
                <c:ptCount val="15"/>
                <c:pt idx="4">
                  <c:v>1</c:v>
                </c:pt>
                <c:pt idx="5">
                  <c:v>1</c:v>
                </c:pt>
                <c:pt idx="6">
                  <c:v>4</c:v>
                </c:pt>
                <c:pt idx="10">
                  <c:v>14</c:v>
                </c:pt>
                <c:pt idx="12">
                  <c:v>11</c:v>
                </c:pt>
                <c:pt idx="14">
                  <c:v>2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Revision Request Approved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Sheet1!$I$2:$I$16</c:f>
              <c:numCache>
                <c:formatCode>General</c:formatCode>
                <c:ptCount val="15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4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14">
                  <c:v>1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Closed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Sheet1!$J$2:$J$16</c:f>
              <c:numCache>
                <c:formatCode>General</c:formatCode>
                <c:ptCount val="15"/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1">
                  <c:v>1</c:v>
                </c:pt>
                <c:pt idx="1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224861576"/>
        <c:axId val="224862360"/>
      </c:barChart>
      <c:catAx>
        <c:axId val="22486157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4862360"/>
        <c:crosses val="autoZero"/>
        <c:auto val="1"/>
        <c:lblAlgn val="ctr"/>
        <c:lblOffset val="100"/>
        <c:noMultiLvlLbl val="0"/>
      </c:catAx>
      <c:valAx>
        <c:axId val="224862360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dirty="0" smtClean="0"/>
                  <a:t>#</a:t>
                </a:r>
                <a:r>
                  <a:rPr lang="en-US" sz="1200" baseline="0" dirty="0" smtClean="0"/>
                  <a:t> Items</a:t>
                </a:r>
                <a:endParaRPr lang="en-US" sz="1200" dirty="0"/>
              </a:p>
            </c:rich>
          </c:tx>
          <c:layout>
            <c:manualLayout>
              <c:xMode val="edge"/>
              <c:yMode val="edge"/>
              <c:x val="0.44416607015032217"/>
              <c:y val="4.4848484848484853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4861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6.5836895388076508E-2"/>
          <c:y val="0.78982840213155181"/>
          <c:w val="0.90254193225846768"/>
          <c:h val="0.1672423049391553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accent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713496961528458E-2"/>
          <c:y val="0.16764753837588484"/>
          <c:w val="0.88135974557234398"/>
          <c:h val="0.64748091147697451"/>
        </c:manualLayout>
      </c:layout>
      <c:barChart>
        <c:barDir val="bar"/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Meeting 1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Sheet1!$C$2:$C$16</c:f>
              <c:numCache>
                <c:formatCode>General</c:formatCode>
                <c:ptCount val="15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Meeting 2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Sheet1!$D$2:$D$16</c:f>
              <c:numCache>
                <c:formatCode>General</c:formatCode>
                <c:ptCount val="15"/>
              </c:numCache>
            </c:numRef>
          </c:val>
        </c:ser>
        <c:ser>
          <c:idx val="0"/>
          <c:order val="0"/>
          <c:tx>
            <c:strRef>
              <c:f>Sheet1!$B$1</c:f>
              <c:strCache>
                <c:ptCount val="1"/>
                <c:pt idx="0">
                  <c:v>Not Started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14">
                  <c:v>56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Meeting 3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Sheet1!$E$2:$E$16</c:f>
              <c:numCache>
                <c:formatCode>General</c:formatCode>
                <c:ptCount val="15"/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BESTF Consensus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Sheet1!$F$2:$F$16</c:f>
              <c:numCache>
                <c:formatCode>General</c:formatCode>
                <c:ptCount val="15"/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Approved by TAC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Sheet1!$G$2:$G$16</c:f>
              <c:numCache>
                <c:formatCode>General</c:formatCode>
                <c:ptCount val="15"/>
                <c:pt idx="7">
                  <c:v>50</c:v>
                </c:pt>
                <c:pt idx="9">
                  <c:v>86</c:v>
                </c:pt>
                <c:pt idx="11">
                  <c:v>87</c:v>
                </c:pt>
                <c:pt idx="14">
                  <c:v>11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Revision Request In Progress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Sheet1!$H$2:$H$16</c:f>
              <c:numCache>
                <c:formatCode>General</c:formatCode>
                <c:ptCount val="15"/>
                <c:pt idx="4">
                  <c:v>50</c:v>
                </c:pt>
                <c:pt idx="5">
                  <c:v>50</c:v>
                </c:pt>
                <c:pt idx="6">
                  <c:v>67</c:v>
                </c:pt>
                <c:pt idx="10">
                  <c:v>100</c:v>
                </c:pt>
                <c:pt idx="12">
                  <c:v>100</c:v>
                </c:pt>
                <c:pt idx="14">
                  <c:v>22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Revision Request Approved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Sheet1!$I$2:$I$16</c:f>
              <c:numCache>
                <c:formatCode>General</c:formatCode>
                <c:ptCount val="15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50</c:v>
                </c:pt>
                <c:pt idx="5">
                  <c:v>50</c:v>
                </c:pt>
                <c:pt idx="6">
                  <c:v>17</c:v>
                </c:pt>
                <c:pt idx="14">
                  <c:v>11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Closed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KTC-1</c:v>
                </c:pt>
                <c:pt idx="1">
                  <c:v>KTC-2</c:v>
                </c:pt>
                <c:pt idx="2">
                  <c:v>KTC-3</c:v>
                </c:pt>
                <c:pt idx="3">
                  <c:v>KTC-4</c:v>
                </c:pt>
                <c:pt idx="4">
                  <c:v>KTC-5</c:v>
                </c:pt>
                <c:pt idx="5">
                  <c:v>KTC-6</c:v>
                </c:pt>
                <c:pt idx="6">
                  <c:v>KTC-7</c:v>
                </c:pt>
                <c:pt idx="7">
                  <c:v>KTC-8</c:v>
                </c:pt>
                <c:pt idx="8">
                  <c:v>KTC-9</c:v>
                </c:pt>
                <c:pt idx="9">
                  <c:v>KTC-10</c:v>
                </c:pt>
                <c:pt idx="10">
                  <c:v>KTC-11</c:v>
                </c:pt>
                <c:pt idx="11">
                  <c:v>KTC-12</c:v>
                </c:pt>
                <c:pt idx="12">
                  <c:v>KTC-13</c:v>
                </c:pt>
                <c:pt idx="13">
                  <c:v>KTC-14</c:v>
                </c:pt>
                <c:pt idx="14">
                  <c:v>KTC-15</c:v>
                </c:pt>
              </c:strCache>
            </c:strRef>
          </c:cat>
          <c:val>
            <c:numRef>
              <c:f>Sheet1!$J$2:$J$16</c:f>
              <c:numCache>
                <c:formatCode>General</c:formatCode>
                <c:ptCount val="15"/>
                <c:pt idx="6">
                  <c:v>16</c:v>
                </c:pt>
                <c:pt idx="7">
                  <c:v>50</c:v>
                </c:pt>
                <c:pt idx="8">
                  <c:v>100</c:v>
                </c:pt>
                <c:pt idx="9">
                  <c:v>14</c:v>
                </c:pt>
                <c:pt idx="11">
                  <c:v>13</c:v>
                </c:pt>
                <c:pt idx="13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24865104"/>
        <c:axId val="224859616"/>
      </c:barChart>
      <c:catAx>
        <c:axId val="22486510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4859616"/>
        <c:crosses val="autoZero"/>
        <c:auto val="0"/>
        <c:lblAlgn val="ctr"/>
        <c:lblOffset val="100"/>
        <c:noMultiLvlLbl val="0"/>
      </c:catAx>
      <c:valAx>
        <c:axId val="224859616"/>
        <c:scaling>
          <c:orientation val="minMax"/>
          <c:max val="100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% Items 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44951526329479086"/>
              <c:y val="4.545454545454545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4865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0237048071693735E-2"/>
          <c:y val="0.85100751610594128"/>
          <c:w val="0.87357995791066645"/>
          <c:h val="0.1338409687425435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accent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</cdr:x>
      <cdr:y>0.69697</cdr:y>
    </cdr:from>
    <cdr:to>
      <cdr:x>0.31429</cdr:x>
      <cdr:y>0.72727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00200" y="3505200"/>
          <a:ext cx="914400" cy="152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10/22/2020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10/22/2020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365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427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920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mmittee/bestf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57600" y="2286000"/>
            <a:ext cx="4953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Arial Rounded MT Bold" panose="020F0704030504030204" pitchFamily="34" charset="0"/>
              </a:rPr>
              <a:t>Battery Energy Storage Task Force (BESTF) Update to TAC</a:t>
            </a:r>
          </a:p>
          <a:p>
            <a:endParaRPr lang="en-US" sz="2400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Kenneth Ragsdale	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October 28, 2020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Arrow Connector 15"/>
          <p:cNvCxnSpPr/>
          <p:nvPr/>
        </p:nvCxnSpPr>
        <p:spPr>
          <a:xfrm flipV="1">
            <a:off x="1346010" y="4083133"/>
            <a:ext cx="0" cy="4566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038600" y="4082563"/>
            <a:ext cx="0" cy="4566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6553200" y="4061239"/>
            <a:ext cx="0" cy="4566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7596117" y="4082563"/>
            <a:ext cx="0" cy="4566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62000" y="3184939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953000" y="3184939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514600" y="3176719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543800" y="3184939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553200" y="3184939"/>
            <a:ext cx="0" cy="571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BESTF Review Process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847288"/>
            <a:ext cx="1828800" cy="12269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i="1" dirty="0" smtClean="0"/>
              <a:t>Internal ERCOT draft policy recommendations and recommendation concepts (elements)</a:t>
            </a:r>
            <a:endParaRPr lang="en-US" sz="1300" i="1" dirty="0"/>
          </a:p>
        </p:txBody>
      </p:sp>
      <p:sp>
        <p:nvSpPr>
          <p:cNvPr id="8" name="Rectangle 7"/>
          <p:cNvSpPr/>
          <p:nvPr/>
        </p:nvSpPr>
        <p:spPr>
          <a:xfrm>
            <a:off x="381000" y="2080038"/>
            <a:ext cx="1828800" cy="14477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ERCOT presents recommendations for meeting in presentation format.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2217577" y="2080039"/>
            <a:ext cx="1625219" cy="14477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ERCOT takes feedback and posts in 2 days as initial document for MP edits.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3352800" y="4366039"/>
            <a:ext cx="2819400" cy="13335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2"/>
                </a:solidFill>
              </a:rPr>
              <a:t>MPs submit feedback as edits to document and any </a:t>
            </a:r>
          </a:p>
          <a:p>
            <a:pPr algn="ctr"/>
            <a:r>
              <a:rPr lang="en-US" sz="1600" dirty="0" smtClean="0">
                <a:solidFill>
                  <a:schemeClr val="bg2"/>
                </a:solidFill>
              </a:rPr>
              <a:t>-   Concerns  </a:t>
            </a:r>
            <a:endParaRPr lang="en-US" sz="1600" dirty="0">
              <a:solidFill>
                <a:schemeClr val="bg2"/>
              </a:solidFill>
            </a:endParaRPr>
          </a:p>
          <a:p>
            <a:pPr marL="285750" indent="-285750" algn="ctr">
              <a:buFontTx/>
              <a:buChar char="-"/>
            </a:pPr>
            <a:r>
              <a:rPr lang="en-US" sz="1600" dirty="0" smtClean="0">
                <a:solidFill>
                  <a:schemeClr val="bg2"/>
                </a:solidFill>
              </a:rPr>
              <a:t>Alternatives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0557" y="4390588"/>
            <a:ext cx="2044043" cy="13335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MPs share initial feedback, </a:t>
            </a:r>
            <a:r>
              <a:rPr lang="en-US" sz="1600" dirty="0" smtClean="0"/>
              <a:t>concerns, or requests </a:t>
            </a:r>
            <a:r>
              <a:rPr lang="en-US" sz="1600" dirty="0"/>
              <a:t>for additional </a:t>
            </a:r>
            <a:r>
              <a:rPr lang="en-US" sz="1600" dirty="0" smtClean="0"/>
              <a:t>information.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6349622" y="4366039"/>
            <a:ext cx="2515168" cy="135804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MPs must document concerns and alternative approaches prior to meeting, and be prepared to discuss.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349621" y="2080038"/>
            <a:ext cx="2489580" cy="14477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ERCOT provides responses to finalize supporting policy recommendations.</a:t>
            </a:r>
            <a:endParaRPr lang="en-US" sz="1600" dirty="0"/>
          </a:p>
        </p:txBody>
      </p:sp>
      <p:sp>
        <p:nvSpPr>
          <p:cNvPr id="14" name="Right Arrow 13"/>
          <p:cNvSpPr/>
          <p:nvPr/>
        </p:nvSpPr>
        <p:spPr>
          <a:xfrm>
            <a:off x="304800" y="3604039"/>
            <a:ext cx="8686800" cy="609600"/>
          </a:xfrm>
          <a:prstGeom prst="right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Meeting #1                                 Meeting #2                             Meeting #3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757917" y="5767481"/>
            <a:ext cx="2309883" cy="8309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Take consensus and non-consensus items to TAC for vote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013012" y="1828801"/>
            <a:ext cx="2235388" cy="16990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ERCOT posts MP feedback and responds to MP redlines, concerns, or alternatives. </a:t>
            </a:r>
            <a:r>
              <a:rPr lang="en-US" sz="1400" u="sng" dirty="0" smtClean="0">
                <a:solidFill>
                  <a:srgbClr val="FF0000"/>
                </a:solidFill>
              </a:rPr>
              <a:t>Issues that have broad consensus may go to TAC for approval following second discussion. </a:t>
            </a:r>
            <a:endParaRPr lang="en-US" sz="14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39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Harmonizing RTC </a:t>
            </a:r>
            <a:r>
              <a:rPr lang="en-US" sz="2400" dirty="0" smtClean="0"/>
              <a:t>&amp; Battery </a:t>
            </a:r>
            <a:r>
              <a:rPr lang="en-US" sz="2400" dirty="0"/>
              <a:t>Energy </a:t>
            </a:r>
            <a:r>
              <a:rPr lang="en-US" sz="2400" dirty="0" smtClean="0"/>
              <a:t>Storage (BES)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5761"/>
            <a:ext cx="8534400" cy="868163"/>
          </a:xfrm>
        </p:spPr>
        <p:txBody>
          <a:bodyPr/>
          <a:lstStyle/>
          <a:p>
            <a:pPr algn="just"/>
            <a:r>
              <a:rPr lang="en-US" sz="2000" dirty="0" smtClean="0"/>
              <a:t>RTCTF &amp; BESTF meetings are purposefully adjacent or straddling PRS due to inter-relationships of RTC &amp; BES concepts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66800" y="1905000"/>
            <a:ext cx="2514600" cy="329320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114300"/>
            <a:r>
              <a:rPr lang="en-US" sz="1600" b="1" dirty="0" smtClean="0">
                <a:solidFill>
                  <a:schemeClr val="tx2"/>
                </a:solidFill>
              </a:rPr>
              <a:t>RTCTF		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March 11 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April 8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April 30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May 20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June 10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June 29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July 22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August 12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September 9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September 28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October 21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November 12 </a:t>
            </a:r>
            <a:r>
              <a:rPr lang="en-US" sz="1600" i="1" dirty="0" smtClean="0">
                <a:solidFill>
                  <a:schemeClr val="tx2"/>
                </a:solidFill>
              </a:rPr>
              <a:t>(if needed)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81400" y="1905000"/>
            <a:ext cx="2743200" cy="329320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114300"/>
            <a:r>
              <a:rPr lang="en-US" sz="1600" b="1" i="1" dirty="0" smtClean="0">
                <a:solidFill>
                  <a:schemeClr val="tx2"/>
                </a:solidFill>
              </a:rPr>
              <a:t>BESTF		</a:t>
            </a:r>
          </a:p>
          <a:p>
            <a:r>
              <a:rPr lang="en-US" sz="1600" i="1" dirty="0" smtClean="0">
                <a:solidFill>
                  <a:schemeClr val="tx2"/>
                </a:solidFill>
              </a:rPr>
              <a:t>March 13</a:t>
            </a:r>
          </a:p>
          <a:p>
            <a:r>
              <a:rPr lang="en-US" sz="1600" i="1" dirty="0" smtClean="0">
                <a:solidFill>
                  <a:schemeClr val="tx2"/>
                </a:solidFill>
              </a:rPr>
              <a:t>April 16</a:t>
            </a:r>
          </a:p>
          <a:p>
            <a:r>
              <a:rPr lang="en-US" sz="1600" i="1" dirty="0" smtClean="0">
                <a:solidFill>
                  <a:schemeClr val="tx2"/>
                </a:solidFill>
              </a:rPr>
              <a:t>May 1</a:t>
            </a:r>
            <a:endParaRPr lang="en-US" sz="1600" i="1" dirty="0">
              <a:solidFill>
                <a:schemeClr val="tx2"/>
              </a:solidFill>
            </a:endParaRPr>
          </a:p>
          <a:p>
            <a:r>
              <a:rPr lang="en-US" sz="1600" i="1" dirty="0">
                <a:solidFill>
                  <a:schemeClr val="tx2"/>
                </a:solidFill>
              </a:rPr>
              <a:t>May </a:t>
            </a:r>
            <a:r>
              <a:rPr lang="en-US" sz="1600" i="1" dirty="0" smtClean="0">
                <a:solidFill>
                  <a:schemeClr val="tx2"/>
                </a:solidFill>
              </a:rPr>
              <a:t>21</a:t>
            </a:r>
            <a:endParaRPr lang="en-US" sz="1600" i="1" dirty="0">
              <a:solidFill>
                <a:schemeClr val="tx2"/>
              </a:solidFill>
            </a:endParaRPr>
          </a:p>
          <a:p>
            <a:r>
              <a:rPr lang="en-US" sz="1600" i="1" dirty="0">
                <a:solidFill>
                  <a:schemeClr val="tx2"/>
                </a:solidFill>
              </a:rPr>
              <a:t>June </a:t>
            </a:r>
            <a:r>
              <a:rPr lang="en-US" sz="1600" i="1" dirty="0" smtClean="0">
                <a:solidFill>
                  <a:schemeClr val="tx2"/>
                </a:solidFill>
              </a:rPr>
              <a:t>12</a:t>
            </a:r>
            <a:endParaRPr lang="en-US" sz="1600" i="1" dirty="0">
              <a:solidFill>
                <a:schemeClr val="tx2"/>
              </a:solidFill>
            </a:endParaRPr>
          </a:p>
          <a:p>
            <a:r>
              <a:rPr lang="en-US" sz="1600" i="1" dirty="0">
                <a:solidFill>
                  <a:schemeClr val="tx2"/>
                </a:solidFill>
              </a:rPr>
              <a:t>June </a:t>
            </a:r>
            <a:r>
              <a:rPr lang="en-US" sz="1600" i="1" dirty="0" smtClean="0">
                <a:solidFill>
                  <a:schemeClr val="tx2"/>
                </a:solidFill>
              </a:rPr>
              <a:t>30</a:t>
            </a:r>
            <a:endParaRPr lang="en-US" sz="1600" i="1" dirty="0">
              <a:solidFill>
                <a:schemeClr val="tx2"/>
              </a:solidFill>
            </a:endParaRPr>
          </a:p>
          <a:p>
            <a:r>
              <a:rPr lang="en-US" sz="1600" i="1" dirty="0">
                <a:solidFill>
                  <a:schemeClr val="tx2"/>
                </a:solidFill>
              </a:rPr>
              <a:t>July </a:t>
            </a:r>
            <a:r>
              <a:rPr lang="en-US" sz="1600" i="1" dirty="0" smtClean="0">
                <a:solidFill>
                  <a:schemeClr val="tx2"/>
                </a:solidFill>
              </a:rPr>
              <a:t>23</a:t>
            </a:r>
            <a:endParaRPr lang="en-US" sz="1600" i="1" dirty="0">
              <a:solidFill>
                <a:schemeClr val="tx2"/>
              </a:solidFill>
            </a:endParaRPr>
          </a:p>
          <a:p>
            <a:r>
              <a:rPr lang="en-US" sz="1600" i="1" dirty="0">
                <a:solidFill>
                  <a:schemeClr val="tx2"/>
                </a:solidFill>
              </a:rPr>
              <a:t>August </a:t>
            </a:r>
            <a:r>
              <a:rPr lang="en-US" sz="1600" i="1" dirty="0" smtClean="0">
                <a:solidFill>
                  <a:schemeClr val="tx2"/>
                </a:solidFill>
              </a:rPr>
              <a:t>14</a:t>
            </a:r>
            <a:endParaRPr lang="en-US" sz="1600" i="1" dirty="0">
              <a:solidFill>
                <a:schemeClr val="tx2"/>
              </a:solidFill>
            </a:endParaRPr>
          </a:p>
          <a:p>
            <a:r>
              <a:rPr lang="en-US" sz="1600" i="1" dirty="0">
                <a:solidFill>
                  <a:schemeClr val="tx2"/>
                </a:solidFill>
              </a:rPr>
              <a:t>September </a:t>
            </a:r>
            <a:r>
              <a:rPr lang="en-US" sz="1600" i="1" dirty="0" smtClean="0">
                <a:solidFill>
                  <a:schemeClr val="tx2"/>
                </a:solidFill>
              </a:rPr>
              <a:t>11</a:t>
            </a:r>
            <a:endParaRPr lang="en-US" sz="1600" i="1" dirty="0">
              <a:solidFill>
                <a:schemeClr val="tx2"/>
              </a:solidFill>
            </a:endParaRPr>
          </a:p>
          <a:p>
            <a:r>
              <a:rPr lang="en-US" sz="1600" i="1" dirty="0">
                <a:solidFill>
                  <a:schemeClr val="tx2"/>
                </a:solidFill>
              </a:rPr>
              <a:t>September </a:t>
            </a:r>
            <a:r>
              <a:rPr lang="en-US" sz="1600" i="1" dirty="0" smtClean="0">
                <a:solidFill>
                  <a:schemeClr val="tx2"/>
                </a:solidFill>
              </a:rPr>
              <a:t>29</a:t>
            </a:r>
            <a:endParaRPr lang="en-US" sz="1600" i="1" dirty="0">
              <a:solidFill>
                <a:schemeClr val="tx2"/>
              </a:solidFill>
            </a:endParaRPr>
          </a:p>
          <a:p>
            <a:r>
              <a:rPr lang="en-US" sz="1600" i="1" dirty="0">
                <a:solidFill>
                  <a:schemeClr val="tx2"/>
                </a:solidFill>
              </a:rPr>
              <a:t>October </a:t>
            </a:r>
            <a:r>
              <a:rPr lang="en-US" sz="1600" i="1" dirty="0" smtClean="0">
                <a:solidFill>
                  <a:schemeClr val="tx2"/>
                </a:solidFill>
              </a:rPr>
              <a:t>22</a:t>
            </a:r>
            <a:endParaRPr lang="en-US" sz="1600" i="1" dirty="0">
              <a:solidFill>
                <a:schemeClr val="tx2"/>
              </a:solidFill>
            </a:endParaRPr>
          </a:p>
          <a:p>
            <a:r>
              <a:rPr lang="en-US" sz="1600" i="1" dirty="0" smtClean="0">
                <a:solidFill>
                  <a:schemeClr val="tx2"/>
                </a:solidFill>
              </a:rPr>
              <a:t>November 13 (if needed)</a:t>
            </a:r>
            <a:endParaRPr lang="en-US" sz="1600" i="1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6800" y="5198209"/>
            <a:ext cx="5257800" cy="107721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November 5 (ROS)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November 11 (PRS)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November 18 (TAC)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December 8 (Board of Directors)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15100" y="3810000"/>
            <a:ext cx="2286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14300"/>
            <a:r>
              <a:rPr lang="en-US" b="1" i="1" dirty="0">
                <a:solidFill>
                  <a:schemeClr val="tx2"/>
                </a:solidFill>
              </a:rPr>
              <a:t>PRS		</a:t>
            </a:r>
          </a:p>
          <a:p>
            <a:r>
              <a:rPr lang="en-US" sz="1600" i="1" dirty="0">
                <a:solidFill>
                  <a:schemeClr val="tx2"/>
                </a:solidFill>
              </a:rPr>
              <a:t>September 10</a:t>
            </a:r>
          </a:p>
          <a:p>
            <a:endParaRPr lang="en-US" sz="1600" i="1" dirty="0" smtClean="0">
              <a:solidFill>
                <a:schemeClr val="tx2"/>
              </a:solidFill>
            </a:endParaRPr>
          </a:p>
          <a:p>
            <a:r>
              <a:rPr lang="en-US" sz="1600" i="1" dirty="0" smtClean="0">
                <a:solidFill>
                  <a:schemeClr val="tx2"/>
                </a:solidFill>
              </a:rPr>
              <a:t>October </a:t>
            </a:r>
            <a:r>
              <a:rPr lang="en-US" sz="1600" i="1" dirty="0">
                <a:solidFill>
                  <a:schemeClr val="tx2"/>
                </a:solidFill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9136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Harmonizing RTC </a:t>
            </a:r>
            <a:r>
              <a:rPr lang="en-US" sz="2400" dirty="0" smtClean="0"/>
              <a:t>&amp; Battery </a:t>
            </a:r>
            <a:r>
              <a:rPr lang="en-US" sz="2400" dirty="0"/>
              <a:t>Energy </a:t>
            </a:r>
            <a:r>
              <a:rPr lang="en-US" sz="2400" dirty="0" smtClean="0"/>
              <a:t>Storage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47675" y="1289448"/>
            <a:ext cx="1009650" cy="50125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RTC KPs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1457325" y="1654374"/>
            <a:ext cx="619125" cy="1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8" name="Rectangle 37"/>
          <p:cNvSpPr/>
          <p:nvPr/>
        </p:nvSpPr>
        <p:spPr>
          <a:xfrm>
            <a:off x="2076450" y="1537098"/>
            <a:ext cx="1009650" cy="50125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190750" y="1651398"/>
            <a:ext cx="1009650" cy="50125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305050" y="1765698"/>
            <a:ext cx="1009650" cy="50125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419350" y="1879998"/>
            <a:ext cx="1009650" cy="50125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RTC RRs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1457325" y="1354635"/>
            <a:ext cx="619125" cy="1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3" name="Rectangle 42"/>
          <p:cNvSpPr/>
          <p:nvPr/>
        </p:nvSpPr>
        <p:spPr>
          <a:xfrm>
            <a:off x="2076450" y="1166219"/>
            <a:ext cx="1352550" cy="27265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RTC IA</a:t>
            </a:r>
          </a:p>
        </p:txBody>
      </p:sp>
      <p:sp>
        <p:nvSpPr>
          <p:cNvPr id="44" name="Rectangle 43"/>
          <p:cNvSpPr/>
          <p:nvPr/>
        </p:nvSpPr>
        <p:spPr>
          <a:xfrm>
            <a:off x="447675" y="3670698"/>
            <a:ext cx="1009650" cy="50125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BESTF KTCs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1457325" y="4035624"/>
            <a:ext cx="619125" cy="1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6" name="Rectangle 45"/>
          <p:cNvSpPr/>
          <p:nvPr/>
        </p:nvSpPr>
        <p:spPr>
          <a:xfrm>
            <a:off x="447675" y="4623795"/>
            <a:ext cx="1009650" cy="50125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61975" y="4738095"/>
            <a:ext cx="1009650" cy="50125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76275" y="4852395"/>
            <a:ext cx="1009650" cy="50125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790575" y="4966695"/>
            <a:ext cx="1009650" cy="50125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Other BES RRs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1457325" y="3735885"/>
            <a:ext cx="619125" cy="1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51" name="Rectangle 50"/>
          <p:cNvSpPr/>
          <p:nvPr/>
        </p:nvSpPr>
        <p:spPr>
          <a:xfrm>
            <a:off x="2076450" y="3547469"/>
            <a:ext cx="1352550" cy="27265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Single Model IA</a:t>
            </a:r>
          </a:p>
        </p:txBody>
      </p:sp>
      <p:sp>
        <p:nvSpPr>
          <p:cNvPr id="52" name="Rectangle 51"/>
          <p:cNvSpPr/>
          <p:nvPr/>
        </p:nvSpPr>
        <p:spPr>
          <a:xfrm>
            <a:off x="2076450" y="3915669"/>
            <a:ext cx="1352550" cy="2332731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Single Model NPRR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_____________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overlapping sections, authors use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RTC Redlines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ESR Redlines</a:t>
            </a:r>
          </a:p>
        </p:txBody>
      </p:sp>
      <p:cxnSp>
        <p:nvCxnSpPr>
          <p:cNvPr id="53" name="Straight Arrow Connector 52"/>
          <p:cNvCxnSpPr>
            <a:stCxn id="44" idx="2"/>
            <a:endCxn id="46" idx="0"/>
          </p:cNvCxnSpPr>
          <p:nvPr/>
        </p:nvCxnSpPr>
        <p:spPr>
          <a:xfrm>
            <a:off x="952500" y="4171951"/>
            <a:ext cx="0" cy="451844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55" name="Right Arrow 54"/>
          <p:cNvSpPr/>
          <p:nvPr/>
        </p:nvSpPr>
        <p:spPr>
          <a:xfrm>
            <a:off x="6648450" y="1879998"/>
            <a:ext cx="762000" cy="501253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PRS</a:t>
            </a:r>
          </a:p>
        </p:txBody>
      </p:sp>
      <p:sp>
        <p:nvSpPr>
          <p:cNvPr id="56" name="Right Arrow 55"/>
          <p:cNvSpPr/>
          <p:nvPr/>
        </p:nvSpPr>
        <p:spPr>
          <a:xfrm>
            <a:off x="7410450" y="1879998"/>
            <a:ext cx="762000" cy="501253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TAC</a:t>
            </a:r>
          </a:p>
        </p:txBody>
      </p:sp>
      <p:sp>
        <p:nvSpPr>
          <p:cNvPr id="57" name="Right Arrow 56"/>
          <p:cNvSpPr/>
          <p:nvPr/>
        </p:nvSpPr>
        <p:spPr>
          <a:xfrm>
            <a:off x="8172450" y="1892499"/>
            <a:ext cx="762000" cy="501253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BOD</a:t>
            </a:r>
          </a:p>
        </p:txBody>
      </p:sp>
      <p:sp>
        <p:nvSpPr>
          <p:cNvPr id="58" name="Right Arrow 57"/>
          <p:cNvSpPr/>
          <p:nvPr/>
        </p:nvSpPr>
        <p:spPr>
          <a:xfrm>
            <a:off x="3429000" y="4089502"/>
            <a:ext cx="3219450" cy="554234"/>
          </a:xfrm>
          <a:prstGeom prst="right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BESTF Meetings</a:t>
            </a:r>
          </a:p>
        </p:txBody>
      </p:sp>
      <p:sp>
        <p:nvSpPr>
          <p:cNvPr id="59" name="Right Arrow 58"/>
          <p:cNvSpPr/>
          <p:nvPr/>
        </p:nvSpPr>
        <p:spPr>
          <a:xfrm>
            <a:off x="6648450" y="4108848"/>
            <a:ext cx="762000" cy="501253"/>
          </a:xfrm>
          <a:prstGeom prst="right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PRS</a:t>
            </a:r>
          </a:p>
        </p:txBody>
      </p:sp>
      <p:sp>
        <p:nvSpPr>
          <p:cNvPr id="60" name="Right Arrow 59"/>
          <p:cNvSpPr/>
          <p:nvPr/>
        </p:nvSpPr>
        <p:spPr>
          <a:xfrm>
            <a:off x="7410450" y="4108848"/>
            <a:ext cx="762000" cy="501253"/>
          </a:xfrm>
          <a:prstGeom prst="right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TAC</a:t>
            </a:r>
          </a:p>
        </p:txBody>
      </p:sp>
      <p:sp>
        <p:nvSpPr>
          <p:cNvPr id="61" name="Right Arrow 60"/>
          <p:cNvSpPr/>
          <p:nvPr/>
        </p:nvSpPr>
        <p:spPr>
          <a:xfrm>
            <a:off x="8172450" y="4121349"/>
            <a:ext cx="762000" cy="501253"/>
          </a:xfrm>
          <a:prstGeom prst="right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BOD</a:t>
            </a:r>
          </a:p>
        </p:txBody>
      </p:sp>
      <p:sp>
        <p:nvSpPr>
          <p:cNvPr id="62" name="Right Arrow 61"/>
          <p:cNvSpPr/>
          <p:nvPr/>
        </p:nvSpPr>
        <p:spPr>
          <a:xfrm rot="5400000">
            <a:off x="3160215" y="3086103"/>
            <a:ext cx="2023472" cy="34290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RTC Redline Changes</a:t>
            </a:r>
          </a:p>
        </p:txBody>
      </p:sp>
      <p:sp>
        <p:nvSpPr>
          <p:cNvPr id="63" name="Right Arrow 62"/>
          <p:cNvSpPr/>
          <p:nvPr/>
        </p:nvSpPr>
        <p:spPr>
          <a:xfrm rot="5400000">
            <a:off x="4060328" y="3086102"/>
            <a:ext cx="2023469" cy="34290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RTC Redline Changes</a:t>
            </a:r>
          </a:p>
        </p:txBody>
      </p:sp>
      <p:sp>
        <p:nvSpPr>
          <p:cNvPr id="64" name="Right Arrow 63"/>
          <p:cNvSpPr/>
          <p:nvPr/>
        </p:nvSpPr>
        <p:spPr>
          <a:xfrm rot="5400000">
            <a:off x="4960441" y="3094733"/>
            <a:ext cx="2023469" cy="34290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RTC Redline Changes</a:t>
            </a:r>
          </a:p>
        </p:txBody>
      </p:sp>
      <p:sp>
        <p:nvSpPr>
          <p:cNvPr id="65" name="Rectangle 64"/>
          <p:cNvSpPr/>
          <p:nvPr/>
        </p:nvSpPr>
        <p:spPr>
          <a:xfrm>
            <a:off x="6724650" y="2400301"/>
            <a:ext cx="2076450" cy="61317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Approval of RTC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RRs and IA</a:t>
            </a:r>
          </a:p>
        </p:txBody>
      </p:sp>
      <p:sp>
        <p:nvSpPr>
          <p:cNvPr id="66" name="Rectangle 65"/>
          <p:cNvSpPr/>
          <p:nvPr/>
        </p:nvSpPr>
        <p:spPr>
          <a:xfrm>
            <a:off x="6724650" y="4629447"/>
            <a:ext cx="2076450" cy="1171278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Approval of Single Model NPRR &amp; IA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(acknowledging subset of identical RTC redlines to support ESR redlines).</a:t>
            </a:r>
          </a:p>
        </p:txBody>
      </p:sp>
      <p:sp>
        <p:nvSpPr>
          <p:cNvPr id="54" name="Right Arrow 53"/>
          <p:cNvSpPr/>
          <p:nvPr/>
        </p:nvSpPr>
        <p:spPr>
          <a:xfrm>
            <a:off x="3429000" y="1843092"/>
            <a:ext cx="3219450" cy="55721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RTCTF Meetings</a:t>
            </a:r>
          </a:p>
        </p:txBody>
      </p:sp>
    </p:spTree>
    <p:extLst>
      <p:ext uri="{BB962C8B-B14F-4D97-AF65-F5344CB8AC3E}">
        <p14:creationId xmlns:p14="http://schemas.microsoft.com/office/powerpoint/2010/main" val="402740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In-flight NPRRs </a:t>
            </a:r>
            <a:r>
              <a:rPr lang="en-US" sz="1200" dirty="0" smtClean="0"/>
              <a:t>[as </a:t>
            </a:r>
            <a:r>
              <a:rPr lang="en-US" sz="1200" dirty="0"/>
              <a:t>of </a:t>
            </a:r>
            <a:r>
              <a:rPr lang="en-US" sz="1200" dirty="0" smtClean="0"/>
              <a:t>October 20, 2020</a:t>
            </a:r>
            <a:r>
              <a:rPr lang="en-US" sz="1200" dirty="0"/>
              <a:t>]</a:t>
            </a:r>
            <a:r>
              <a:rPr lang="en-US" sz="1200" dirty="0" smtClean="0"/>
              <a:t> </a:t>
            </a:r>
            <a:r>
              <a:rPr lang="en-US" sz="1200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(</a:t>
            </a:r>
            <a:r>
              <a:rPr lang="en-US" sz="1200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blue</a:t>
            </a:r>
            <a:r>
              <a:rPr lang="en-US" sz="1200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)  </a:t>
            </a:r>
            <a:endParaRPr lang="en-US" sz="1200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769" y="917172"/>
            <a:ext cx="8534400" cy="5471160"/>
          </a:xfrm>
        </p:spPr>
        <p:txBody>
          <a:bodyPr/>
          <a:lstStyle/>
          <a:p>
            <a:pPr marL="800100" lvl="1" indent="-342900">
              <a:buFont typeface="+mj-lt"/>
              <a:buAutoNum type="arabicPeriod"/>
            </a:pPr>
            <a:r>
              <a:rPr lang="en-US" sz="1800" u="sng" dirty="0" smtClean="0"/>
              <a:t>NPRR 1014</a:t>
            </a:r>
            <a:r>
              <a:rPr lang="en-US" sz="1800" dirty="0" smtClean="0"/>
              <a:t>  (BESTF-4) Energy Storage Resource Single Model:  </a:t>
            </a:r>
            <a:r>
              <a:rPr lang="en-US" sz="1400" dirty="0" smtClean="0"/>
              <a:t>[</a:t>
            </a:r>
            <a:r>
              <a:rPr lang="en-US" sz="1400" b="1" dirty="0"/>
              <a:t>Target 12/8/20 </a:t>
            </a:r>
            <a:r>
              <a:rPr lang="en-US" sz="1400" b="1" dirty="0" err="1"/>
              <a:t>BoD</a:t>
            </a:r>
            <a:r>
              <a:rPr lang="en-US" sz="1400" dirty="0"/>
              <a:t>] </a:t>
            </a:r>
            <a:r>
              <a:rPr lang="en-US" sz="1400" dirty="0" smtClean="0"/>
              <a:t> [11/18/20 TAC]  </a:t>
            </a:r>
            <a:endParaRPr lang="en-US" sz="1400" dirty="0"/>
          </a:p>
          <a:p>
            <a:pPr marL="800100" lvl="1" indent="-342900">
              <a:buFont typeface="+mj-lt"/>
              <a:buAutoNum type="arabicPeriod"/>
            </a:pPr>
            <a:endParaRPr lang="en-US" sz="1800" u="sng" dirty="0"/>
          </a:p>
          <a:p>
            <a:pPr marL="800100" lvl="1" indent="-342900">
              <a:buFont typeface="+mj-lt"/>
              <a:buAutoNum type="arabicPeriod"/>
            </a:pPr>
            <a:r>
              <a:rPr lang="en-US" sz="1800" u="sng" dirty="0"/>
              <a:t>NPRR 1029</a:t>
            </a:r>
            <a:r>
              <a:rPr lang="en-US" sz="1800" dirty="0"/>
              <a:t>  (BESTF-6) DC-Coupled </a:t>
            </a:r>
            <a:r>
              <a:rPr lang="en-US" sz="1800" dirty="0" smtClean="0"/>
              <a:t>Resources: </a:t>
            </a:r>
            <a:r>
              <a:rPr lang="en-US" sz="1400" dirty="0"/>
              <a:t>[</a:t>
            </a:r>
            <a:r>
              <a:rPr lang="en-US" sz="1400" b="1" dirty="0"/>
              <a:t>Target 12/8/20 </a:t>
            </a:r>
            <a:r>
              <a:rPr lang="en-US" sz="1400" b="1" dirty="0" err="1"/>
              <a:t>BoD</a:t>
            </a:r>
            <a:r>
              <a:rPr lang="en-US" sz="1400" dirty="0"/>
              <a:t>]  </a:t>
            </a:r>
            <a:r>
              <a:rPr lang="en-US" sz="1400" dirty="0" smtClean="0"/>
              <a:t>[11/18/20 </a:t>
            </a:r>
            <a:r>
              <a:rPr lang="en-US" sz="1400" dirty="0"/>
              <a:t>TAC</a:t>
            </a:r>
            <a:r>
              <a:rPr lang="en-US" sz="1400" dirty="0" smtClean="0"/>
              <a:t>]</a:t>
            </a:r>
            <a:endParaRPr lang="en-US" sz="1400" dirty="0"/>
          </a:p>
          <a:p>
            <a:pPr marL="800100" lvl="1" indent="-342900">
              <a:buFont typeface="+mj-lt"/>
              <a:buAutoNum type="arabicPeriod"/>
            </a:pPr>
            <a:endParaRPr lang="en-US" sz="18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1800" u="sng" dirty="0"/>
              <a:t>NPRR 1026</a:t>
            </a:r>
            <a:r>
              <a:rPr lang="en-US" sz="1800" dirty="0"/>
              <a:t>  </a:t>
            </a:r>
            <a:r>
              <a:rPr lang="en-US" sz="1800" dirty="0" smtClean="0"/>
              <a:t>(BESTF-7) </a:t>
            </a:r>
            <a:r>
              <a:rPr lang="en-US" sz="1800" dirty="0"/>
              <a:t>Self-Limiting </a:t>
            </a:r>
            <a:r>
              <a:rPr lang="en-US" sz="1800" dirty="0" smtClean="0"/>
              <a:t>Facilities:  </a:t>
            </a:r>
            <a:r>
              <a:rPr lang="en-US" sz="1400" dirty="0" smtClean="0"/>
              <a:t>[Recommended for approval at 10/15/20 PRS]   [IA consideration at 11/11/20 PRS]  [11/18/20 </a:t>
            </a:r>
            <a:r>
              <a:rPr lang="en-US" sz="1400" dirty="0"/>
              <a:t>TAC]</a:t>
            </a:r>
            <a:endParaRPr lang="en-US" sz="1400" dirty="0" smtClean="0"/>
          </a:p>
          <a:p>
            <a:pPr marL="457200" lvl="1" indent="0">
              <a:buNone/>
            </a:pPr>
            <a:endParaRPr lang="en-US" sz="1400" dirty="0"/>
          </a:p>
          <a:p>
            <a:pPr marL="800100" lvl="1" indent="-342900">
              <a:buFont typeface="+mj-lt"/>
              <a:buAutoNum type="arabicPeriod" startAt="4"/>
            </a:pPr>
            <a:r>
              <a:rPr lang="en-US" sz="1800" u="sng" dirty="0"/>
              <a:t>NPRR 995</a:t>
            </a:r>
            <a:r>
              <a:rPr lang="en-US" sz="1800" dirty="0"/>
              <a:t> (RTF-6) Create Definition and Terms for Settlement Only Energy </a:t>
            </a:r>
            <a:r>
              <a:rPr lang="en-US" sz="1800" dirty="0" smtClean="0"/>
              <a:t>Storage:  </a:t>
            </a:r>
            <a:r>
              <a:rPr lang="en-US" sz="1400" dirty="0"/>
              <a:t>[Not on list]  [11/04/11 WMS</a:t>
            </a:r>
            <a:r>
              <a:rPr lang="en-US" sz="1400" dirty="0" smtClean="0"/>
              <a:t>]  [11/11/20 PRS]</a:t>
            </a:r>
            <a:endParaRPr lang="en-US" sz="1400" dirty="0"/>
          </a:p>
          <a:p>
            <a:pPr marL="800100" lvl="1" indent="-342900">
              <a:buFont typeface="+mj-lt"/>
              <a:buAutoNum type="arabicPeriod" startAt="4"/>
            </a:pPr>
            <a:endParaRPr lang="en-US" sz="1400" dirty="0" smtClean="0"/>
          </a:p>
          <a:p>
            <a:pPr marL="800100" lvl="1" indent="-342900">
              <a:buFont typeface="+mj-lt"/>
              <a:buAutoNum type="arabicPeriod" startAt="5"/>
            </a:pPr>
            <a:r>
              <a:rPr lang="en-US" sz="1800" u="sng" dirty="0"/>
              <a:t>NPRR 1043:</a:t>
            </a:r>
            <a:r>
              <a:rPr lang="en-US" sz="1800" dirty="0"/>
              <a:t>  Clarification of NPRR 986 Language Related to WSL</a:t>
            </a:r>
            <a:r>
              <a:rPr lang="en-US" sz="1800" dirty="0" smtClean="0"/>
              <a:t>:  </a:t>
            </a:r>
            <a:r>
              <a:rPr lang="en-US" sz="1400" dirty="0"/>
              <a:t>[Not on list] [Recommended for approval at 10/15/20 PRS]   [IA consideration at </a:t>
            </a:r>
            <a:r>
              <a:rPr lang="en-US" sz="1400" dirty="0" smtClean="0"/>
              <a:t>11/11/20 </a:t>
            </a:r>
            <a:r>
              <a:rPr lang="en-US" sz="1400" dirty="0"/>
              <a:t>PRS]  [11/18/20 TAC]</a:t>
            </a:r>
          </a:p>
          <a:p>
            <a:pPr marL="800100" lvl="1" indent="-342900">
              <a:buFont typeface="+mj-lt"/>
              <a:buAutoNum type="arabicPeriod" startAt="4"/>
            </a:pPr>
            <a:endParaRPr lang="en-US" sz="1400" dirty="0"/>
          </a:p>
          <a:p>
            <a:pPr marL="457200" lvl="1" indent="0">
              <a:buNone/>
            </a:pPr>
            <a:endParaRPr lang="en-US" sz="1800" dirty="0"/>
          </a:p>
          <a:p>
            <a:pPr marL="800100" lvl="1" indent="-342900">
              <a:buFont typeface="+mj-lt"/>
              <a:buAutoNum type="arabicPeriod" startAt="4"/>
            </a:pPr>
            <a:endParaRPr lang="en-US" sz="1800" dirty="0"/>
          </a:p>
          <a:p>
            <a:pPr marL="800100" lvl="1" indent="-342900">
              <a:buFont typeface="+mj-lt"/>
              <a:buAutoNum type="arabicPeriod" startAt="4"/>
            </a:pPr>
            <a:endParaRPr lang="en-US" sz="1800" dirty="0"/>
          </a:p>
          <a:p>
            <a:pPr marL="800100" lvl="1" indent="-342900">
              <a:buFont typeface="+mj-lt"/>
              <a:buAutoNum type="arabicPeriod" startAt="4"/>
            </a:pPr>
            <a:endParaRPr lang="en-US" sz="1800" dirty="0"/>
          </a:p>
          <a:p>
            <a:pPr marL="800100" lvl="1" indent="-342900">
              <a:buFont typeface="+mj-lt"/>
              <a:buAutoNum type="arabicPeriod" startAt="4"/>
            </a:pPr>
            <a:endParaRPr lang="en-US" sz="18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</p:spPr>
        <p:txBody>
          <a:bodyPr/>
          <a:lstStyle/>
          <a:p>
            <a:r>
              <a:rPr lang="en-US" dirty="0" smtClean="0"/>
              <a:t>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7222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KTCs Recently Approved by TAC …Working on </a:t>
            </a:r>
            <a:r>
              <a:rPr lang="en-US" sz="1800" dirty="0"/>
              <a:t>NPRRs </a:t>
            </a:r>
            <a:r>
              <a:rPr lang="en-US" sz="1200" dirty="0"/>
              <a:t>[as of </a:t>
            </a:r>
            <a:r>
              <a:rPr lang="en-US" sz="1200" dirty="0" smtClean="0"/>
              <a:t>Oct 22, </a:t>
            </a:r>
            <a:r>
              <a:rPr lang="en-US" sz="1200" dirty="0"/>
              <a:t>2020] </a:t>
            </a:r>
            <a:r>
              <a:rPr lang="en-US" sz="1200" dirty="0" smtClean="0">
                <a:solidFill>
                  <a:srgbClr val="00B050"/>
                </a:solidFill>
              </a:rPr>
              <a:t>(green)</a:t>
            </a:r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38200"/>
            <a:ext cx="8839200" cy="5410200"/>
          </a:xfrm>
        </p:spPr>
        <p:txBody>
          <a:bodyPr/>
          <a:lstStyle/>
          <a:p>
            <a:pPr marL="800100" lvl="1" indent="-342900">
              <a:buFont typeface="+mj-lt"/>
              <a:buAutoNum type="arabicPeriod"/>
            </a:pPr>
            <a:r>
              <a:rPr lang="en-US" sz="1800" u="sng" dirty="0" smtClean="0"/>
              <a:t>KTC-8-1</a:t>
            </a:r>
            <a:r>
              <a:rPr lang="en-US" sz="1800" dirty="0" smtClean="0"/>
              <a:t>  Should WSL treatment extend to batteries that can self-serve PUN Load with stored Energy  </a:t>
            </a:r>
            <a:r>
              <a:rPr lang="en-US" sz="1400" dirty="0" smtClean="0"/>
              <a:t>[No NPRR is required (N/A)]  [May want to re-consider with “Generation Accumulator” concept as an possibility]</a:t>
            </a:r>
            <a:endParaRPr lang="en-US" sz="1400" dirty="0"/>
          </a:p>
          <a:p>
            <a:pPr marL="800100" lvl="1" indent="-342900">
              <a:buFont typeface="+mj-lt"/>
              <a:buAutoNum type="arabicPeriod"/>
            </a:pPr>
            <a:endParaRPr lang="en-US" sz="14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1800" u="sng" dirty="0" smtClean="0"/>
              <a:t>KTC-10</a:t>
            </a:r>
            <a:r>
              <a:rPr lang="en-US" sz="1800" dirty="0" smtClean="0"/>
              <a:t>  ESR Study and Capacity Assumptions </a:t>
            </a:r>
            <a:r>
              <a:rPr lang="en-US" sz="1400" dirty="0" smtClean="0"/>
              <a:t>[at SAWG and ROS]</a:t>
            </a:r>
          </a:p>
          <a:p>
            <a:pPr marL="800100" lvl="1" indent="-342900">
              <a:buFont typeface="+mj-lt"/>
              <a:buAutoNum type="arabicPeriod"/>
            </a:pPr>
            <a:endParaRPr lang="en-US" sz="14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1800" u="sng" dirty="0" smtClean="0"/>
              <a:t>KTC-12</a:t>
            </a:r>
            <a:r>
              <a:rPr lang="en-US" sz="1800" dirty="0" smtClean="0"/>
              <a:t> Co Located AC Connected ESRs </a:t>
            </a:r>
            <a:r>
              <a:rPr lang="en-US" sz="1400" dirty="0"/>
              <a:t>[No NPRR is required (N/A</a:t>
            </a:r>
            <a:r>
              <a:rPr lang="en-US" sz="1400" dirty="0" smtClean="0"/>
              <a:t>)]</a:t>
            </a:r>
          </a:p>
          <a:p>
            <a:pPr marL="800100" lvl="1" indent="-342900">
              <a:buFont typeface="+mj-lt"/>
              <a:buAutoNum type="arabicPeriod"/>
            </a:pPr>
            <a:endParaRPr lang="en-US" sz="18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1800" u="sng" dirty="0" smtClean="0"/>
              <a:t>KTC-15-7</a:t>
            </a:r>
            <a:r>
              <a:rPr lang="en-US" sz="1800" dirty="0" smtClean="0"/>
              <a:t> </a:t>
            </a:r>
            <a:r>
              <a:rPr lang="en-US" sz="1800" dirty="0"/>
              <a:t>Ancillary Service Responsibility Compliance Related to EEA Level 3 Charging Suspensions</a:t>
            </a:r>
            <a:r>
              <a:rPr lang="en-US" sz="1800" dirty="0" smtClean="0"/>
              <a:t> </a:t>
            </a:r>
            <a:r>
              <a:rPr lang="en-US" sz="1400" dirty="0" smtClean="0"/>
              <a:t>[</a:t>
            </a:r>
            <a:r>
              <a:rPr lang="en-US" sz="1400" dirty="0"/>
              <a:t>NPRR language </a:t>
            </a:r>
            <a:r>
              <a:rPr lang="en-US" sz="1400" dirty="0" smtClean="0"/>
              <a:t>being developed by ERCOT]  </a:t>
            </a:r>
            <a:r>
              <a:rPr lang="en-US" sz="1400" dirty="0"/>
              <a:t>[11/11/20 PRS</a:t>
            </a:r>
            <a:r>
              <a:rPr lang="en-US" sz="1400" dirty="0" smtClean="0"/>
              <a:t>]</a:t>
            </a:r>
          </a:p>
          <a:p>
            <a:pPr marL="457200" lvl="1" indent="0">
              <a:buNone/>
            </a:pPr>
            <a:endParaRPr lang="en-US" sz="1400" dirty="0"/>
          </a:p>
          <a:p>
            <a:pPr marL="800100" lvl="1" indent="-342900">
              <a:buFont typeface="+mj-lt"/>
              <a:buAutoNum type="arabicPeriod"/>
            </a:pPr>
            <a:endParaRPr lang="en-US" sz="1800" dirty="0" smtClean="0"/>
          </a:p>
          <a:p>
            <a:pPr marL="800100" lvl="1" indent="-342900">
              <a:buFont typeface="+mj-lt"/>
              <a:buAutoNum type="arabicPeriod"/>
            </a:pPr>
            <a:endParaRPr lang="en-US" sz="1800" dirty="0" smtClean="0"/>
          </a:p>
          <a:p>
            <a:pPr marL="457200" lvl="1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r>
              <a:rPr lang="en-US" sz="1800" dirty="0" smtClean="0"/>
              <a:t> </a:t>
            </a:r>
            <a:endParaRPr lang="en-US" sz="18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</p:spPr>
        <p:txBody>
          <a:bodyPr/>
          <a:lstStyle/>
          <a:p>
            <a:r>
              <a:rPr lang="en-US" dirty="0" smtClean="0"/>
              <a:t>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274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Started or Closed </a:t>
            </a:r>
            <a:r>
              <a:rPr lang="en-US" sz="1200" dirty="0"/>
              <a:t>[as of </a:t>
            </a:r>
            <a:r>
              <a:rPr lang="en-US" sz="1200" dirty="0" smtClean="0"/>
              <a:t>Oct </a:t>
            </a:r>
            <a:r>
              <a:rPr lang="en-US" sz="1200" dirty="0" smtClean="0"/>
              <a:t>22, </a:t>
            </a:r>
            <a:r>
              <a:rPr lang="en-US" sz="1200" dirty="0"/>
              <a:t>2020]  </a:t>
            </a:r>
            <a:r>
              <a:rPr lang="en-US" sz="1000" dirty="0" smtClean="0">
                <a:solidFill>
                  <a:schemeClr val="tx1"/>
                </a:solidFill>
              </a:rPr>
              <a:t>(black</a:t>
            </a:r>
            <a:r>
              <a:rPr lang="en-US" sz="1000" dirty="0" smtClean="0">
                <a:solidFill>
                  <a:srgbClr val="00B050"/>
                </a:solidFill>
              </a:rPr>
              <a:t> </a:t>
            </a:r>
            <a:r>
              <a:rPr lang="en-US" sz="1000" dirty="0">
                <a:solidFill>
                  <a:srgbClr val="FF0000"/>
                </a:solidFill>
              </a:rPr>
              <a:t>or red)</a:t>
            </a:r>
            <a:endParaRPr lang="en-US" sz="1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534400" cy="5257800"/>
          </a:xfrm>
        </p:spPr>
        <p:txBody>
          <a:bodyPr/>
          <a:lstStyle/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1800" u="sng" dirty="0" smtClean="0"/>
              <a:t>KTC 7-4</a:t>
            </a:r>
            <a:r>
              <a:rPr lang="en-US" sz="1800" dirty="0" smtClean="0"/>
              <a:t>  Settlement Only Energy Storage settled at Nodal pricing while charging and discharging </a:t>
            </a:r>
            <a:r>
              <a:rPr lang="en-US" sz="1400" dirty="0" smtClean="0"/>
              <a:t>[Closed -- Part of NPRR 995]</a:t>
            </a:r>
            <a:endParaRPr lang="en-US" sz="1800" dirty="0" smtClean="0"/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1800" u="sng" dirty="0" smtClean="0"/>
              <a:t>KTC-8-2</a:t>
            </a:r>
            <a:r>
              <a:rPr lang="en-US" sz="1800" dirty="0" smtClean="0"/>
              <a:t> Should Wholesale Storage Load treatment extend to non-dispatched energy storage resources? </a:t>
            </a:r>
            <a:r>
              <a:rPr lang="en-US" sz="1400" dirty="0" smtClean="0"/>
              <a:t>[Closed -- Part </a:t>
            </a:r>
            <a:r>
              <a:rPr lang="en-US" sz="1400" dirty="0"/>
              <a:t>of NPRR 995</a:t>
            </a:r>
            <a:r>
              <a:rPr lang="en-US" sz="1400" dirty="0" smtClean="0"/>
              <a:t>]</a:t>
            </a:r>
            <a:endParaRPr lang="en-US" sz="1800" dirty="0" smtClean="0"/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1800" u="sng" dirty="0" smtClean="0"/>
              <a:t>KTC 9-1</a:t>
            </a:r>
            <a:r>
              <a:rPr lang="en-US" sz="1800" dirty="0" smtClean="0"/>
              <a:t> ESR (in SCED) interconnected to distribution system ….  </a:t>
            </a:r>
            <a:r>
              <a:rPr lang="en-US" sz="1400" dirty="0" smtClean="0"/>
              <a:t>(to be discussed in coordination with DGR</a:t>
            </a:r>
            <a:r>
              <a:rPr lang="en-US" sz="1400" dirty="0"/>
              <a:t>) </a:t>
            </a:r>
            <a:r>
              <a:rPr lang="en-US" sz="1400" dirty="0" smtClean="0"/>
              <a:t>[Closed -- Part </a:t>
            </a:r>
            <a:r>
              <a:rPr lang="en-US" sz="1400" dirty="0"/>
              <a:t>of NPRR </a:t>
            </a:r>
            <a:r>
              <a:rPr lang="en-US" sz="1400" dirty="0" smtClean="0"/>
              <a:t>1016]</a:t>
            </a:r>
            <a:endParaRPr lang="en-US" sz="1200" dirty="0" smtClean="0"/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1800" u="sng" dirty="0" smtClean="0"/>
              <a:t>KTC 15-3 </a:t>
            </a:r>
            <a:r>
              <a:rPr lang="en-US" sz="1800" dirty="0" smtClean="0"/>
              <a:t> Switchable Resources </a:t>
            </a:r>
            <a:r>
              <a:rPr lang="en-US" sz="1400" dirty="0"/>
              <a:t>(TBD</a:t>
            </a:r>
            <a:r>
              <a:rPr lang="en-US" sz="1400" dirty="0" smtClean="0"/>
              <a:t>)</a:t>
            </a:r>
            <a:endParaRPr lang="en-US" sz="1800" dirty="0" smtClean="0"/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1800" u="sng" dirty="0" smtClean="0"/>
              <a:t>KTC 15-4</a:t>
            </a:r>
            <a:r>
              <a:rPr lang="en-US" sz="1800" dirty="0" smtClean="0"/>
              <a:t>  Provisions Associated with Delayed Outages </a:t>
            </a:r>
            <a:r>
              <a:rPr lang="en-US" sz="1400" dirty="0"/>
              <a:t>(TBD</a:t>
            </a:r>
            <a:r>
              <a:rPr lang="en-US" sz="1400" dirty="0" smtClean="0"/>
              <a:t>)</a:t>
            </a:r>
            <a:endParaRPr lang="en-US" sz="1400" dirty="0"/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1800" u="sng" dirty="0" smtClean="0"/>
              <a:t>KTC 15-5</a:t>
            </a:r>
            <a:r>
              <a:rPr lang="en-US" sz="1800" dirty="0" smtClean="0"/>
              <a:t>  Black </a:t>
            </a:r>
            <a:r>
              <a:rPr lang="en-US" sz="1800" dirty="0"/>
              <a:t>Start </a:t>
            </a:r>
            <a:r>
              <a:rPr lang="en-US" sz="1800" dirty="0" smtClean="0"/>
              <a:t>Service </a:t>
            </a:r>
            <a:r>
              <a:rPr lang="en-US" sz="1400" dirty="0"/>
              <a:t>(TBD</a:t>
            </a:r>
            <a:r>
              <a:rPr lang="en-US" sz="1400" dirty="0" smtClean="0"/>
              <a:t>)</a:t>
            </a:r>
            <a:endParaRPr lang="en-US" sz="1800" dirty="0" smtClean="0"/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1800" u="sng" dirty="0" smtClean="0"/>
              <a:t>KTC 15-6</a:t>
            </a:r>
            <a:r>
              <a:rPr lang="en-US" sz="1800" dirty="0" smtClean="0"/>
              <a:t>  RMR and MRA Services </a:t>
            </a:r>
            <a:r>
              <a:rPr lang="en-US" sz="1400" dirty="0"/>
              <a:t>(TBD</a:t>
            </a:r>
            <a:r>
              <a:rPr lang="en-US" sz="1400" dirty="0" smtClean="0"/>
              <a:t>)</a:t>
            </a:r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r>
              <a:rPr lang="en-US" sz="1800" u="sng" dirty="0"/>
              <a:t>KTC 15-9</a:t>
            </a:r>
            <a:r>
              <a:rPr lang="en-US" sz="1400" dirty="0"/>
              <a:t>  </a:t>
            </a:r>
            <a:r>
              <a:rPr lang="en-US" sz="1800" dirty="0"/>
              <a:t>Governor </a:t>
            </a:r>
            <a:r>
              <a:rPr lang="en-US" sz="1800" dirty="0" smtClean="0"/>
              <a:t>Dead-band </a:t>
            </a:r>
            <a:r>
              <a:rPr lang="en-US" sz="1800" dirty="0"/>
              <a:t>Telemetry as a Concept </a:t>
            </a:r>
            <a:r>
              <a:rPr lang="en-US" sz="1400" dirty="0"/>
              <a:t>(TBD)</a:t>
            </a:r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endParaRPr lang="en-US" sz="1400" dirty="0" smtClean="0"/>
          </a:p>
          <a:p>
            <a:pPr marL="457200" lvl="1" indent="0">
              <a:spcAft>
                <a:spcPts val="1200"/>
              </a:spcAft>
              <a:buNone/>
            </a:pPr>
            <a:endParaRPr lang="en-US" sz="1800" dirty="0"/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endParaRPr lang="en-US" sz="1800" dirty="0"/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endParaRPr lang="en-US" sz="1400" dirty="0"/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endParaRPr lang="en-US" sz="1800" u="sng" dirty="0"/>
          </a:p>
          <a:p>
            <a:pPr marL="800100" lvl="1" indent="-342900">
              <a:spcAft>
                <a:spcPts val="1200"/>
              </a:spcAft>
              <a:buFont typeface="+mj-lt"/>
              <a:buAutoNum type="arabicPeriod"/>
            </a:pPr>
            <a:endParaRPr lang="en-US" sz="1400" dirty="0" smtClean="0"/>
          </a:p>
          <a:p>
            <a:pPr marL="457200" lvl="1" indent="0">
              <a:spcAft>
                <a:spcPts val="1200"/>
              </a:spcAft>
              <a:buNone/>
            </a:pPr>
            <a:r>
              <a:rPr lang="en-US" sz="1800" dirty="0" smtClean="0"/>
              <a:t>   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</p:spPr>
        <p:txBody>
          <a:bodyPr/>
          <a:lstStyle/>
          <a:p>
            <a:r>
              <a:rPr lang="en-US" dirty="0" smtClean="0"/>
              <a:t>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0317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4635"/>
            <a:ext cx="8458200" cy="518318"/>
          </a:xfrm>
        </p:spPr>
        <p:txBody>
          <a:bodyPr/>
          <a:lstStyle/>
          <a:p>
            <a:r>
              <a:rPr lang="en-US" sz="2000" dirty="0" smtClean="0"/>
              <a:t>List of NPRRs </a:t>
            </a:r>
            <a:r>
              <a:rPr lang="en-US" sz="1000" dirty="0"/>
              <a:t>[as of </a:t>
            </a:r>
            <a:r>
              <a:rPr lang="en-US" sz="1000" dirty="0" smtClean="0"/>
              <a:t>October 20, </a:t>
            </a:r>
            <a:r>
              <a:rPr lang="en-US" sz="1000" dirty="0"/>
              <a:t>2020]</a:t>
            </a:r>
            <a:r>
              <a:rPr lang="en-US" sz="1000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 </a:t>
            </a:r>
            <a:endParaRPr lang="en-US" sz="1000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429" y="705406"/>
            <a:ext cx="8534400" cy="5855732"/>
          </a:xfrm>
        </p:spPr>
        <p:txBody>
          <a:bodyPr/>
          <a:lstStyle/>
          <a:p>
            <a:pPr marL="800100" lvl="1" indent="-342900">
              <a:buFont typeface="+mj-lt"/>
              <a:buAutoNum type="arabicPeriod"/>
            </a:pPr>
            <a:r>
              <a:rPr lang="en-US" sz="1100" u="sng" dirty="0" smtClean="0"/>
              <a:t>NPRR 1043</a:t>
            </a:r>
            <a:r>
              <a:rPr lang="en-US" sz="1100" dirty="0" smtClean="0"/>
              <a:t>  Clarification </a:t>
            </a:r>
            <a:r>
              <a:rPr lang="en-US" sz="1100" dirty="0"/>
              <a:t>of NPRR 986 Language Related to </a:t>
            </a:r>
            <a:r>
              <a:rPr lang="en-US" sz="1100" dirty="0" smtClean="0"/>
              <a:t>WSL</a:t>
            </a:r>
            <a:endParaRPr lang="en-US" sz="1100" u="sng" dirty="0" smtClean="0"/>
          </a:p>
          <a:p>
            <a:pPr marL="800100" lvl="1" indent="-342900">
              <a:buFont typeface="+mj-lt"/>
              <a:buAutoNum type="arabicPeriod"/>
            </a:pPr>
            <a:endParaRPr lang="en-US" sz="1100" u="sng" dirty="0"/>
          </a:p>
          <a:p>
            <a:pPr marL="800100" lvl="1" indent="-342900">
              <a:buFont typeface="+mj-lt"/>
              <a:buAutoNum type="arabicPeriod"/>
            </a:pPr>
            <a:r>
              <a:rPr lang="en-US" sz="1100" u="sng" dirty="0" smtClean="0">
                <a:solidFill>
                  <a:srgbClr val="00B050"/>
                </a:solidFill>
              </a:rPr>
              <a:t>NPRR 1038</a:t>
            </a:r>
            <a:r>
              <a:rPr lang="en-US" sz="1100" dirty="0" smtClean="0">
                <a:solidFill>
                  <a:srgbClr val="00B050"/>
                </a:solidFill>
              </a:rPr>
              <a:t>  Limited </a:t>
            </a:r>
            <a:r>
              <a:rPr lang="en-US" sz="1100" dirty="0">
                <a:solidFill>
                  <a:srgbClr val="00B050"/>
                </a:solidFill>
              </a:rPr>
              <a:t>Exemption from Reactive Power Requirements for Certain Energy Storage Resources</a:t>
            </a:r>
          </a:p>
          <a:p>
            <a:pPr marL="800100" lvl="1" indent="-342900">
              <a:buFont typeface="+mj-lt"/>
              <a:buAutoNum type="arabicPeriod"/>
            </a:pPr>
            <a:endParaRPr lang="en-US" sz="1100" dirty="0"/>
          </a:p>
          <a:p>
            <a:pPr marL="800100" lvl="1" indent="-342900">
              <a:buFont typeface="+mj-lt"/>
              <a:buAutoNum type="arabicPeriod"/>
            </a:pPr>
            <a:r>
              <a:rPr lang="en-US" sz="1100" b="1" u="sng" dirty="0" smtClean="0"/>
              <a:t>NPRR 1029</a:t>
            </a:r>
            <a:r>
              <a:rPr lang="en-US" sz="1100" b="1" dirty="0" smtClean="0"/>
              <a:t>  DC-Coupled Resources</a:t>
            </a:r>
          </a:p>
          <a:p>
            <a:pPr marL="800100" lvl="1" indent="-342900">
              <a:buFont typeface="+mj-lt"/>
              <a:buAutoNum type="arabicPeriod"/>
            </a:pPr>
            <a:endParaRPr lang="en-US" sz="1100" u="sng" dirty="0"/>
          </a:p>
          <a:p>
            <a:pPr marL="800100" lvl="1" indent="-342900">
              <a:buFont typeface="+mj-lt"/>
              <a:buAutoNum type="arabicPeriod"/>
            </a:pPr>
            <a:r>
              <a:rPr lang="en-US" sz="1100" u="sng" dirty="0" smtClean="0"/>
              <a:t>NPRR </a:t>
            </a:r>
            <a:r>
              <a:rPr lang="en-US" sz="1100" u="sng" dirty="0"/>
              <a:t>1026</a:t>
            </a:r>
            <a:r>
              <a:rPr lang="en-US" sz="1100" dirty="0"/>
              <a:t>  Self-Limiting Facilities and Self-Limiting Resources</a:t>
            </a:r>
            <a:endParaRPr lang="en-US" sz="1100" dirty="0" smtClean="0"/>
          </a:p>
          <a:p>
            <a:pPr marL="800100" lvl="1" indent="-342900">
              <a:buFont typeface="+mj-lt"/>
              <a:buAutoNum type="arabicPeriod"/>
            </a:pPr>
            <a:endParaRPr lang="en-US" sz="1100" dirty="0"/>
          </a:p>
          <a:p>
            <a:pPr marL="800100" lvl="1" indent="-342900">
              <a:buFont typeface="+mj-lt"/>
              <a:buAutoNum type="arabicPeriod"/>
            </a:pPr>
            <a:r>
              <a:rPr lang="en-US" sz="1100" u="sng" dirty="0">
                <a:solidFill>
                  <a:srgbClr val="00B050"/>
                </a:solidFill>
              </a:rPr>
              <a:t>NPRR 1020</a:t>
            </a:r>
            <a:r>
              <a:rPr lang="en-US" sz="1100" dirty="0">
                <a:solidFill>
                  <a:srgbClr val="00B050"/>
                </a:solidFill>
              </a:rPr>
              <a:t>  Add Definition of IBSS [Not on list]</a:t>
            </a:r>
          </a:p>
          <a:p>
            <a:pPr marL="800100" lvl="1" indent="-342900">
              <a:buFont typeface="+mj-lt"/>
              <a:buAutoNum type="arabicPeriod"/>
            </a:pPr>
            <a:endParaRPr lang="en-US" sz="1100" dirty="0"/>
          </a:p>
          <a:p>
            <a:pPr marL="800100" lvl="1" indent="-342900">
              <a:buFont typeface="+mj-lt"/>
              <a:buAutoNum type="arabicPeriod"/>
            </a:pPr>
            <a:r>
              <a:rPr lang="en-US" sz="1100" b="1" u="sng" dirty="0" smtClean="0"/>
              <a:t>NPRR </a:t>
            </a:r>
            <a:r>
              <a:rPr lang="en-US" sz="1100" b="1" u="sng" dirty="0"/>
              <a:t>1014</a:t>
            </a:r>
            <a:r>
              <a:rPr lang="en-US" sz="1100" b="1" dirty="0"/>
              <a:t>  Energy Storage Resource </a:t>
            </a:r>
            <a:r>
              <a:rPr lang="en-US" sz="1100" b="1" dirty="0" smtClean="0"/>
              <a:t>Single Model</a:t>
            </a:r>
            <a:endParaRPr lang="en-US" sz="1100" b="1" dirty="0"/>
          </a:p>
          <a:p>
            <a:pPr marL="800100" lvl="1" indent="-342900">
              <a:buFont typeface="+mj-lt"/>
              <a:buAutoNum type="arabicPeriod"/>
            </a:pPr>
            <a:endParaRPr lang="en-US" sz="1100" u="sng" dirty="0"/>
          </a:p>
          <a:p>
            <a:pPr marL="800100" lvl="1" indent="-342900">
              <a:buFont typeface="+mj-lt"/>
              <a:buAutoNum type="arabicPeriod"/>
            </a:pPr>
            <a:r>
              <a:rPr lang="en-US" sz="1100" u="sng" dirty="0">
                <a:solidFill>
                  <a:srgbClr val="00B050"/>
                </a:solidFill>
              </a:rPr>
              <a:t>NPRR 1002</a:t>
            </a:r>
            <a:r>
              <a:rPr lang="en-US" sz="1100" dirty="0">
                <a:solidFill>
                  <a:srgbClr val="00B050"/>
                </a:solidFill>
              </a:rPr>
              <a:t>  ESR Single Model Registration and Charging Restrictions in Emergency Conditions</a:t>
            </a:r>
          </a:p>
          <a:p>
            <a:pPr marL="800100" lvl="1" indent="-342900">
              <a:buFont typeface="+mj-lt"/>
              <a:buAutoNum type="arabicPeriod"/>
            </a:pPr>
            <a:endParaRPr lang="en-US" sz="1100" dirty="0"/>
          </a:p>
          <a:p>
            <a:pPr marL="800100" lvl="1" indent="-342900">
              <a:buFont typeface="+mj-lt"/>
              <a:buAutoNum type="arabicPeriod"/>
            </a:pPr>
            <a:r>
              <a:rPr lang="en-US" sz="1100" u="sng" dirty="0" smtClean="0"/>
              <a:t>NPRR </a:t>
            </a:r>
            <a:r>
              <a:rPr lang="en-US" sz="1100" u="sng" dirty="0"/>
              <a:t>995</a:t>
            </a:r>
            <a:r>
              <a:rPr lang="en-US" sz="1100" dirty="0"/>
              <a:t> </a:t>
            </a:r>
            <a:r>
              <a:rPr lang="en-US" sz="1100" dirty="0" smtClean="0"/>
              <a:t> RTF-6 </a:t>
            </a:r>
            <a:r>
              <a:rPr lang="en-US" sz="1100" dirty="0"/>
              <a:t>Create Definition and Terms for Settlement Only Energy </a:t>
            </a:r>
            <a:r>
              <a:rPr lang="en-US" sz="1100" dirty="0" smtClean="0"/>
              <a:t>Storage  [Not on list]</a:t>
            </a:r>
          </a:p>
          <a:p>
            <a:pPr marL="800100" lvl="1" indent="-342900">
              <a:buFont typeface="+mj-lt"/>
              <a:buAutoNum type="arabicPeriod"/>
            </a:pPr>
            <a:endParaRPr lang="en-US" sz="1100" u="sng" dirty="0"/>
          </a:p>
          <a:p>
            <a:pPr marL="800100" lvl="1" indent="-342900">
              <a:buFont typeface="+mj-lt"/>
              <a:buAutoNum type="arabicPeriod"/>
            </a:pPr>
            <a:r>
              <a:rPr lang="en-US" sz="1100" u="sng" dirty="0" smtClean="0">
                <a:solidFill>
                  <a:srgbClr val="00B050"/>
                </a:solidFill>
              </a:rPr>
              <a:t>NPRR </a:t>
            </a:r>
            <a:r>
              <a:rPr lang="en-US" sz="1100" u="sng" dirty="0">
                <a:solidFill>
                  <a:srgbClr val="00B050"/>
                </a:solidFill>
              </a:rPr>
              <a:t>989</a:t>
            </a:r>
            <a:r>
              <a:rPr lang="en-US" sz="1100" dirty="0">
                <a:solidFill>
                  <a:srgbClr val="00B050"/>
                </a:solidFill>
              </a:rPr>
              <a:t>  Energy Storage Resource Technical </a:t>
            </a:r>
            <a:r>
              <a:rPr lang="en-US" sz="1100" dirty="0" smtClean="0">
                <a:solidFill>
                  <a:srgbClr val="00B050"/>
                </a:solidFill>
              </a:rPr>
              <a:t>Requirements</a:t>
            </a:r>
          </a:p>
          <a:p>
            <a:pPr marL="800100" lvl="1" indent="-342900">
              <a:buFont typeface="+mj-lt"/>
              <a:buAutoNum type="arabicPeriod"/>
            </a:pPr>
            <a:endParaRPr lang="en-US" sz="1100" u="sng" dirty="0" smtClean="0">
              <a:solidFill>
                <a:srgbClr val="00B050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100" u="sng" dirty="0" smtClean="0">
                <a:solidFill>
                  <a:srgbClr val="00B050"/>
                </a:solidFill>
              </a:rPr>
              <a:t>NPRR </a:t>
            </a:r>
            <a:r>
              <a:rPr lang="en-US" sz="1100" u="sng" dirty="0">
                <a:solidFill>
                  <a:srgbClr val="00B050"/>
                </a:solidFill>
              </a:rPr>
              <a:t>987</a:t>
            </a:r>
            <a:r>
              <a:rPr lang="en-US" sz="1100" dirty="0">
                <a:solidFill>
                  <a:srgbClr val="00B050"/>
                </a:solidFill>
              </a:rPr>
              <a:t> </a:t>
            </a:r>
            <a:r>
              <a:rPr lang="en-US" sz="1100" dirty="0" smtClean="0">
                <a:solidFill>
                  <a:srgbClr val="00B050"/>
                </a:solidFill>
              </a:rPr>
              <a:t> Energy </a:t>
            </a:r>
            <a:r>
              <a:rPr lang="en-US" sz="1100" dirty="0">
                <a:solidFill>
                  <a:srgbClr val="00B050"/>
                </a:solidFill>
              </a:rPr>
              <a:t>Storage Resource Contribution to Physical Responsive Capability and Real-Time On-Line Reserve Capacity </a:t>
            </a:r>
            <a:r>
              <a:rPr lang="en-US" sz="1100" dirty="0" smtClean="0">
                <a:solidFill>
                  <a:srgbClr val="00B050"/>
                </a:solidFill>
              </a:rPr>
              <a:t>Calculations</a:t>
            </a:r>
          </a:p>
          <a:p>
            <a:pPr marL="800100" lvl="1" indent="-342900">
              <a:buFont typeface="+mj-lt"/>
              <a:buAutoNum type="arabicPeriod"/>
            </a:pPr>
            <a:endParaRPr lang="en-US" sz="1100" u="sng" dirty="0" smtClean="0">
              <a:solidFill>
                <a:srgbClr val="00B050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100" u="sng" dirty="0" smtClean="0">
                <a:solidFill>
                  <a:srgbClr val="00B050"/>
                </a:solidFill>
              </a:rPr>
              <a:t>NPRR 986</a:t>
            </a:r>
            <a:r>
              <a:rPr lang="en-US" sz="1100" dirty="0" smtClean="0">
                <a:solidFill>
                  <a:srgbClr val="00B050"/>
                </a:solidFill>
              </a:rPr>
              <a:t>  </a:t>
            </a:r>
            <a:r>
              <a:rPr lang="en-US" sz="1100" dirty="0">
                <a:solidFill>
                  <a:srgbClr val="00B050"/>
                </a:solidFill>
              </a:rPr>
              <a:t>Energy Storage Resource Energy Offer Curves, Pricing, Dispatch, and Mitigation</a:t>
            </a:r>
          </a:p>
          <a:p>
            <a:pPr marL="800100" lvl="1" indent="-342900">
              <a:buFont typeface="+mj-lt"/>
              <a:buAutoNum type="arabicPeriod"/>
            </a:pPr>
            <a:endParaRPr lang="en-US" sz="1100" u="sng" dirty="0">
              <a:solidFill>
                <a:srgbClr val="00B050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100" u="sng" dirty="0">
                <a:solidFill>
                  <a:srgbClr val="00B050"/>
                </a:solidFill>
              </a:rPr>
              <a:t>NPRR </a:t>
            </a:r>
            <a:r>
              <a:rPr lang="en-US" sz="1100" u="sng" dirty="0" smtClean="0">
                <a:solidFill>
                  <a:srgbClr val="00B050"/>
                </a:solidFill>
              </a:rPr>
              <a:t>963</a:t>
            </a:r>
            <a:r>
              <a:rPr lang="en-US" sz="1100" dirty="0" smtClean="0">
                <a:solidFill>
                  <a:srgbClr val="00B050"/>
                </a:solidFill>
              </a:rPr>
              <a:t>  Base </a:t>
            </a:r>
            <a:r>
              <a:rPr lang="en-US" sz="1100" dirty="0">
                <a:solidFill>
                  <a:srgbClr val="00B050"/>
                </a:solidFill>
              </a:rPr>
              <a:t>Point Deviation Settlement and Deployment Performance Metrics for Energy Storage Resources (Combo Model</a:t>
            </a:r>
            <a:r>
              <a:rPr lang="en-US" sz="1100" dirty="0" smtClean="0">
                <a:solidFill>
                  <a:srgbClr val="00B050"/>
                </a:solidFill>
              </a:rPr>
              <a:t>)</a:t>
            </a:r>
          </a:p>
          <a:p>
            <a:pPr marL="800100" lvl="1" indent="-342900">
              <a:buFont typeface="+mj-lt"/>
              <a:buAutoNum type="arabicPeriod"/>
            </a:pPr>
            <a:endParaRPr lang="en-US" sz="1100" dirty="0" smtClean="0">
              <a:solidFill>
                <a:srgbClr val="00B050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100" u="sng" dirty="0">
                <a:solidFill>
                  <a:srgbClr val="00B050"/>
                </a:solidFill>
              </a:rPr>
              <a:t>NPRR </a:t>
            </a:r>
            <a:r>
              <a:rPr lang="en-US" sz="1100" u="sng" dirty="0" smtClean="0">
                <a:solidFill>
                  <a:srgbClr val="00B050"/>
                </a:solidFill>
              </a:rPr>
              <a:t>957</a:t>
            </a:r>
            <a:r>
              <a:rPr lang="en-US" sz="1100" dirty="0" smtClean="0">
                <a:solidFill>
                  <a:srgbClr val="00B050"/>
                </a:solidFill>
              </a:rPr>
              <a:t>  RTF-4 </a:t>
            </a:r>
            <a:r>
              <a:rPr lang="en-US" sz="1100" dirty="0">
                <a:solidFill>
                  <a:srgbClr val="00B050"/>
                </a:solidFill>
              </a:rPr>
              <a:t>Definition of Energy Storage Resource and Related Registration and Telemetry Requirements</a:t>
            </a:r>
            <a:endParaRPr lang="en-US" sz="1100" dirty="0" smtClean="0">
              <a:solidFill>
                <a:srgbClr val="00B050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sz="1600" dirty="0"/>
          </a:p>
          <a:p>
            <a:pPr marL="800100" lvl="1" indent="-342900">
              <a:buFont typeface="+mj-lt"/>
              <a:buAutoNum type="arabicPeriod"/>
            </a:pPr>
            <a:endParaRPr lang="en-US" sz="1600" dirty="0"/>
          </a:p>
          <a:p>
            <a:pPr marL="800100" lvl="1" indent="-342900">
              <a:buFont typeface="+mj-lt"/>
              <a:buAutoNum type="arabicPeriod"/>
            </a:pPr>
            <a:endParaRPr lang="en-US" sz="1600" dirty="0"/>
          </a:p>
          <a:p>
            <a:pPr marL="800100" lvl="1" indent="-342900">
              <a:buFont typeface="+mj-lt"/>
              <a:buAutoNum type="arabicPeriod"/>
            </a:pPr>
            <a:endParaRPr lang="en-US" sz="1600" dirty="0"/>
          </a:p>
          <a:p>
            <a:pPr marL="800100" lvl="1" indent="-342900">
              <a:buFont typeface="+mj-lt"/>
              <a:buAutoNum type="arabicPeriod"/>
            </a:pPr>
            <a:endParaRPr lang="en-US" sz="1600" dirty="0"/>
          </a:p>
          <a:p>
            <a:pPr marL="800100" lvl="1" indent="-342900">
              <a:buFont typeface="+mj-lt"/>
              <a:buAutoNum type="arabicPeriod"/>
            </a:pPr>
            <a:endParaRPr lang="en-US" sz="16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</p:spPr>
        <p:txBody>
          <a:bodyPr/>
          <a:lstStyle/>
          <a:p>
            <a:r>
              <a:rPr lang="en-US" dirty="0" smtClean="0"/>
              <a:t>16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0" y="6236236"/>
            <a:ext cx="3352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Green</a:t>
            </a:r>
            <a:r>
              <a:rPr lang="en-US" sz="1200" dirty="0" smtClean="0"/>
              <a:t> indicates approved by </a:t>
            </a:r>
            <a:r>
              <a:rPr lang="en-US" sz="1200" dirty="0" err="1" smtClean="0"/>
              <a:t>BoD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177868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18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GR</a:t>
            </a:r>
            <a:r>
              <a:rPr lang="en-US" sz="1800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 Generation Resource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CLR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Controllable Load Resource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ESR</a:t>
            </a:r>
            <a:r>
              <a:rPr lang="en-US" sz="1800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Energy Storage Resource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MMS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Market Management System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EMS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Energy Management System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NMMS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</a:t>
            </a:r>
            <a:r>
              <a:rPr lang="en-US" sz="1800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– 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Network Model Management System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RARF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Resource Asset Registration Form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RIOO</a:t>
            </a:r>
            <a:r>
              <a:rPr lang="en-US" sz="1800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 – 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Resource Integration and On-Going Operations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“Combo </a:t>
            </a:r>
            <a:r>
              <a:rPr lang="en-US" sz="18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Model” 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– Current approach of representing a battery as a GR and a CLR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“Single Model”</a:t>
            </a:r>
            <a:r>
              <a:rPr lang="en-US" sz="18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– Future approach of representing a battery as a single resource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“KTC Recommendation” 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– Key Topic/Concept Recommendation   (this is a “principle” to be used in writing the NPRRs)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“</a:t>
            </a:r>
            <a:r>
              <a:rPr lang="en-US" sz="1800" b="1" u="sng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Before</a:t>
            </a: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the EMS Upgrade and RTC Implementation”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“</a:t>
            </a:r>
            <a:r>
              <a:rPr lang="en-US" sz="1800" b="1" u="sng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With</a:t>
            </a: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the </a:t>
            </a:r>
            <a:r>
              <a:rPr lang="en-US" sz="1800" b="1" dirty="0">
                <a:solidFill>
                  <a:schemeClr val="accent4">
                    <a:lumMod val="90000"/>
                    <a:lumOff val="10000"/>
                  </a:schemeClr>
                </a:solidFill>
              </a:rPr>
              <a:t>EMS Upgrade and RTC I</a:t>
            </a:r>
            <a:r>
              <a:rPr lang="en-US" sz="18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mplementation”</a:t>
            </a: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 </a:t>
            </a:r>
            <a:endParaRPr lang="en-US" sz="1800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28600"/>
            <a:ext cx="8553429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025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Outline of BESTF Update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" y="1143000"/>
            <a:ext cx="8534400" cy="5181600"/>
          </a:xfrm>
        </p:spPr>
        <p:txBody>
          <a:bodyPr/>
          <a:lstStyle/>
          <a:p>
            <a:pPr>
              <a:spcBef>
                <a:spcPts val="1000"/>
              </a:spcBef>
              <a:spcAft>
                <a:spcPts val="1000"/>
              </a:spcAft>
            </a:pPr>
            <a:r>
              <a:rPr lang="en-US" sz="2000" dirty="0" smtClean="0"/>
              <a:t>TAC Voting Items ---- None</a:t>
            </a:r>
          </a:p>
          <a:p>
            <a:pPr>
              <a:spcBef>
                <a:spcPts val="1000"/>
              </a:spcBef>
              <a:spcAft>
                <a:spcPts val="1000"/>
              </a:spcAft>
            </a:pPr>
            <a:r>
              <a:rPr lang="en-US" sz="2000" dirty="0">
                <a:solidFill>
                  <a:schemeClr val="accent2"/>
                </a:solidFill>
              </a:rPr>
              <a:t>Dashboards</a:t>
            </a:r>
          </a:p>
          <a:p>
            <a:pPr>
              <a:spcBef>
                <a:spcPts val="1000"/>
              </a:spcBef>
              <a:spcAft>
                <a:spcPts val="1000"/>
              </a:spcAft>
            </a:pPr>
            <a:r>
              <a:rPr lang="en-US" sz="2000" dirty="0" smtClean="0">
                <a:solidFill>
                  <a:schemeClr val="accent2"/>
                </a:solidFill>
              </a:rPr>
              <a:t>Next Steps</a:t>
            </a:r>
          </a:p>
          <a:p>
            <a:pPr>
              <a:spcBef>
                <a:spcPts val="1000"/>
              </a:spcBef>
              <a:spcAft>
                <a:spcPts val="1000"/>
              </a:spcAft>
            </a:pPr>
            <a:r>
              <a:rPr lang="en-US" sz="2000" dirty="0" smtClean="0">
                <a:solidFill>
                  <a:schemeClr val="accent2"/>
                </a:solidFill>
              </a:rPr>
              <a:t>Appendix</a:t>
            </a:r>
            <a:endParaRPr lang="en-US" sz="2000" dirty="0">
              <a:solidFill>
                <a:schemeClr val="accent2"/>
              </a:solidFill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44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Battery Energy Task Force Status Dashboard </a:t>
            </a:r>
            <a:r>
              <a:rPr lang="en-US" sz="1400" dirty="0"/>
              <a:t>(as </a:t>
            </a:r>
            <a:r>
              <a:rPr lang="en-US" sz="1400" dirty="0" smtClean="0"/>
              <a:t>of October 22, </a:t>
            </a:r>
            <a:r>
              <a:rPr lang="en-US" sz="1400" dirty="0"/>
              <a:t>2020)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5" name="Chart 4"/>
          <p:cNvGraphicFramePr/>
          <p:nvPr>
            <p:extLst/>
          </p:nvPr>
        </p:nvGraphicFramePr>
        <p:xfrm>
          <a:off x="533400" y="762000"/>
          <a:ext cx="80010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3862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Battery Energy Task Force Status Dashboard </a:t>
            </a:r>
            <a:r>
              <a:rPr lang="en-US" sz="1400" dirty="0" smtClean="0"/>
              <a:t>(as of October 22, 2020)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6" name="Chart 5"/>
          <p:cNvGraphicFramePr/>
          <p:nvPr>
            <p:extLst/>
          </p:nvPr>
        </p:nvGraphicFramePr>
        <p:xfrm>
          <a:off x="357384" y="838200"/>
          <a:ext cx="84582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81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76514"/>
            <a:ext cx="8534400" cy="5257800"/>
          </a:xfrm>
        </p:spPr>
        <p:txBody>
          <a:bodyPr/>
          <a:lstStyle/>
          <a:p>
            <a:r>
              <a:rPr lang="en-US" sz="2400" dirty="0" smtClean="0"/>
              <a:t>The BESTF meeting scheduled for November 13 has been cancelled.  No more scheduled for this year.</a:t>
            </a:r>
          </a:p>
          <a:p>
            <a:endParaRPr lang="en-US" sz="2400" dirty="0" smtClean="0"/>
          </a:p>
          <a:p>
            <a:r>
              <a:rPr lang="en-US" sz="2400" dirty="0" smtClean="0"/>
              <a:t>Continue to work the items on the Discussion Points and Issue Tracking Spreadsheet</a:t>
            </a:r>
          </a:p>
          <a:p>
            <a:pPr lvl="1"/>
            <a:r>
              <a:rPr lang="en-US" dirty="0"/>
              <a:t>Posted on BESTF page: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www.ercot.com/committee/bestf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As additional items receive consensus by BESTF, they will be brought to TAC for voting.</a:t>
            </a:r>
          </a:p>
          <a:p>
            <a:endParaRPr lang="en-US" dirty="0"/>
          </a:p>
          <a:p>
            <a:r>
              <a:rPr lang="en-US" sz="2800" dirty="0"/>
              <a:t>Work through NPRRs submitted to PRS</a:t>
            </a:r>
          </a:p>
          <a:p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17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		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600" dirty="0" smtClean="0"/>
              <a:t>			Questions? 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90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		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600" dirty="0" smtClean="0"/>
              <a:t>			APPENDIX</a:t>
            </a:r>
          </a:p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r>
              <a:rPr lang="en-US" sz="2800" dirty="0" smtClean="0"/>
              <a:t>Review Schedule</a:t>
            </a:r>
          </a:p>
          <a:p>
            <a:pPr marL="0" indent="0" algn="ctr">
              <a:buNone/>
            </a:pPr>
            <a:r>
              <a:rPr lang="en-US" sz="2800" dirty="0" smtClean="0"/>
              <a:t>Review </a:t>
            </a:r>
            <a:r>
              <a:rPr lang="en-US" sz="2800" dirty="0"/>
              <a:t>processes for </a:t>
            </a:r>
            <a:r>
              <a:rPr lang="en-US" sz="2800" dirty="0" smtClean="0"/>
              <a:t>BESTF</a:t>
            </a:r>
            <a:r>
              <a:rPr lang="en-US" sz="2800" dirty="0"/>
              <a:t> </a:t>
            </a:r>
            <a:r>
              <a:rPr lang="en-US" sz="2800" dirty="0" smtClean="0"/>
              <a:t>and TAC</a:t>
            </a:r>
            <a:endParaRPr lang="en-US" sz="2800" dirty="0"/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909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00AEC7"/>
                </a:solidFill>
              </a:rPr>
              <a:t>Energy Storage Roadmap </a:t>
            </a:r>
            <a:r>
              <a:rPr lang="en-US" sz="1000" dirty="0" smtClean="0">
                <a:solidFill>
                  <a:srgbClr val="00AEC7"/>
                </a:solidFill>
              </a:rPr>
              <a:t>(updated 10-20-20)</a:t>
            </a:r>
            <a:endParaRPr lang="en-US" sz="1000" dirty="0">
              <a:solidFill>
                <a:srgbClr val="00AEC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04800" y="838200"/>
            <a:ext cx="8476936" cy="3182995"/>
            <a:chOff x="207986" y="1423807"/>
            <a:chExt cx="8476936" cy="3182995"/>
          </a:xfrm>
        </p:grpSpPr>
        <p:cxnSp>
          <p:nvCxnSpPr>
            <p:cNvPr id="38" name="Elbow Connector 37"/>
            <p:cNvCxnSpPr>
              <a:stCxn id="49" idx="3"/>
              <a:endCxn id="45" idx="0"/>
            </p:cNvCxnSpPr>
            <p:nvPr/>
          </p:nvCxnSpPr>
          <p:spPr>
            <a:xfrm>
              <a:off x="2623001" y="2291399"/>
              <a:ext cx="3728309" cy="1394674"/>
            </a:xfrm>
            <a:prstGeom prst="bentConnector2">
              <a:avLst/>
            </a:prstGeom>
            <a:ln w="28575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0" name="Bent-Up Arrow 9"/>
            <p:cNvSpPr/>
            <p:nvPr/>
          </p:nvSpPr>
          <p:spPr>
            <a:xfrm rot="10800000" flipH="1">
              <a:off x="207986" y="2030377"/>
              <a:ext cx="6380228" cy="1665379"/>
            </a:xfrm>
            <a:prstGeom prst="bentUpArrow">
              <a:avLst>
                <a:gd name="adj1" fmla="val 20182"/>
                <a:gd name="adj2" fmla="val 14483"/>
                <a:gd name="adj3" fmla="val 16310"/>
              </a:avLst>
            </a:prstGeom>
            <a:solidFill>
              <a:srgbClr val="00B050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701331" y="1725259"/>
              <a:ext cx="299" cy="202413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24" idx="2"/>
            </p:cNvCxnSpPr>
            <p:nvPr/>
          </p:nvCxnSpPr>
          <p:spPr>
            <a:xfrm flipH="1">
              <a:off x="2185955" y="1731584"/>
              <a:ext cx="42408" cy="2125287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25" idx="2"/>
            </p:cNvCxnSpPr>
            <p:nvPr/>
          </p:nvCxnSpPr>
          <p:spPr>
            <a:xfrm>
              <a:off x="5846164" y="1731584"/>
              <a:ext cx="18866" cy="2154616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410225" y="1447024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2020</a:t>
              </a:r>
              <a:endParaRPr lang="en-US" sz="14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413272" y="1423807"/>
              <a:ext cx="16301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Jan 1, 2021</a:t>
              </a:r>
              <a:endParaRPr lang="en-US" sz="14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555058" y="1423807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2024</a:t>
              </a:r>
              <a:endParaRPr lang="en-US" sz="1400" b="1" dirty="0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255189" y="3707011"/>
              <a:ext cx="6097547" cy="313674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chemeClr val="tx2"/>
                  </a:solidFill>
                </a:rPr>
                <a:t>Combination Model for ES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H="1" flipV="1">
              <a:off x="833906" y="4027418"/>
              <a:ext cx="4294" cy="576758"/>
            </a:xfrm>
            <a:prstGeom prst="straightConnector1">
              <a:avLst/>
            </a:prstGeom>
            <a:ln w="28575">
              <a:solidFill>
                <a:srgbClr val="00AEC7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381000" y="4018958"/>
              <a:ext cx="3861" cy="576757"/>
            </a:xfrm>
            <a:prstGeom prst="straightConnector1">
              <a:avLst/>
            </a:prstGeom>
            <a:ln w="28575">
              <a:solidFill>
                <a:srgbClr val="00AEC7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 flipV="1">
              <a:off x="613461" y="4018958"/>
              <a:ext cx="4564" cy="585218"/>
            </a:xfrm>
            <a:prstGeom prst="straightConnector1">
              <a:avLst/>
            </a:prstGeom>
            <a:ln w="28575">
              <a:solidFill>
                <a:srgbClr val="00AEC7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6557914" y="2487281"/>
              <a:ext cx="2127008" cy="523220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tx2"/>
                  </a:solidFill>
                </a:rPr>
                <a:t>Single-Model  ES Improvement NPRRs</a:t>
              </a: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H="1">
              <a:off x="7344946" y="3010501"/>
              <a:ext cx="9067" cy="64120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H="1">
              <a:off x="7907552" y="3018911"/>
              <a:ext cx="9067" cy="64120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1738768" y="1968233"/>
              <a:ext cx="884233" cy="646331"/>
            </a:xfrm>
            <a:prstGeom prst="rect">
              <a:avLst/>
            </a:prstGeom>
            <a:solidFill>
              <a:srgbClr val="26D07C"/>
            </a:solidFill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solidFill>
                    <a:srgbClr val="FF0000"/>
                  </a:solidFill>
                </a:rPr>
                <a:t>Single Model NPRR (NPRR 1014) Approved</a:t>
              </a:r>
              <a:endParaRPr lang="en-US" sz="900" dirty="0">
                <a:solidFill>
                  <a:srgbClr val="FF0000"/>
                </a:solidFill>
              </a:endParaRPr>
            </a:p>
          </p:txBody>
        </p:sp>
        <p:sp>
          <p:nvSpPr>
            <p:cNvPr id="3" name="Right Arrow 2"/>
            <p:cNvSpPr/>
            <p:nvPr/>
          </p:nvSpPr>
          <p:spPr>
            <a:xfrm>
              <a:off x="6353225" y="3581400"/>
              <a:ext cx="2190426" cy="579332"/>
            </a:xfrm>
            <a:prstGeom prst="rightArrow">
              <a:avLst/>
            </a:prstGeom>
            <a:solidFill>
              <a:srgbClr val="26D07C">
                <a:alpha val="80000"/>
              </a:srgbClr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2"/>
                  </a:solidFill>
                </a:rPr>
                <a:t>  </a:t>
              </a:r>
              <a:r>
                <a:rPr lang="en-US" sz="1200" b="1" dirty="0" smtClean="0">
                  <a:solidFill>
                    <a:schemeClr val="tx2"/>
                  </a:solidFill>
                </a:rPr>
                <a:t>Single Model for ES</a:t>
              </a:r>
              <a:endParaRPr lang="en-US" sz="1200" b="1" dirty="0">
                <a:solidFill>
                  <a:schemeClr val="tx2"/>
                </a:solidFill>
              </a:endParaRPr>
            </a:p>
          </p:txBody>
        </p:sp>
        <p:sp>
          <p:nvSpPr>
            <p:cNvPr id="45" name="5-Point Star 44"/>
            <p:cNvSpPr/>
            <p:nvPr/>
          </p:nvSpPr>
          <p:spPr>
            <a:xfrm>
              <a:off x="6165442" y="3686073"/>
              <a:ext cx="371735" cy="396756"/>
            </a:xfrm>
            <a:prstGeom prst="star5">
              <a:avLst/>
            </a:prstGeom>
            <a:solidFill>
              <a:srgbClr val="FFD100"/>
            </a:solidFill>
            <a:ln>
              <a:solidFill>
                <a:srgbClr val="003865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FFFF00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437825" y="1989714"/>
              <a:ext cx="19543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Implementation Goal</a:t>
              </a:r>
              <a:endParaRPr lang="en-US" sz="1400" b="1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619632" y="4015596"/>
              <a:ext cx="14477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890C58"/>
                  </a:solidFill>
                </a:rPr>
                <a:t>RTC and EMS 3.3 Go-Live</a:t>
              </a:r>
              <a:endParaRPr lang="en-US" sz="1400" dirty="0">
                <a:solidFill>
                  <a:srgbClr val="890C58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42321" y="2132445"/>
              <a:ext cx="795097" cy="461665"/>
            </a:xfrm>
            <a:prstGeom prst="rect">
              <a:avLst/>
            </a:prstGeom>
            <a:solidFill>
              <a:srgbClr val="26D07C"/>
            </a:solidFill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00">
                  <a:solidFill>
                    <a:schemeClr val="tx2"/>
                  </a:solidFill>
                </a:defRPr>
              </a:lvl1pPr>
            </a:lstStyle>
            <a:p>
              <a:r>
                <a:rPr lang="en-US" sz="800" dirty="0">
                  <a:solidFill>
                    <a:srgbClr val="FF0000"/>
                  </a:solidFill>
                </a:rPr>
                <a:t>File Single Model </a:t>
              </a:r>
              <a:r>
                <a:rPr lang="en-US" sz="800" dirty="0" smtClean="0">
                  <a:solidFill>
                    <a:srgbClr val="FF0000"/>
                  </a:solidFill>
                </a:rPr>
                <a:t>NPRR (NPRR 1014)</a:t>
              </a:r>
              <a:endParaRPr lang="en-US" sz="800" dirty="0">
                <a:solidFill>
                  <a:srgbClr val="FF0000"/>
                </a:solidFill>
              </a:endParaRPr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 flipH="1" flipV="1">
              <a:off x="2081875" y="4018039"/>
              <a:ext cx="4294" cy="576758"/>
            </a:xfrm>
            <a:prstGeom prst="straightConnector1">
              <a:avLst/>
            </a:prstGeom>
            <a:ln w="28575">
              <a:solidFill>
                <a:srgbClr val="00AEC7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H="1" flipV="1">
              <a:off x="3357229" y="4030044"/>
              <a:ext cx="4294" cy="576758"/>
            </a:xfrm>
            <a:prstGeom prst="straightConnector1">
              <a:avLst/>
            </a:prstGeom>
            <a:ln w="28575">
              <a:solidFill>
                <a:srgbClr val="00AEC7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ounded Rectangle 32"/>
            <p:cNvSpPr/>
            <p:nvPr/>
          </p:nvSpPr>
          <p:spPr>
            <a:xfrm>
              <a:off x="1187611" y="2783698"/>
              <a:ext cx="876854" cy="737201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5B677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sz="1000" b="1" dirty="0" smtClean="0">
                  <a:solidFill>
                    <a:schemeClr val="tx1"/>
                  </a:solidFill>
                </a:rPr>
                <a:t>MMS Change Freeze</a:t>
              </a:r>
              <a:endParaRPr lang="en-US" sz="1000" b="1" dirty="0">
                <a:solidFill>
                  <a:schemeClr val="tx1"/>
                </a:solidFill>
              </a:endParaRPr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 flipH="1">
              <a:off x="1104916" y="2606927"/>
              <a:ext cx="2424" cy="1041707"/>
            </a:xfrm>
            <a:prstGeom prst="straightConnector1">
              <a:avLst/>
            </a:prstGeom>
            <a:ln w="28575">
              <a:solidFill>
                <a:schemeClr val="accent3">
                  <a:lumMod val="75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H="1">
              <a:off x="2123384" y="2650203"/>
              <a:ext cx="3641" cy="963556"/>
            </a:xfrm>
            <a:prstGeom prst="straightConnector1">
              <a:avLst/>
            </a:prstGeom>
            <a:ln w="28575">
              <a:solidFill>
                <a:schemeClr val="accent3">
                  <a:lumMod val="75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ounded Rectangle 43"/>
            <p:cNvSpPr/>
            <p:nvPr/>
          </p:nvSpPr>
          <p:spPr>
            <a:xfrm>
              <a:off x="4736620" y="2819654"/>
              <a:ext cx="1370169" cy="76162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5B677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50000"/>
                </a:lnSpc>
              </a:pPr>
              <a:r>
                <a:rPr lang="en-US" sz="1100" b="1" dirty="0" smtClean="0">
                  <a:solidFill>
                    <a:schemeClr val="tx1"/>
                  </a:solidFill>
                </a:rPr>
                <a:t>EMS/MMS Change Freeze</a:t>
              </a:r>
              <a:endParaRPr lang="en-US" sz="11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5942977" y="5282221"/>
            <a:ext cx="25152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Note that NPRR 1014 is written “on top of” filed RTC NPRRs</a:t>
            </a:r>
            <a:endParaRPr lang="en-US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314164" y="3730190"/>
            <a:ext cx="5248436" cy="2369880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</a:rPr>
              <a:t>Combination </a:t>
            </a:r>
            <a:r>
              <a:rPr lang="en-US" sz="1600" b="1" dirty="0" smtClean="0">
                <a:solidFill>
                  <a:schemeClr val="tx1"/>
                </a:solidFill>
              </a:rPr>
              <a:t>Model </a:t>
            </a:r>
            <a:r>
              <a:rPr lang="en-US" sz="1600" b="1" dirty="0">
                <a:solidFill>
                  <a:schemeClr val="tx1"/>
                </a:solidFill>
              </a:rPr>
              <a:t>NPRRs</a:t>
            </a:r>
          </a:p>
          <a:p>
            <a:r>
              <a:rPr lang="en-US" sz="1100" dirty="0" smtClean="0">
                <a:solidFill>
                  <a:srgbClr val="00B050"/>
                </a:solidFill>
              </a:rPr>
              <a:t>*NPRR </a:t>
            </a:r>
            <a:r>
              <a:rPr lang="en-US" sz="1100" dirty="0">
                <a:solidFill>
                  <a:srgbClr val="00B050"/>
                </a:solidFill>
              </a:rPr>
              <a:t>957: Board approved</a:t>
            </a:r>
          </a:p>
          <a:p>
            <a:r>
              <a:rPr lang="en-US" sz="1100" dirty="0" smtClean="0">
                <a:solidFill>
                  <a:srgbClr val="00B050"/>
                </a:solidFill>
              </a:rPr>
              <a:t>*NPRR </a:t>
            </a:r>
            <a:r>
              <a:rPr lang="en-US" sz="1100" dirty="0">
                <a:solidFill>
                  <a:srgbClr val="00B050"/>
                </a:solidFill>
              </a:rPr>
              <a:t>963: Board approved</a:t>
            </a:r>
          </a:p>
          <a:p>
            <a:r>
              <a:rPr lang="en-US" sz="1100" dirty="0">
                <a:solidFill>
                  <a:srgbClr val="00B050"/>
                </a:solidFill>
              </a:rPr>
              <a:t>NPRR 986: Board approved</a:t>
            </a:r>
          </a:p>
          <a:p>
            <a:r>
              <a:rPr lang="en-US" sz="1100" dirty="0">
                <a:solidFill>
                  <a:srgbClr val="00B050"/>
                </a:solidFill>
              </a:rPr>
              <a:t>NPRR 987: Board </a:t>
            </a:r>
            <a:r>
              <a:rPr lang="en-US" sz="1100" dirty="0" smtClean="0">
                <a:solidFill>
                  <a:srgbClr val="00B050"/>
                </a:solidFill>
              </a:rPr>
              <a:t>approved</a:t>
            </a:r>
          </a:p>
          <a:p>
            <a:r>
              <a:rPr lang="en-US" sz="1100" dirty="0">
                <a:solidFill>
                  <a:srgbClr val="00B050"/>
                </a:solidFill>
              </a:rPr>
              <a:t>NPRR 989: </a:t>
            </a:r>
            <a:r>
              <a:rPr lang="en-US" sz="1100" dirty="0" smtClean="0">
                <a:solidFill>
                  <a:srgbClr val="00B050"/>
                </a:solidFill>
              </a:rPr>
              <a:t>Board approved</a:t>
            </a:r>
            <a:endParaRPr lang="en-US" sz="1100" dirty="0">
              <a:solidFill>
                <a:srgbClr val="00B050"/>
              </a:solidFill>
            </a:endParaRPr>
          </a:p>
          <a:p>
            <a:r>
              <a:rPr lang="en-US" sz="1100" dirty="0">
                <a:solidFill>
                  <a:srgbClr val="00B050"/>
                </a:solidFill>
              </a:rPr>
              <a:t>NPRR 1002: </a:t>
            </a:r>
            <a:r>
              <a:rPr lang="en-US" sz="1100" dirty="0" smtClean="0">
                <a:solidFill>
                  <a:srgbClr val="00B050"/>
                </a:solidFill>
              </a:rPr>
              <a:t>Board approved</a:t>
            </a:r>
            <a:endParaRPr lang="en-US" sz="1100" dirty="0">
              <a:solidFill>
                <a:srgbClr val="00B050"/>
              </a:solidFill>
            </a:endParaRPr>
          </a:p>
          <a:p>
            <a:r>
              <a:rPr lang="en-US" sz="1100" dirty="0" smtClean="0">
                <a:solidFill>
                  <a:srgbClr val="00B050"/>
                </a:solidFill>
              </a:rPr>
              <a:t>*NPRR 1020: </a:t>
            </a:r>
            <a:r>
              <a:rPr lang="en-US" sz="1100" dirty="0">
                <a:solidFill>
                  <a:srgbClr val="00B050"/>
                </a:solidFill>
              </a:rPr>
              <a:t>Board approved</a:t>
            </a:r>
            <a:endParaRPr lang="en-US" sz="1100" dirty="0" smtClean="0">
              <a:solidFill>
                <a:srgbClr val="0070C0"/>
              </a:solidFill>
            </a:endParaRPr>
          </a:p>
          <a:p>
            <a:r>
              <a:rPr lang="en-US" sz="1100" dirty="0">
                <a:solidFill>
                  <a:srgbClr val="00B050"/>
                </a:solidFill>
              </a:rPr>
              <a:t>NPRR 1038 Limited Exemption from Reactive Power Requirements</a:t>
            </a:r>
          </a:p>
          <a:p>
            <a:r>
              <a:rPr lang="en-US" sz="1100" dirty="0" smtClean="0">
                <a:solidFill>
                  <a:srgbClr val="0070C0"/>
                </a:solidFill>
              </a:rPr>
              <a:t>NPRR 1026: Self-Limiting Facilities and Self-Limiting Resources</a:t>
            </a:r>
          </a:p>
          <a:p>
            <a:r>
              <a:rPr lang="en-US" sz="1100" dirty="0" smtClean="0">
                <a:solidFill>
                  <a:srgbClr val="0070C0"/>
                </a:solidFill>
              </a:rPr>
              <a:t>NPRR 1029: DC-Coupled Resources</a:t>
            </a:r>
          </a:p>
          <a:p>
            <a:r>
              <a:rPr lang="en-US" sz="1100" dirty="0" smtClean="0">
                <a:solidFill>
                  <a:srgbClr val="0070C0"/>
                </a:solidFill>
              </a:rPr>
              <a:t>NPRR 1043: </a:t>
            </a:r>
            <a:r>
              <a:rPr lang="en-US" sz="1100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Clarification of NPRR986 Language Related to </a:t>
            </a:r>
            <a:r>
              <a:rPr lang="en-US" sz="1100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WSL</a:t>
            </a:r>
          </a:p>
          <a:p>
            <a:r>
              <a:rPr lang="en-US" sz="1100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*NPRR 995: Create Definition and Terms for Settlement Only Energy </a:t>
            </a:r>
            <a:r>
              <a:rPr lang="en-US" sz="1100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Storage</a:t>
            </a:r>
            <a:endParaRPr lang="en-US" sz="1100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58086" y="4199879"/>
            <a:ext cx="2350696" cy="73866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Most Combo Model NPRR language will carry over to Single Model era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4935" y="6166749"/>
            <a:ext cx="383009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* Denotes Market Participant-sponsored </a:t>
            </a:r>
            <a:r>
              <a:rPr lang="en-US" sz="1200" dirty="0" smtClean="0"/>
              <a:t>NPRRs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9484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Milestones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7772400" cy="5334000"/>
          </a:xfrm>
        </p:spPr>
        <p:txBody>
          <a:bodyPr/>
          <a:lstStyle/>
          <a:p>
            <a:r>
              <a:rPr lang="en-US" sz="2000" dirty="0" smtClean="0"/>
              <a:t>File key NPRRs </a:t>
            </a:r>
            <a:r>
              <a:rPr lang="en-US" sz="2000" dirty="0"/>
              <a:t>needed to </a:t>
            </a:r>
            <a:r>
              <a:rPr lang="en-US" sz="2000" dirty="0" smtClean="0"/>
              <a:t>sustain/improve </a:t>
            </a:r>
            <a:r>
              <a:rPr lang="en-US" sz="2000" dirty="0"/>
              <a:t>the </a:t>
            </a:r>
            <a:r>
              <a:rPr lang="en-US" sz="2000" dirty="0" smtClean="0"/>
              <a:t>current “combo model”: </a:t>
            </a:r>
            <a:r>
              <a:rPr lang="en-US" sz="2000" b="1" dirty="0" smtClean="0">
                <a:solidFill>
                  <a:srgbClr val="FF0000"/>
                </a:solidFill>
              </a:rPr>
              <a:t>(before the </a:t>
            </a:r>
            <a:r>
              <a:rPr lang="en-US" sz="2000" b="1" dirty="0">
                <a:solidFill>
                  <a:srgbClr val="FF0000"/>
                </a:solidFill>
              </a:rPr>
              <a:t>end of Q1 </a:t>
            </a:r>
            <a:r>
              <a:rPr lang="en-US" sz="2000" b="1" dirty="0" smtClean="0">
                <a:solidFill>
                  <a:srgbClr val="FF0000"/>
                </a:solidFill>
              </a:rPr>
              <a:t>2020)</a:t>
            </a:r>
            <a:endParaRPr lang="en-US" sz="2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000" dirty="0"/>
              <a:t> </a:t>
            </a:r>
            <a:endParaRPr lang="en-US" sz="2000" dirty="0" smtClean="0"/>
          </a:p>
          <a:p>
            <a:r>
              <a:rPr lang="en-US" sz="2000" dirty="0" smtClean="0"/>
              <a:t>File NPRRs related to Single Model (and RTC):  </a:t>
            </a:r>
            <a:r>
              <a:rPr lang="en-US" sz="2000" b="1" dirty="0" smtClean="0">
                <a:solidFill>
                  <a:srgbClr val="FF0000"/>
                </a:solidFill>
              </a:rPr>
              <a:t>(before the end of Q1 2020)</a:t>
            </a:r>
            <a:endParaRPr lang="en-US" sz="2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 smtClean="0"/>
              <a:t>Single Model (and RTC) NPRRs BOD approved:  </a:t>
            </a:r>
            <a:r>
              <a:rPr lang="en-US" sz="2000" b="1" dirty="0" smtClean="0">
                <a:solidFill>
                  <a:srgbClr val="FF0000"/>
                </a:solidFill>
              </a:rPr>
              <a:t>(before January 1, 2021)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 </a:t>
            </a:r>
          </a:p>
          <a:p>
            <a:r>
              <a:rPr lang="en-US" sz="2000" dirty="0" smtClean="0"/>
              <a:t>Start discussion on the integration of </a:t>
            </a:r>
            <a:r>
              <a:rPr lang="en-US" sz="2000" dirty="0"/>
              <a:t>hybrid (battery and </a:t>
            </a:r>
            <a:r>
              <a:rPr lang="en-US" sz="2000" dirty="0" smtClean="0"/>
              <a:t>thermal), </a:t>
            </a:r>
            <a:r>
              <a:rPr lang="en-US" sz="2000" dirty="0"/>
              <a:t>and DC-coupled (battery and solar behind the inverter) </a:t>
            </a:r>
            <a:r>
              <a:rPr lang="en-US" sz="2000" dirty="0" smtClean="0"/>
              <a:t>resources:  </a:t>
            </a:r>
            <a:r>
              <a:rPr lang="en-US" sz="2000" b="1" dirty="0" smtClean="0">
                <a:solidFill>
                  <a:srgbClr val="FF0000"/>
                </a:solidFill>
              </a:rPr>
              <a:t>(early January 2020)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 Identify </a:t>
            </a:r>
            <a:r>
              <a:rPr lang="en-US" sz="2000" dirty="0"/>
              <a:t>solutions (NPRRs, system changes etc.) </a:t>
            </a:r>
            <a:r>
              <a:rPr lang="en-US" sz="2000" dirty="0" smtClean="0"/>
              <a:t>for hybrids:  </a:t>
            </a:r>
            <a:r>
              <a:rPr lang="en-US" sz="2000" b="1" dirty="0" smtClean="0">
                <a:solidFill>
                  <a:srgbClr val="FF0000"/>
                </a:solidFill>
              </a:rPr>
              <a:t>(before the end </a:t>
            </a:r>
            <a:r>
              <a:rPr lang="en-US" sz="2000" b="1" dirty="0">
                <a:solidFill>
                  <a:srgbClr val="FF0000"/>
                </a:solidFill>
              </a:rPr>
              <a:t>of Q2 </a:t>
            </a:r>
            <a:r>
              <a:rPr lang="en-US" sz="2000" b="1" dirty="0" smtClean="0">
                <a:solidFill>
                  <a:srgbClr val="FF0000"/>
                </a:solidFill>
              </a:rPr>
              <a:t>2020) 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24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3A2377AB110F42B7B372FB8EF4570B" ma:contentTypeVersion="0" ma:contentTypeDescription="Create a new document." ma:contentTypeScope="" ma:versionID="673c3b80bdd78f53d029ffa560b18dd8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A658A-C103-45C1-832E-B28E7F58B3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c34af464-7aa1-4edd-9be4-83dffc1cb926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10115</TotalTime>
  <Words>1237</Words>
  <Application>Microsoft Office PowerPoint</Application>
  <PresentationFormat>On-screen Show (4:3)</PresentationFormat>
  <Paragraphs>266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Arial Rounded MT Bold</vt:lpstr>
      <vt:lpstr>Calibri</vt:lpstr>
      <vt:lpstr>1_Custom Design</vt:lpstr>
      <vt:lpstr>Office Theme</vt:lpstr>
      <vt:lpstr>PowerPoint Presentation</vt:lpstr>
      <vt:lpstr>Outline of BESTF Update </vt:lpstr>
      <vt:lpstr>Battery Energy Task Force Status Dashboard (as of October 22, 2020)</vt:lpstr>
      <vt:lpstr>Battery Energy Task Force Status Dashboard (as of October 22, 2020)</vt:lpstr>
      <vt:lpstr>Next Steps</vt:lpstr>
      <vt:lpstr>PowerPoint Presentation</vt:lpstr>
      <vt:lpstr>PowerPoint Presentation</vt:lpstr>
      <vt:lpstr>Energy Storage Roadmap (updated 10-20-20)</vt:lpstr>
      <vt:lpstr>Key Milestones </vt:lpstr>
      <vt:lpstr>BESTF Review Process </vt:lpstr>
      <vt:lpstr>Harmonizing RTC &amp; Battery Energy Storage (BES)</vt:lpstr>
      <vt:lpstr>Harmonizing RTC &amp; Battery Energy Storage</vt:lpstr>
      <vt:lpstr>In-flight NPRRs [as of October 20, 2020] (blue)  </vt:lpstr>
      <vt:lpstr>KTCs Recently Approved by TAC …Working on NPRRs [as of Oct 22, 2020] (green)</vt:lpstr>
      <vt:lpstr>Not Started or Closed [as of Oct 22, 2020]  (black or red)</vt:lpstr>
      <vt:lpstr>List of NPRRs [as of October 20, 2020] 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ERCOT</cp:lastModifiedBy>
  <cp:revision>401</cp:revision>
  <cp:lastPrinted>2019-10-21T19:26:36Z</cp:lastPrinted>
  <dcterms:created xsi:type="dcterms:W3CDTF">2016-01-21T15:20:31Z</dcterms:created>
  <dcterms:modified xsi:type="dcterms:W3CDTF">2020-10-22T16:15:12Z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0x010100E63A2377AB110F42B7B372FB8EF4570B</vt:lpwstr>
  </property>
</Properties>
</file>