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285" r:id="rId7"/>
    <p:sldId id="372" r:id="rId8"/>
    <p:sldId id="373" r:id="rId9"/>
    <p:sldId id="361" r:id="rId10"/>
    <p:sldId id="334" r:id="rId11"/>
    <p:sldId id="337" r:id="rId12"/>
    <p:sldId id="368" r:id="rId13"/>
    <p:sldId id="369" r:id="rId14"/>
    <p:sldId id="364" r:id="rId15"/>
    <p:sldId id="365" r:id="rId16"/>
    <p:sldId id="366" r:id="rId17"/>
    <p:sldId id="367" r:id="rId18"/>
    <p:sldId id="314" r:id="rId19"/>
    <p:sldId id="351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hn, Doug" initials="FD" lastIdx="1" clrIdx="0">
    <p:extLst>
      <p:ext uri="{19B8F6BF-5375-455C-9EA6-DF929625EA0E}">
        <p15:presenceInfo xmlns:p15="http://schemas.microsoft.com/office/powerpoint/2012/main" userId="S-1-5-21-639947351-343809578-3807592339-5039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32" d="100"/>
          <a:sy n="132" d="100"/>
        </p:scale>
        <p:origin x="762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14">
                  <c:v>5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1</c:v>
                </c:pt>
                <c:pt idx="9">
                  <c:v>5</c:v>
                </c:pt>
                <c:pt idx="11">
                  <c:v>7</c:v>
                </c:pt>
                <c:pt idx="14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10">
                  <c:v>14</c:v>
                </c:pt>
                <c:pt idx="12">
                  <c:v>11</c:v>
                </c:pt>
                <c:pt idx="14">
                  <c:v>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14">
                  <c:v>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226646992"/>
        <c:axId val="226647384"/>
      </c:barChart>
      <c:catAx>
        <c:axId val="2266469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647384"/>
        <c:crosses val="autoZero"/>
        <c:auto val="1"/>
        <c:lblAlgn val="ctr"/>
        <c:lblOffset val="100"/>
        <c:noMultiLvlLbl val="0"/>
      </c:catAx>
      <c:valAx>
        <c:axId val="22664738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6469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Sheet1!$D$2:$D$16</c:f>
              <c:numCache>
                <c:formatCode>General</c:formatCode>
                <c:ptCount val="15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14">
                  <c:v>56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Sheet1!$E$2:$E$16</c:f>
              <c:numCache>
                <c:formatCode>General</c:formatCode>
                <c:ptCount val="15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Sheet1!$F$2:$F$16</c:f>
              <c:numCache>
                <c:formatCode>General</c:formatCode>
                <c:ptCount val="15"/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Sheet1!$G$2:$G$16</c:f>
              <c:numCache>
                <c:formatCode>General</c:formatCode>
                <c:ptCount val="15"/>
                <c:pt idx="7">
                  <c:v>50</c:v>
                </c:pt>
                <c:pt idx="9">
                  <c:v>86</c:v>
                </c:pt>
                <c:pt idx="11">
                  <c:v>87</c:v>
                </c:pt>
                <c:pt idx="14">
                  <c:v>11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Sheet1!$H$2:$H$16</c:f>
              <c:numCache>
                <c:formatCode>General</c:formatCode>
                <c:ptCount val="15"/>
                <c:pt idx="4">
                  <c:v>50</c:v>
                </c:pt>
                <c:pt idx="5">
                  <c:v>50</c:v>
                </c:pt>
                <c:pt idx="6">
                  <c:v>67</c:v>
                </c:pt>
                <c:pt idx="10">
                  <c:v>100</c:v>
                </c:pt>
                <c:pt idx="12">
                  <c:v>100</c:v>
                </c:pt>
                <c:pt idx="14">
                  <c:v>22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Sheet1!$I$2:$I$16</c:f>
              <c:numCache>
                <c:formatCode>General</c:formatCode>
                <c:ptCount val="1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50</c:v>
                </c:pt>
                <c:pt idx="5">
                  <c:v>50</c:v>
                </c:pt>
                <c:pt idx="6">
                  <c:v>17</c:v>
                </c:pt>
                <c:pt idx="14">
                  <c:v>11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Sheet1!$A$2:$A$16</c:f>
              <c:strCache>
                <c:ptCount val="15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  <c:pt idx="14">
                  <c:v>KTC-15</c:v>
                </c:pt>
              </c:strCache>
            </c:strRef>
          </c:cat>
          <c:val>
            <c:numRef>
              <c:f>Sheet1!$J$2:$J$16</c:f>
              <c:numCache>
                <c:formatCode>General</c:formatCode>
                <c:ptCount val="15"/>
                <c:pt idx="6">
                  <c:v>16</c:v>
                </c:pt>
                <c:pt idx="7">
                  <c:v>50</c:v>
                </c:pt>
                <c:pt idx="8">
                  <c:v>100</c:v>
                </c:pt>
                <c:pt idx="9">
                  <c:v>14</c:v>
                </c:pt>
                <c:pt idx="11">
                  <c:v>13</c:v>
                </c:pt>
                <c:pt idx="13">
                  <c:v>100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26643856"/>
        <c:axId val="226639936"/>
      </c:barChart>
      <c:catAx>
        <c:axId val="22664385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639936"/>
        <c:crosses val="autoZero"/>
        <c:auto val="0"/>
        <c:lblAlgn val="ctr"/>
        <c:lblOffset val="100"/>
        <c:noMultiLvlLbl val="0"/>
      </c:catAx>
      <c:valAx>
        <c:axId val="226639936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6643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</cdr:x>
      <cdr:y>0.69697</cdr:y>
    </cdr:from>
    <cdr:to>
      <cdr:x>0.31429</cdr:x>
      <cdr:y>0.72727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600200" y="3505200"/>
          <a:ext cx="914400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10/22/2020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0552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47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203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657600" y="2286000"/>
            <a:ext cx="49530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Arial Rounded MT Bold" panose="020F0704030504030204" pitchFamily="34" charset="0"/>
              </a:rPr>
              <a:t>Battery Energy Storage Task Force (BESTF) </a:t>
            </a:r>
            <a:r>
              <a:rPr lang="en-US" sz="2000" b="1" dirty="0" smtClean="0">
                <a:solidFill>
                  <a:schemeClr val="tx2"/>
                </a:solidFill>
                <a:latin typeface="Arial Rounded MT Bold" panose="020F0704030504030204" pitchFamily="34" charset="0"/>
              </a:rPr>
              <a:t>General Update</a:t>
            </a:r>
            <a:endParaRPr lang="en-US" sz="2000" b="1" dirty="0">
              <a:solidFill>
                <a:schemeClr val="tx2"/>
              </a:solidFill>
              <a:latin typeface="Arial Rounded MT Bold" panose="020F0704030504030204" pitchFamily="34" charset="0"/>
            </a:endParaRPr>
          </a:p>
          <a:p>
            <a:endParaRPr lang="en-US" sz="2400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Kenneth Ragsdale	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October 22, 2020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In-flight NPRRs </a:t>
            </a:r>
            <a:r>
              <a:rPr lang="en-US" sz="1200" dirty="0" smtClean="0"/>
              <a:t>[as </a:t>
            </a:r>
            <a:r>
              <a:rPr lang="en-US" sz="1200" dirty="0"/>
              <a:t>of </a:t>
            </a:r>
            <a:r>
              <a:rPr lang="en-US" sz="1200" dirty="0" smtClean="0"/>
              <a:t>October 20, 2020</a:t>
            </a:r>
            <a:r>
              <a:rPr lang="en-US" sz="1200" dirty="0"/>
              <a:t>]</a:t>
            </a:r>
            <a:r>
              <a:rPr lang="en-US" sz="1200" dirty="0" smtClean="0"/>
              <a:t> </a:t>
            </a:r>
            <a:r>
              <a:rPr lang="en-US" sz="12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(</a:t>
            </a:r>
            <a:r>
              <a:rPr lang="en-US" sz="12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blue</a:t>
            </a:r>
            <a:r>
              <a:rPr lang="en-US" sz="12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)  </a:t>
            </a:r>
            <a:endParaRPr lang="en-US" sz="12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769" y="917172"/>
            <a:ext cx="8534400" cy="547116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NPRR 1014</a:t>
            </a:r>
            <a:r>
              <a:rPr lang="en-US" sz="1800" dirty="0" smtClean="0"/>
              <a:t>  (BESTF-4) Energy Storage Resource Single Model:  </a:t>
            </a:r>
            <a:r>
              <a:rPr lang="en-US" sz="1400" dirty="0" smtClean="0"/>
              <a:t>[</a:t>
            </a:r>
            <a:r>
              <a:rPr lang="en-US" sz="1400" b="1" dirty="0"/>
              <a:t>Target 12/8/20 </a:t>
            </a:r>
            <a:r>
              <a:rPr lang="en-US" sz="1400" b="1" dirty="0" err="1"/>
              <a:t>BoD</a:t>
            </a:r>
            <a:r>
              <a:rPr lang="en-US" sz="1400" dirty="0"/>
              <a:t>] </a:t>
            </a:r>
            <a:r>
              <a:rPr lang="en-US" sz="1400" dirty="0" smtClean="0"/>
              <a:t> [11/18/20 TAC]  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1029</a:t>
            </a:r>
            <a:r>
              <a:rPr lang="en-US" sz="1800" dirty="0"/>
              <a:t>  (BESTF-6) DC-Coupled </a:t>
            </a:r>
            <a:r>
              <a:rPr lang="en-US" sz="1800" dirty="0" smtClean="0"/>
              <a:t>Resources: </a:t>
            </a:r>
            <a:r>
              <a:rPr lang="en-US" sz="1400" dirty="0"/>
              <a:t>[</a:t>
            </a:r>
            <a:r>
              <a:rPr lang="en-US" sz="1400" b="1" dirty="0"/>
              <a:t>Target 12/8/20 </a:t>
            </a:r>
            <a:r>
              <a:rPr lang="en-US" sz="1400" b="1" dirty="0" err="1"/>
              <a:t>BoD</a:t>
            </a:r>
            <a:r>
              <a:rPr lang="en-US" sz="1400" dirty="0"/>
              <a:t>]  </a:t>
            </a:r>
            <a:r>
              <a:rPr lang="en-US" sz="1400" dirty="0" smtClean="0"/>
              <a:t>[11/18/20 </a:t>
            </a:r>
            <a:r>
              <a:rPr lang="en-US" sz="1400" dirty="0"/>
              <a:t>TAC</a:t>
            </a:r>
            <a:r>
              <a:rPr lang="en-US" sz="1400" dirty="0" smtClean="0"/>
              <a:t>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/>
              <a:t>NPRR 1026</a:t>
            </a:r>
            <a:r>
              <a:rPr lang="en-US" sz="1800" dirty="0"/>
              <a:t>  </a:t>
            </a:r>
            <a:r>
              <a:rPr lang="en-US" sz="1800" dirty="0" smtClean="0"/>
              <a:t>(BESTF-7) </a:t>
            </a:r>
            <a:r>
              <a:rPr lang="en-US" sz="1800" dirty="0"/>
              <a:t>Self-Limiting </a:t>
            </a:r>
            <a:r>
              <a:rPr lang="en-US" sz="1800" dirty="0" smtClean="0"/>
              <a:t>Facilities:  </a:t>
            </a:r>
            <a:r>
              <a:rPr lang="en-US" sz="1400" dirty="0" smtClean="0"/>
              <a:t>[Recommended for approval at 10/15/20 PRS]   [IA consideration at 11/11/20 PRS]  [11/18/20 </a:t>
            </a:r>
            <a:r>
              <a:rPr lang="en-US" sz="1400" dirty="0"/>
              <a:t>TAC]</a:t>
            </a:r>
            <a:endParaRPr lang="en-US" sz="1400" dirty="0" smtClean="0"/>
          </a:p>
          <a:p>
            <a:pPr marL="457200" lvl="1" indent="0">
              <a:buNone/>
            </a:pPr>
            <a:endParaRPr lang="en-US" sz="1400" dirty="0"/>
          </a:p>
          <a:p>
            <a:pPr marL="800100" lvl="1" indent="-342900">
              <a:buFont typeface="+mj-lt"/>
              <a:buAutoNum type="arabicPeriod" startAt="4"/>
            </a:pPr>
            <a:r>
              <a:rPr lang="en-US" sz="1800" u="sng" dirty="0"/>
              <a:t>NPRR 995</a:t>
            </a:r>
            <a:r>
              <a:rPr lang="en-US" sz="1800" dirty="0"/>
              <a:t> (RTF-6) Create Definition and Terms for Settlement Only Energy </a:t>
            </a:r>
            <a:r>
              <a:rPr lang="en-US" sz="1800" dirty="0" smtClean="0"/>
              <a:t>Storage:  </a:t>
            </a:r>
            <a:r>
              <a:rPr lang="en-US" sz="1400" dirty="0"/>
              <a:t>[Not on list]  [11/04/11 WMS</a:t>
            </a:r>
            <a:r>
              <a:rPr lang="en-US" sz="1400" dirty="0" smtClean="0"/>
              <a:t>]  [11/11/20 PRS]</a:t>
            </a:r>
            <a:endParaRPr lang="en-US" sz="1400" dirty="0"/>
          </a:p>
          <a:p>
            <a:pPr marL="800100" lvl="1" indent="-342900">
              <a:buFont typeface="+mj-lt"/>
              <a:buAutoNum type="arabicPeriod" startAt="4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 startAt="5"/>
            </a:pPr>
            <a:r>
              <a:rPr lang="en-US" sz="1800" u="sng" dirty="0"/>
              <a:t>NPRR 1043:</a:t>
            </a:r>
            <a:r>
              <a:rPr lang="en-US" sz="1800" dirty="0"/>
              <a:t>  Clarification of NPRR 986 Language Related to WSL</a:t>
            </a:r>
            <a:r>
              <a:rPr lang="en-US" sz="1800" dirty="0" smtClean="0"/>
              <a:t>:  </a:t>
            </a:r>
            <a:r>
              <a:rPr lang="en-US" sz="1400" dirty="0"/>
              <a:t>[Not on list] [Recommended for approval at 10/15/20 PRS]   [IA consideration at </a:t>
            </a:r>
            <a:r>
              <a:rPr lang="en-US" sz="1400" dirty="0" smtClean="0"/>
              <a:t>11/11/20 </a:t>
            </a:r>
            <a:r>
              <a:rPr lang="en-US" sz="1400" dirty="0"/>
              <a:t>PRS]  [11/18/20 TAC]</a:t>
            </a:r>
          </a:p>
          <a:p>
            <a:pPr marL="800100" lvl="1" indent="-342900">
              <a:buFont typeface="+mj-lt"/>
              <a:buAutoNum type="arabicPeriod" startAt="4"/>
            </a:pPr>
            <a:endParaRPr lang="en-US" sz="1400" dirty="0"/>
          </a:p>
          <a:p>
            <a:pPr marL="457200" lvl="1" indent="0">
              <a:buNone/>
            </a:pPr>
            <a:endParaRPr lang="en-US" sz="1800" dirty="0"/>
          </a:p>
          <a:p>
            <a:pPr marL="800100" lvl="1" indent="-342900">
              <a:buFont typeface="+mj-lt"/>
              <a:buAutoNum type="arabicPeriod" startAt="4"/>
            </a:pPr>
            <a:endParaRPr lang="en-US" sz="1800" dirty="0"/>
          </a:p>
          <a:p>
            <a:pPr marL="800100" lvl="1" indent="-342900">
              <a:buFont typeface="+mj-lt"/>
              <a:buAutoNum type="arabicPeriod" startAt="4"/>
            </a:pPr>
            <a:endParaRPr lang="en-US" sz="1800" dirty="0"/>
          </a:p>
          <a:p>
            <a:pPr marL="800100" lvl="1" indent="-342900">
              <a:buFont typeface="+mj-lt"/>
              <a:buAutoNum type="arabicPeriod" startAt="4"/>
            </a:pPr>
            <a:endParaRPr lang="en-US" sz="1800" dirty="0"/>
          </a:p>
          <a:p>
            <a:pPr marL="800100" lvl="1" indent="-342900">
              <a:buFont typeface="+mj-lt"/>
              <a:buAutoNum type="arabicPeriod" startAt="4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7222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 smtClean="0"/>
              <a:t>KTCs Recently Approved by TAC …Working on </a:t>
            </a:r>
            <a:r>
              <a:rPr lang="en-US" sz="1800" dirty="0"/>
              <a:t>NPRRs </a:t>
            </a:r>
            <a:r>
              <a:rPr lang="en-US" sz="1200" dirty="0"/>
              <a:t>[as of </a:t>
            </a:r>
            <a:r>
              <a:rPr lang="en-US" sz="1200" dirty="0" smtClean="0"/>
              <a:t>Oct 20, </a:t>
            </a:r>
            <a:r>
              <a:rPr lang="en-US" sz="1200" dirty="0"/>
              <a:t>2020] </a:t>
            </a:r>
            <a:r>
              <a:rPr lang="en-US" sz="1200" dirty="0" smtClean="0">
                <a:solidFill>
                  <a:srgbClr val="00B050"/>
                </a:solidFill>
              </a:rPr>
              <a:t>(green)</a:t>
            </a:r>
            <a:endParaRPr lang="en-US" sz="1200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838200"/>
            <a:ext cx="8839200" cy="5410200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KTC-8-1</a:t>
            </a:r>
            <a:r>
              <a:rPr lang="en-US" sz="1800" dirty="0" smtClean="0"/>
              <a:t>  Should WSL treatment extend to batteries that can self-serve PUN Load with stored Energy  </a:t>
            </a:r>
            <a:r>
              <a:rPr lang="en-US" sz="1400" dirty="0" smtClean="0"/>
              <a:t>[No NPRR is required (N/A)]  [May want to re-consider with “Generation Accumulator” concept as an possibility]</a:t>
            </a: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KTC-10</a:t>
            </a:r>
            <a:r>
              <a:rPr lang="en-US" sz="1800" dirty="0" smtClean="0"/>
              <a:t>  ESR Study and Capacity Assumptions </a:t>
            </a:r>
            <a:r>
              <a:rPr lang="en-US" sz="1400" dirty="0" smtClean="0"/>
              <a:t>[at SAWG and ROS]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KTC-12</a:t>
            </a:r>
            <a:r>
              <a:rPr lang="en-US" sz="1800" dirty="0" smtClean="0"/>
              <a:t> Co Located AC Connected ESRs </a:t>
            </a:r>
            <a:r>
              <a:rPr lang="en-US" sz="1400" dirty="0"/>
              <a:t>[No NPRR is required (N/A</a:t>
            </a:r>
            <a:r>
              <a:rPr lang="en-US" sz="1400" dirty="0" smtClean="0"/>
              <a:t>)]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u="sng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KTC-15-2</a:t>
            </a:r>
            <a:r>
              <a:rPr lang="en-US" sz="1800" dirty="0" smtClean="0"/>
              <a:t> </a:t>
            </a:r>
            <a:r>
              <a:rPr lang="en-US" sz="1800" dirty="0"/>
              <a:t>Energy Storage Resources Market Suspension and Market Restart </a:t>
            </a:r>
            <a:r>
              <a:rPr lang="en-US" sz="1800" dirty="0" smtClean="0"/>
              <a:t>Settlement  </a:t>
            </a:r>
            <a:r>
              <a:rPr lang="en-US" sz="1400" dirty="0" smtClean="0"/>
              <a:t>[NPRR language in NPRR 1029]</a:t>
            </a:r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1800" u="sng" dirty="0" smtClean="0"/>
              <a:t>KTC-15-7</a:t>
            </a:r>
            <a:r>
              <a:rPr lang="en-US" sz="1800" dirty="0" smtClean="0"/>
              <a:t> </a:t>
            </a:r>
            <a:r>
              <a:rPr lang="en-US" sz="1800" dirty="0"/>
              <a:t>Ancillary Service Responsibility Compliance Related to EEA Level 3 Charging Suspensions</a:t>
            </a:r>
            <a:r>
              <a:rPr lang="en-US" sz="1800" dirty="0" smtClean="0"/>
              <a:t> </a:t>
            </a:r>
            <a:r>
              <a:rPr lang="en-US" sz="1400" dirty="0" smtClean="0"/>
              <a:t>[</a:t>
            </a:r>
            <a:r>
              <a:rPr lang="en-US" sz="1400" dirty="0"/>
              <a:t>NPRR language </a:t>
            </a:r>
            <a:r>
              <a:rPr lang="en-US" sz="1400" dirty="0" smtClean="0"/>
              <a:t>being developed by ERCOT]  </a:t>
            </a:r>
            <a:r>
              <a:rPr lang="en-US" sz="1400" dirty="0"/>
              <a:t>[11/11/20 PRS</a:t>
            </a:r>
            <a:r>
              <a:rPr lang="en-US" sz="1400" dirty="0" smtClean="0"/>
              <a:t>]</a:t>
            </a:r>
          </a:p>
          <a:p>
            <a:pPr marL="457200" lvl="1" indent="0">
              <a:buNone/>
            </a:pPr>
            <a:endParaRPr lang="en-US" sz="1400" dirty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800100" lvl="1" indent="-342900">
              <a:buFont typeface="+mj-lt"/>
              <a:buAutoNum type="arabicPeriod"/>
            </a:pPr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marL="457200" lvl="1" indent="0">
              <a:buNone/>
            </a:pPr>
            <a:r>
              <a:rPr lang="en-US" sz="1800" dirty="0" smtClean="0"/>
              <a:t> </a:t>
            </a: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42740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Started or Not Yet </a:t>
            </a:r>
            <a:r>
              <a:rPr lang="en-US" dirty="0"/>
              <a:t>Completed </a:t>
            </a:r>
            <a:r>
              <a:rPr lang="en-US" sz="1200" dirty="0"/>
              <a:t>[as of </a:t>
            </a:r>
            <a:r>
              <a:rPr lang="en-US" sz="1200" dirty="0" smtClean="0"/>
              <a:t>Oct </a:t>
            </a:r>
            <a:r>
              <a:rPr lang="en-US" sz="1200" dirty="0" smtClean="0"/>
              <a:t>22, </a:t>
            </a:r>
            <a:r>
              <a:rPr lang="en-US" sz="1200" dirty="0"/>
              <a:t>2020]  </a:t>
            </a: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(grey</a:t>
            </a:r>
            <a:r>
              <a:rPr lang="en-US" sz="1000" dirty="0">
                <a:solidFill>
                  <a:srgbClr val="00B050"/>
                </a:solidFill>
              </a:rPr>
              <a:t> </a:t>
            </a:r>
            <a:r>
              <a:rPr lang="en-US" sz="1000" dirty="0">
                <a:solidFill>
                  <a:srgbClr val="FF0000"/>
                </a:solidFill>
              </a:rPr>
              <a:t>or red)</a:t>
            </a:r>
            <a:endParaRPr lang="en-US" sz="1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90600"/>
            <a:ext cx="8534400" cy="5257800"/>
          </a:xfrm>
        </p:spPr>
        <p:txBody>
          <a:bodyPr/>
          <a:lstStyle/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7-4</a:t>
            </a:r>
            <a:r>
              <a:rPr lang="en-US" sz="1800" dirty="0" smtClean="0"/>
              <a:t>  Settlement Only Energy Storage settled at Nodal pricing while charging and discharging </a:t>
            </a:r>
            <a:r>
              <a:rPr lang="en-US" sz="1400" dirty="0" smtClean="0"/>
              <a:t>[Part of NPRR 995]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KTC-8-2</a:t>
            </a:r>
            <a:r>
              <a:rPr lang="en-US" sz="1800" dirty="0" smtClean="0"/>
              <a:t> Should Wholesale Storage Load treatment extend to non-dispatched energy storage resources? </a:t>
            </a:r>
            <a:r>
              <a:rPr lang="en-US" sz="1400" dirty="0"/>
              <a:t>[Part of NPRR 995</a:t>
            </a:r>
            <a:r>
              <a:rPr lang="en-US" sz="1400" dirty="0" smtClean="0"/>
              <a:t>]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9-1</a:t>
            </a:r>
            <a:r>
              <a:rPr lang="en-US" sz="1800" dirty="0" smtClean="0"/>
              <a:t> ESR (in SCED) interconnected to distribution system ….  </a:t>
            </a:r>
            <a:r>
              <a:rPr lang="en-US" sz="1400" dirty="0" smtClean="0"/>
              <a:t>(to be discussed in coordination with DGR)</a:t>
            </a:r>
            <a:endParaRPr lang="en-US" sz="12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15-3 </a:t>
            </a:r>
            <a:r>
              <a:rPr lang="en-US" sz="1800" dirty="0" smtClean="0"/>
              <a:t> Switchable Resources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15-4</a:t>
            </a:r>
            <a:r>
              <a:rPr lang="en-US" sz="1800" dirty="0" smtClean="0"/>
              <a:t>  Provisions Associated with Delayed Outages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15-5</a:t>
            </a:r>
            <a:r>
              <a:rPr lang="en-US" sz="1800" dirty="0" smtClean="0"/>
              <a:t>  Black </a:t>
            </a:r>
            <a:r>
              <a:rPr lang="en-US" sz="1800" dirty="0"/>
              <a:t>Start </a:t>
            </a:r>
            <a:r>
              <a:rPr lang="en-US" sz="1800" dirty="0" smtClean="0"/>
              <a:t>Service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  <a:endParaRPr lang="en-US" sz="1800" dirty="0" smtClean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 smtClean="0"/>
              <a:t>KTC 15-6</a:t>
            </a:r>
            <a:r>
              <a:rPr lang="en-US" sz="1800" dirty="0" smtClean="0"/>
              <a:t>  RMR and MRA Services </a:t>
            </a:r>
            <a:r>
              <a:rPr lang="en-US" sz="1400" dirty="0"/>
              <a:t>(TBD</a:t>
            </a:r>
            <a:r>
              <a:rPr lang="en-US" sz="1400" dirty="0" smtClean="0"/>
              <a:t>)</a:t>
            </a:r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r>
              <a:rPr lang="en-US" sz="1800" u="sng" dirty="0"/>
              <a:t>KTC </a:t>
            </a:r>
            <a:r>
              <a:rPr lang="en-US" sz="1800" u="sng" dirty="0" smtClean="0"/>
              <a:t>15-9</a:t>
            </a:r>
            <a:r>
              <a:rPr lang="en-US" sz="1800" dirty="0" smtClean="0"/>
              <a:t>  Governor </a:t>
            </a:r>
            <a:r>
              <a:rPr lang="en-US" sz="1800" dirty="0" err="1" smtClean="0"/>
              <a:t>Deadband</a:t>
            </a:r>
            <a:r>
              <a:rPr lang="en-US" sz="1800" dirty="0" smtClean="0"/>
              <a:t> Telemetry as a Concept </a:t>
            </a:r>
            <a:r>
              <a:rPr lang="en-US" sz="1400" dirty="0"/>
              <a:t>(</a:t>
            </a:r>
            <a:r>
              <a:rPr lang="en-US" sz="1400" dirty="0" smtClean="0"/>
              <a:t>TBD)</a:t>
            </a: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 smtClean="0"/>
          </a:p>
          <a:p>
            <a:pPr marL="457200" lvl="1" indent="0">
              <a:spcAft>
                <a:spcPts val="1200"/>
              </a:spcAft>
              <a:buNone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800" u="sng" dirty="0"/>
          </a:p>
          <a:p>
            <a:pPr marL="800100" lvl="1" indent="-342900">
              <a:spcAft>
                <a:spcPts val="1200"/>
              </a:spcAft>
              <a:buFont typeface="+mj-lt"/>
              <a:buAutoNum type="arabicPeriod"/>
            </a:pPr>
            <a:endParaRPr lang="en-US" sz="1400" dirty="0" smtClean="0"/>
          </a:p>
          <a:p>
            <a:pPr marL="457200" lvl="1" indent="0">
              <a:spcAft>
                <a:spcPts val="1200"/>
              </a:spcAft>
              <a:buNone/>
            </a:pPr>
            <a:r>
              <a:rPr lang="en-US" sz="1800" dirty="0" smtClean="0"/>
              <a:t>   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0317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4635"/>
            <a:ext cx="8458200" cy="518318"/>
          </a:xfrm>
        </p:spPr>
        <p:txBody>
          <a:bodyPr/>
          <a:lstStyle/>
          <a:p>
            <a:r>
              <a:rPr lang="en-US" sz="2000" dirty="0" smtClean="0"/>
              <a:t>List of NPRRs </a:t>
            </a:r>
            <a:r>
              <a:rPr lang="en-US" sz="1000" dirty="0"/>
              <a:t>[as of </a:t>
            </a:r>
            <a:r>
              <a:rPr lang="en-US" sz="1000" dirty="0" smtClean="0"/>
              <a:t>October 20, </a:t>
            </a:r>
            <a:r>
              <a:rPr lang="en-US" sz="1000" dirty="0"/>
              <a:t>2020]</a:t>
            </a:r>
            <a:r>
              <a:rPr lang="en-US" sz="10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endParaRPr lang="en-US" sz="10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8429" y="705406"/>
            <a:ext cx="8534400" cy="5855732"/>
          </a:xfrm>
        </p:spPr>
        <p:txBody>
          <a:bodyPr/>
          <a:lstStyle/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1043</a:t>
            </a:r>
            <a:r>
              <a:rPr lang="en-US" sz="1100" dirty="0" smtClean="0"/>
              <a:t>  Clarification </a:t>
            </a:r>
            <a:r>
              <a:rPr lang="en-US" sz="1100" dirty="0"/>
              <a:t>of NPRR 986 Language Related to </a:t>
            </a:r>
            <a:r>
              <a:rPr lang="en-US" sz="1100" dirty="0" smtClean="0"/>
              <a:t>WSL</a:t>
            </a:r>
            <a:endParaRPr lang="en-US" sz="1100" u="sng" dirty="0" smtClean="0"/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1038</a:t>
            </a:r>
            <a:r>
              <a:rPr lang="en-US" sz="1100" dirty="0" smtClean="0">
                <a:solidFill>
                  <a:srgbClr val="00B050"/>
                </a:solidFill>
              </a:rPr>
              <a:t>  Limited </a:t>
            </a:r>
            <a:r>
              <a:rPr lang="en-US" sz="1100" dirty="0">
                <a:solidFill>
                  <a:srgbClr val="00B050"/>
                </a:solidFill>
              </a:rPr>
              <a:t>Exemption from Reactive Power Requirements for Certain Energy Storage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b="1" u="sng" dirty="0" smtClean="0"/>
              <a:t>NPRR 1029</a:t>
            </a:r>
            <a:r>
              <a:rPr lang="en-US" sz="1100" b="1" dirty="0" smtClean="0"/>
              <a:t>  DC-Coupled Resources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1026</a:t>
            </a:r>
            <a:r>
              <a:rPr lang="en-US" sz="1100" dirty="0"/>
              <a:t>  Self-Limiting Facilities and Self-Limiting Resources</a:t>
            </a:r>
            <a:endParaRPr lang="en-US" sz="1100" dirty="0" smtClean="0"/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1020</a:t>
            </a:r>
            <a:r>
              <a:rPr lang="en-US" sz="1100" dirty="0">
                <a:solidFill>
                  <a:srgbClr val="00B050"/>
                </a:solidFill>
              </a:rPr>
              <a:t>  Add Definition of IBSS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b="1" u="sng" dirty="0" smtClean="0"/>
              <a:t>NPRR </a:t>
            </a:r>
            <a:r>
              <a:rPr lang="en-US" sz="1100" b="1" u="sng" dirty="0"/>
              <a:t>1014</a:t>
            </a:r>
            <a:r>
              <a:rPr lang="en-US" sz="1100" b="1" dirty="0"/>
              <a:t>  Energy Storage Resource </a:t>
            </a:r>
            <a:r>
              <a:rPr lang="en-US" sz="1100" b="1" dirty="0" smtClean="0"/>
              <a:t>Single Model</a:t>
            </a:r>
            <a:endParaRPr lang="en-US" sz="1100" b="1" dirty="0"/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1002</a:t>
            </a:r>
            <a:r>
              <a:rPr lang="en-US" sz="1100" dirty="0">
                <a:solidFill>
                  <a:srgbClr val="00B050"/>
                </a:solidFill>
              </a:rPr>
              <a:t>  ESR Single Model Registration and Charging Restrictions in Emergency Conditions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/>
              <a:t>NPRR </a:t>
            </a:r>
            <a:r>
              <a:rPr lang="en-US" sz="1100" u="sng" dirty="0"/>
              <a:t>995</a:t>
            </a:r>
            <a:r>
              <a:rPr lang="en-US" sz="1100" dirty="0"/>
              <a:t> </a:t>
            </a:r>
            <a:r>
              <a:rPr lang="en-US" sz="1100" dirty="0" smtClean="0"/>
              <a:t> RTF-6 </a:t>
            </a:r>
            <a:r>
              <a:rPr lang="en-US" sz="1100" dirty="0"/>
              <a:t>Create Definition and Terms for Settlement Only Energy </a:t>
            </a:r>
            <a:r>
              <a:rPr lang="en-US" sz="1100" dirty="0" smtClean="0"/>
              <a:t>Storage  [Not on list]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/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</a:t>
            </a:r>
            <a:r>
              <a:rPr lang="en-US" sz="1100" u="sng" dirty="0">
                <a:solidFill>
                  <a:srgbClr val="00B050"/>
                </a:solidFill>
              </a:rPr>
              <a:t>989</a:t>
            </a:r>
            <a:r>
              <a:rPr lang="en-US" sz="1100" dirty="0">
                <a:solidFill>
                  <a:srgbClr val="00B050"/>
                </a:solidFill>
              </a:rPr>
              <a:t>  Energy Storage Resource Technical </a:t>
            </a:r>
            <a:r>
              <a:rPr lang="en-US" sz="1100" dirty="0" smtClean="0">
                <a:solidFill>
                  <a:srgbClr val="00B050"/>
                </a:solidFill>
              </a:rPr>
              <a:t>Requirements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</a:t>
            </a:r>
            <a:r>
              <a:rPr lang="en-US" sz="1100" u="sng" dirty="0">
                <a:solidFill>
                  <a:srgbClr val="00B050"/>
                </a:solidFill>
              </a:rPr>
              <a:t>987</a:t>
            </a:r>
            <a:r>
              <a:rPr lang="en-US" sz="1100" dirty="0">
                <a:solidFill>
                  <a:srgbClr val="00B050"/>
                </a:solidFill>
              </a:rPr>
              <a:t> </a:t>
            </a:r>
            <a:r>
              <a:rPr lang="en-US" sz="1100" dirty="0" smtClean="0">
                <a:solidFill>
                  <a:srgbClr val="00B050"/>
                </a:solidFill>
              </a:rPr>
              <a:t> Energy </a:t>
            </a:r>
            <a:r>
              <a:rPr lang="en-US" sz="1100" dirty="0">
                <a:solidFill>
                  <a:srgbClr val="00B050"/>
                </a:solidFill>
              </a:rPr>
              <a:t>Storage Resource Contribution to Physical Responsive Capability and Real-Time On-Line Reserve Capacity </a:t>
            </a:r>
            <a:r>
              <a:rPr lang="en-US" sz="1100" dirty="0" smtClean="0">
                <a:solidFill>
                  <a:srgbClr val="00B050"/>
                </a:solidFill>
              </a:rPr>
              <a:t>Calculations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 smtClean="0">
                <a:solidFill>
                  <a:srgbClr val="00B050"/>
                </a:solidFill>
              </a:rPr>
              <a:t>NPRR 986</a:t>
            </a:r>
            <a:r>
              <a:rPr lang="en-US" sz="1100" dirty="0" smtClean="0">
                <a:solidFill>
                  <a:srgbClr val="00B050"/>
                </a:solidFill>
              </a:rPr>
              <a:t>  </a:t>
            </a:r>
            <a:r>
              <a:rPr lang="en-US" sz="1100" dirty="0">
                <a:solidFill>
                  <a:srgbClr val="00B050"/>
                </a:solidFill>
              </a:rPr>
              <a:t>Energy Storage Resource Energy Offer Curves, Pricing, Dispatch, and Mitigation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u="sng" dirty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</a:t>
            </a:r>
            <a:r>
              <a:rPr lang="en-US" sz="1100" u="sng" dirty="0" smtClean="0">
                <a:solidFill>
                  <a:srgbClr val="00B050"/>
                </a:solidFill>
              </a:rPr>
              <a:t>963</a:t>
            </a:r>
            <a:r>
              <a:rPr lang="en-US" sz="1100" dirty="0" smtClean="0">
                <a:solidFill>
                  <a:srgbClr val="00B050"/>
                </a:solidFill>
              </a:rPr>
              <a:t>  Base </a:t>
            </a:r>
            <a:r>
              <a:rPr lang="en-US" sz="1100" dirty="0">
                <a:solidFill>
                  <a:srgbClr val="00B050"/>
                </a:solidFill>
              </a:rPr>
              <a:t>Point Deviation Settlement and Deployment Performance Metrics for Energy Storage Resources (Combo Model</a:t>
            </a:r>
            <a:r>
              <a:rPr lang="en-US" sz="1100" dirty="0" smtClean="0">
                <a:solidFill>
                  <a:srgbClr val="00B050"/>
                </a:solidFill>
              </a:rPr>
              <a:t>)</a:t>
            </a:r>
          </a:p>
          <a:p>
            <a:pPr marL="800100" lvl="1" indent="-342900">
              <a:buFont typeface="+mj-lt"/>
              <a:buAutoNum type="arabicPeriod"/>
            </a:pPr>
            <a:endParaRPr lang="en-US" sz="11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sz="1100" u="sng" dirty="0">
                <a:solidFill>
                  <a:srgbClr val="00B050"/>
                </a:solidFill>
              </a:rPr>
              <a:t>NPRR </a:t>
            </a:r>
            <a:r>
              <a:rPr lang="en-US" sz="1100" u="sng" dirty="0" smtClean="0">
                <a:solidFill>
                  <a:srgbClr val="00B050"/>
                </a:solidFill>
              </a:rPr>
              <a:t>957</a:t>
            </a:r>
            <a:r>
              <a:rPr lang="en-US" sz="1100" dirty="0" smtClean="0">
                <a:solidFill>
                  <a:srgbClr val="00B050"/>
                </a:solidFill>
              </a:rPr>
              <a:t>  RTF-4 </a:t>
            </a:r>
            <a:r>
              <a:rPr lang="en-US" sz="1100" dirty="0">
                <a:solidFill>
                  <a:srgbClr val="00B050"/>
                </a:solidFill>
              </a:rPr>
              <a:t>Definition of Energy Storage Resource and Related Registration and Telemetry Requirements</a:t>
            </a:r>
            <a:endParaRPr lang="en-US" sz="1100" dirty="0" smtClean="0">
              <a:solidFill>
                <a:srgbClr val="00B050"/>
              </a:solidFill>
            </a:endParaRPr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800100" lvl="1" indent="-342900">
              <a:buFont typeface="+mj-lt"/>
              <a:buAutoNum type="arabicPeriod"/>
            </a:pP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</p:spPr>
        <p:txBody>
          <a:bodyPr/>
          <a:lstStyle/>
          <a:p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0" y="6236236"/>
            <a:ext cx="3352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00B050"/>
                </a:solidFill>
              </a:rPr>
              <a:t>Green</a:t>
            </a:r>
            <a:r>
              <a:rPr lang="en-US" sz="1200" dirty="0" smtClean="0"/>
              <a:t> indicates approved by </a:t>
            </a:r>
            <a:r>
              <a:rPr lang="en-US" sz="1200" dirty="0" err="1" smtClean="0"/>
              <a:t>BoD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17786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	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dirty="0" smtClean="0"/>
              <a:t>			Questions? 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902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GR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 Generation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CLR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Controllable Load Resource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ESR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Energy Storage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MMS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Market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EMS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Energy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NMMS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Network Model Management System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RARF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Resource Asset Registration Form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RIOO</a:t>
            </a:r>
            <a:r>
              <a:rPr lang="en-US" sz="1800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–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Resource Integration and On-Going Operations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“Combo 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Model”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Current approach of representing a battery as a GR and a CLR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“Single Model”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Future approach of representing a battery as a single resource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“KTC Recommendation” 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– Key Topic/Concept Recommendation   (this is a “principle” to be used in writing the NPRRs)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</a:t>
            </a:r>
            <a:r>
              <a:rPr lang="en-US" sz="1800" b="1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Before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the EMS Upgrade and RTC Implementation”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“</a:t>
            </a:r>
            <a:r>
              <a:rPr lang="en-US" sz="1800" b="1" u="sng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With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the </a:t>
            </a:r>
            <a:r>
              <a:rPr lang="en-US" sz="1800" b="1" dirty="0">
                <a:solidFill>
                  <a:schemeClr val="accent4">
                    <a:lumMod val="90000"/>
                    <a:lumOff val="10000"/>
                  </a:schemeClr>
                </a:solidFill>
              </a:rPr>
              <a:t>EMS Upgrade and RTC I</a:t>
            </a:r>
            <a:r>
              <a:rPr lang="en-US" sz="1800" b="1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mplementation”</a:t>
            </a:r>
            <a:r>
              <a:rPr lang="en-US" sz="1800" dirty="0" smtClean="0">
                <a:solidFill>
                  <a:schemeClr val="accent4">
                    <a:lumMod val="90000"/>
                    <a:lumOff val="10000"/>
                  </a:schemeClr>
                </a:solidFill>
              </a:rPr>
              <a:t>  </a:t>
            </a:r>
            <a:endParaRPr lang="en-US" sz="1800" dirty="0">
              <a:solidFill>
                <a:schemeClr val="accent4">
                  <a:lumMod val="90000"/>
                  <a:lumOff val="1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28600"/>
            <a:ext cx="8553429" cy="646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0257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Outline of BESTF General Update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" y="1143000"/>
            <a:ext cx="8534400" cy="5181600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Review today’s agenda.  (No items require a “consensus check” today)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>
                <a:solidFill>
                  <a:schemeClr val="accent2"/>
                </a:solidFill>
              </a:rPr>
              <a:t>Dashboards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Quick Review of the </a:t>
            </a:r>
            <a:r>
              <a:rPr lang="en-US" sz="2000" dirty="0"/>
              <a:t>Discussion Points and Issue Tracking </a:t>
            </a:r>
            <a:r>
              <a:rPr lang="en-US" sz="2000" dirty="0" smtClean="0"/>
              <a:t>Spreadsheet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/>
              <a:t>Review the process and work completed or in-flight</a:t>
            </a:r>
            <a:endParaRPr lang="en-US" sz="2000" dirty="0"/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Review list of items not started or not complete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Discuss new topics that may need to be addressed at BESTF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r>
              <a:rPr lang="en-US" sz="2000" dirty="0" smtClean="0">
                <a:solidFill>
                  <a:schemeClr val="accent2"/>
                </a:solidFill>
              </a:rPr>
              <a:t>Summary</a:t>
            </a:r>
            <a:endParaRPr lang="en-US" sz="2000" dirty="0">
              <a:solidFill>
                <a:schemeClr val="accent2"/>
              </a:solidFill>
            </a:endParaRPr>
          </a:p>
          <a:p>
            <a:pPr lvl="1">
              <a:spcBef>
                <a:spcPts val="600"/>
              </a:spcBef>
              <a:spcAft>
                <a:spcPts val="600"/>
              </a:spcAft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544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/>
              <a:t>(as </a:t>
            </a:r>
            <a:r>
              <a:rPr lang="en-US" sz="1400" dirty="0" smtClean="0"/>
              <a:t>of October 21, </a:t>
            </a:r>
            <a:r>
              <a:rPr lang="en-US" sz="1400" dirty="0"/>
              <a:t>2020)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5" name="Chart 4"/>
          <p:cNvGraphicFramePr/>
          <p:nvPr>
            <p:extLst/>
          </p:nvPr>
        </p:nvGraphicFramePr>
        <p:xfrm>
          <a:off x="533400" y="762000"/>
          <a:ext cx="80010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59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 </a:t>
            </a:r>
            <a:r>
              <a:rPr lang="en-US" sz="1400" dirty="0" smtClean="0"/>
              <a:t>(as of October 21, 2020)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6" name="Chart 5"/>
          <p:cNvGraphicFramePr/>
          <p:nvPr>
            <p:extLst/>
          </p:nvPr>
        </p:nvGraphicFramePr>
        <p:xfrm>
          <a:off x="357384" y="838200"/>
          <a:ext cx="8458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6668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00AEC7"/>
                </a:solidFill>
              </a:rPr>
              <a:t>Energy Storage Roadmap </a:t>
            </a:r>
            <a:r>
              <a:rPr lang="en-US" sz="1000" dirty="0" smtClean="0">
                <a:solidFill>
                  <a:srgbClr val="00AEC7"/>
                </a:solidFill>
              </a:rPr>
              <a:t>(updated 10-20-20)</a:t>
            </a:r>
            <a:endParaRPr lang="en-US" sz="1000" dirty="0">
              <a:solidFill>
                <a:srgbClr val="00AEC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04800" y="838200"/>
            <a:ext cx="8476936" cy="3182995"/>
            <a:chOff x="207986" y="1423807"/>
            <a:chExt cx="8476936" cy="3182995"/>
          </a:xfrm>
        </p:grpSpPr>
        <p:cxnSp>
          <p:nvCxnSpPr>
            <p:cNvPr id="38" name="Elbow Connector 37"/>
            <p:cNvCxnSpPr>
              <a:stCxn id="49" idx="3"/>
              <a:endCxn id="45" idx="0"/>
            </p:cNvCxnSpPr>
            <p:nvPr/>
          </p:nvCxnSpPr>
          <p:spPr>
            <a:xfrm>
              <a:off x="2623001" y="2291399"/>
              <a:ext cx="3728309" cy="1394674"/>
            </a:xfrm>
            <a:prstGeom prst="bentConnector2">
              <a:avLst/>
            </a:prstGeom>
            <a:ln w="28575">
              <a:solidFill>
                <a:schemeClr val="accent3">
                  <a:lumMod val="75000"/>
                </a:schemeClr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0" name="Bent-Up Arrow 9"/>
            <p:cNvSpPr/>
            <p:nvPr/>
          </p:nvSpPr>
          <p:spPr>
            <a:xfrm rot="10800000" flipH="1">
              <a:off x="207986" y="2030377"/>
              <a:ext cx="6380228" cy="1665379"/>
            </a:xfrm>
            <a:prstGeom prst="bentUpArrow">
              <a:avLst>
                <a:gd name="adj1" fmla="val 20182"/>
                <a:gd name="adj2" fmla="val 14483"/>
                <a:gd name="adj3" fmla="val 16310"/>
              </a:avLst>
            </a:prstGeom>
            <a:solidFill>
              <a:srgbClr val="00B050">
                <a:alpha val="28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701331" y="1725259"/>
              <a:ext cx="299" cy="2024130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>
              <a:stCxn id="24" idx="2"/>
            </p:cNvCxnSpPr>
            <p:nvPr/>
          </p:nvCxnSpPr>
          <p:spPr>
            <a:xfrm flipH="1">
              <a:off x="2185955" y="1731584"/>
              <a:ext cx="42408" cy="2125287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25" idx="2"/>
            </p:cNvCxnSpPr>
            <p:nvPr/>
          </p:nvCxnSpPr>
          <p:spPr>
            <a:xfrm>
              <a:off x="5846164" y="1731584"/>
              <a:ext cx="18866" cy="2154616"/>
            </a:xfrm>
            <a:prstGeom prst="line">
              <a:avLst/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410225" y="1447024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2020</a:t>
              </a:r>
              <a:endParaRPr lang="en-US" sz="1400" b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3272" y="1423807"/>
              <a:ext cx="16301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dirty="0" smtClean="0"/>
                <a:t>Jan 1, 2021</a:t>
              </a:r>
              <a:endParaRPr lang="en-US" sz="1400" b="1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555058" y="1423807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2024</a:t>
              </a:r>
              <a:endParaRPr lang="en-US" sz="1400" b="1" dirty="0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255189" y="3707011"/>
              <a:ext cx="6097547" cy="313674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2225"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600" b="1" dirty="0" smtClean="0">
                  <a:solidFill>
                    <a:schemeClr val="tx2"/>
                  </a:solidFill>
                </a:rPr>
                <a:t>Combination Model for ES</a:t>
              </a:r>
              <a:endParaRPr lang="en-US" sz="1600" b="1" dirty="0">
                <a:solidFill>
                  <a:schemeClr val="tx2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H="1" flipV="1">
              <a:off x="833906" y="4027418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V="1">
              <a:off x="381000" y="4018958"/>
              <a:ext cx="3861" cy="576757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 flipV="1">
              <a:off x="613461" y="4018958"/>
              <a:ext cx="4564" cy="58521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6557914" y="2487281"/>
              <a:ext cx="2127008" cy="523220"/>
            </a:xfrm>
            <a:prstGeom prst="rect">
              <a:avLst/>
            </a:prstGeom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chemeClr val="tx2"/>
                  </a:solidFill>
                </a:rPr>
                <a:t>Single-Model  ES Improvement NPRRs</a:t>
              </a:r>
            </a:p>
          </p:txBody>
        </p:sp>
        <p:cxnSp>
          <p:nvCxnSpPr>
            <p:cNvPr id="40" name="Straight Arrow Connector 39"/>
            <p:cNvCxnSpPr/>
            <p:nvPr/>
          </p:nvCxnSpPr>
          <p:spPr>
            <a:xfrm flipH="1">
              <a:off x="7344946" y="301050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7907552" y="3018911"/>
              <a:ext cx="9067" cy="64120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1738768" y="1968233"/>
              <a:ext cx="884233" cy="646331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900" dirty="0" smtClean="0">
                  <a:solidFill>
                    <a:srgbClr val="FF0000"/>
                  </a:solidFill>
                </a:rPr>
                <a:t>Single Model NPRR (NPRR 1014) Approved</a:t>
              </a:r>
              <a:endParaRPr lang="en-US" sz="900" dirty="0">
                <a:solidFill>
                  <a:srgbClr val="FF0000"/>
                </a:solidFill>
              </a:endParaRPr>
            </a:p>
          </p:txBody>
        </p:sp>
        <p:sp>
          <p:nvSpPr>
            <p:cNvPr id="3" name="Right Arrow 2"/>
            <p:cNvSpPr/>
            <p:nvPr/>
          </p:nvSpPr>
          <p:spPr>
            <a:xfrm>
              <a:off x="6353225" y="3581400"/>
              <a:ext cx="2190426" cy="579332"/>
            </a:xfrm>
            <a:prstGeom prst="rightArrow">
              <a:avLst/>
            </a:prstGeom>
            <a:solidFill>
              <a:srgbClr val="26D07C">
                <a:alpha val="80000"/>
              </a:srgbClr>
            </a:soli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 smtClean="0">
                  <a:solidFill>
                    <a:schemeClr val="tx2"/>
                  </a:solidFill>
                </a:rPr>
                <a:t>  </a:t>
              </a:r>
              <a:r>
                <a:rPr lang="en-US" sz="1200" b="1" dirty="0" smtClean="0">
                  <a:solidFill>
                    <a:schemeClr val="tx2"/>
                  </a:solidFill>
                </a:rPr>
                <a:t>Single Model for ES</a:t>
              </a:r>
              <a:endParaRPr lang="en-US" sz="1200" b="1" dirty="0">
                <a:solidFill>
                  <a:schemeClr val="tx2"/>
                </a:solidFill>
              </a:endParaRPr>
            </a:p>
          </p:txBody>
        </p:sp>
        <p:sp>
          <p:nvSpPr>
            <p:cNvPr id="45" name="5-Point Star 44"/>
            <p:cNvSpPr/>
            <p:nvPr/>
          </p:nvSpPr>
          <p:spPr>
            <a:xfrm>
              <a:off x="6165442" y="3686073"/>
              <a:ext cx="371735" cy="396756"/>
            </a:xfrm>
            <a:prstGeom prst="star5">
              <a:avLst/>
            </a:prstGeom>
            <a:solidFill>
              <a:srgbClr val="FFD100"/>
            </a:solidFill>
            <a:ln>
              <a:solidFill>
                <a:srgbClr val="003865"/>
              </a:solidFill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00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3437825" y="1989714"/>
              <a:ext cx="195438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Implementation Goal</a:t>
              </a:r>
              <a:endParaRPr lang="en-US" sz="1400" b="1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5619632" y="4015596"/>
              <a:ext cx="144779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solidFill>
                    <a:srgbClr val="890C58"/>
                  </a:solidFill>
                </a:rPr>
                <a:t>RTC and EMS 3.3 Go-Live</a:t>
              </a:r>
              <a:endParaRPr lang="en-US" sz="1400" dirty="0">
                <a:solidFill>
                  <a:srgbClr val="890C58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42321" y="2132445"/>
              <a:ext cx="795097" cy="461665"/>
            </a:xfrm>
            <a:prstGeom prst="rect">
              <a:avLst/>
            </a:prstGeom>
            <a:solidFill>
              <a:srgbClr val="26D07C"/>
            </a:solidFill>
            <a:ln/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>
              <a:defPPr>
                <a:defRPr lang="en-US"/>
              </a:defPPr>
              <a:lvl1pPr algn="ctr">
                <a:defRPr sz="1000">
                  <a:solidFill>
                    <a:schemeClr val="tx2"/>
                  </a:solidFill>
                </a:defRPr>
              </a:lvl1pPr>
            </a:lstStyle>
            <a:p>
              <a:r>
                <a:rPr lang="en-US" sz="800" dirty="0">
                  <a:solidFill>
                    <a:srgbClr val="FF0000"/>
                  </a:solidFill>
                </a:rPr>
                <a:t>File Single Model </a:t>
              </a:r>
              <a:r>
                <a:rPr lang="en-US" sz="800" dirty="0" smtClean="0">
                  <a:solidFill>
                    <a:srgbClr val="FF0000"/>
                  </a:solidFill>
                </a:rPr>
                <a:t>NPRR (NPRR 1014)</a:t>
              </a:r>
              <a:endParaRPr lang="en-US" sz="800" dirty="0">
                <a:solidFill>
                  <a:srgbClr val="FF0000"/>
                </a:solidFill>
              </a:endParaRPr>
            </a:p>
          </p:txBody>
        </p:sp>
        <p:cxnSp>
          <p:nvCxnSpPr>
            <p:cNvPr id="57" name="Straight Arrow Connector 56"/>
            <p:cNvCxnSpPr/>
            <p:nvPr/>
          </p:nvCxnSpPr>
          <p:spPr>
            <a:xfrm flipH="1" flipV="1">
              <a:off x="2081875" y="4018039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 flipH="1" flipV="1">
              <a:off x="3357229" y="4030044"/>
              <a:ext cx="4294" cy="576758"/>
            </a:xfrm>
            <a:prstGeom prst="straightConnector1">
              <a:avLst/>
            </a:prstGeom>
            <a:ln w="28575">
              <a:solidFill>
                <a:srgbClr val="00AEC7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1187611" y="2783698"/>
              <a:ext cx="876854" cy="737201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1000" b="1" dirty="0" smtClean="0">
                  <a:solidFill>
                    <a:schemeClr val="tx1"/>
                  </a:solidFill>
                </a:rPr>
                <a:t>MMS Change Freeze</a:t>
              </a:r>
              <a:endParaRPr lang="en-US" sz="1000" b="1" dirty="0">
                <a:solidFill>
                  <a:schemeClr val="tx1"/>
                </a:solidFill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 flipH="1">
              <a:off x="1104916" y="2606927"/>
              <a:ext cx="2424" cy="1041707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123384" y="2650203"/>
              <a:ext cx="3641" cy="963556"/>
            </a:xfrm>
            <a:prstGeom prst="straightConnector1">
              <a:avLst/>
            </a:prstGeom>
            <a:ln w="28575">
              <a:solidFill>
                <a:schemeClr val="accent3">
                  <a:lumMod val="75000"/>
                </a:schemeClr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ounded Rectangle 43"/>
            <p:cNvSpPr/>
            <p:nvPr/>
          </p:nvSpPr>
          <p:spPr>
            <a:xfrm>
              <a:off x="4736620" y="2819654"/>
              <a:ext cx="1370169" cy="761622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rgbClr val="5B6770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>
                <a:lnSpc>
                  <a:spcPct val="150000"/>
                </a:lnSpc>
              </a:pPr>
              <a:r>
                <a:rPr lang="en-US" sz="1100" b="1" dirty="0" smtClean="0">
                  <a:solidFill>
                    <a:schemeClr val="tx1"/>
                  </a:solidFill>
                </a:rPr>
                <a:t>EMS/MMS Change Freeze</a:t>
              </a:r>
              <a:endParaRPr lang="en-US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5942977" y="5282221"/>
            <a:ext cx="2515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Note that NPRR 1014 is written “on top of” filed RTC NPRRs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314164" y="3730190"/>
            <a:ext cx="5248436" cy="23698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tx1"/>
                </a:solidFill>
              </a:rPr>
              <a:t>Combination </a:t>
            </a:r>
            <a:r>
              <a:rPr lang="en-US" sz="1600" b="1" dirty="0" smtClean="0">
                <a:solidFill>
                  <a:schemeClr val="tx1"/>
                </a:solidFill>
              </a:rPr>
              <a:t>Model </a:t>
            </a:r>
            <a:r>
              <a:rPr lang="en-US" sz="1600" b="1" dirty="0">
                <a:solidFill>
                  <a:schemeClr val="tx1"/>
                </a:solidFill>
              </a:rPr>
              <a:t>NPRRs</a:t>
            </a:r>
          </a:p>
          <a:p>
            <a:r>
              <a:rPr lang="en-US" sz="1100" dirty="0" smtClean="0">
                <a:solidFill>
                  <a:srgbClr val="00B050"/>
                </a:solidFill>
              </a:rPr>
              <a:t>*NPRR </a:t>
            </a:r>
            <a:r>
              <a:rPr lang="en-US" sz="1100" dirty="0">
                <a:solidFill>
                  <a:srgbClr val="00B050"/>
                </a:solidFill>
              </a:rPr>
              <a:t>957: Board approved</a:t>
            </a:r>
          </a:p>
          <a:p>
            <a:r>
              <a:rPr lang="en-US" sz="1100" dirty="0" smtClean="0">
                <a:solidFill>
                  <a:srgbClr val="00B050"/>
                </a:solidFill>
              </a:rPr>
              <a:t>*NPRR </a:t>
            </a:r>
            <a:r>
              <a:rPr lang="en-US" sz="1100" dirty="0">
                <a:solidFill>
                  <a:srgbClr val="00B050"/>
                </a:solidFill>
              </a:rPr>
              <a:t>963: Board 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986: Board 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987: Board </a:t>
            </a:r>
            <a:r>
              <a:rPr lang="en-US" sz="1100" dirty="0" smtClean="0">
                <a:solidFill>
                  <a:srgbClr val="00B050"/>
                </a:solidFill>
              </a:rPr>
              <a:t>approved</a:t>
            </a:r>
          </a:p>
          <a:p>
            <a:r>
              <a:rPr lang="en-US" sz="1100" dirty="0">
                <a:solidFill>
                  <a:srgbClr val="00B050"/>
                </a:solidFill>
              </a:rPr>
              <a:t>NPRR 989: </a:t>
            </a:r>
            <a:r>
              <a:rPr lang="en-US" sz="1100" dirty="0" smtClean="0">
                <a:solidFill>
                  <a:srgbClr val="00B050"/>
                </a:solidFill>
              </a:rPr>
              <a:t>Board approved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100" dirty="0">
                <a:solidFill>
                  <a:srgbClr val="00B050"/>
                </a:solidFill>
              </a:rPr>
              <a:t>NPRR 1002: </a:t>
            </a:r>
            <a:r>
              <a:rPr lang="en-US" sz="1100" dirty="0" smtClean="0">
                <a:solidFill>
                  <a:srgbClr val="00B050"/>
                </a:solidFill>
              </a:rPr>
              <a:t>Board approved</a:t>
            </a:r>
            <a:endParaRPr lang="en-US" sz="1100" dirty="0">
              <a:solidFill>
                <a:srgbClr val="00B050"/>
              </a:solidFill>
            </a:endParaRPr>
          </a:p>
          <a:p>
            <a:r>
              <a:rPr lang="en-US" sz="1100" dirty="0" smtClean="0">
                <a:solidFill>
                  <a:srgbClr val="00B050"/>
                </a:solidFill>
              </a:rPr>
              <a:t>*NPRR 1020: </a:t>
            </a:r>
            <a:r>
              <a:rPr lang="en-US" sz="1100" dirty="0">
                <a:solidFill>
                  <a:srgbClr val="00B050"/>
                </a:solidFill>
              </a:rPr>
              <a:t>Board approved</a:t>
            </a:r>
            <a:endParaRPr lang="en-US" sz="1100" dirty="0" smtClean="0">
              <a:solidFill>
                <a:srgbClr val="0070C0"/>
              </a:solidFill>
            </a:endParaRPr>
          </a:p>
          <a:p>
            <a:r>
              <a:rPr lang="en-US" sz="1100" dirty="0">
                <a:solidFill>
                  <a:srgbClr val="00B050"/>
                </a:solidFill>
              </a:rPr>
              <a:t>NPRR 1038 Limited Exemption from Reactive Power Requirements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NPRR 1026: Self-Limiting Facilities and Self-Limiting Resources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NPRR 1029: DC-Coupled Resources</a:t>
            </a:r>
          </a:p>
          <a:p>
            <a:r>
              <a:rPr lang="en-US" sz="1100" dirty="0" smtClean="0">
                <a:solidFill>
                  <a:srgbClr val="0070C0"/>
                </a:solidFill>
              </a:rPr>
              <a:t>NPRR 1043: </a:t>
            </a:r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Clarification of NPRR986 Language Related to </a:t>
            </a:r>
            <a:r>
              <a:rPr lang="en-US" sz="11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WSL</a:t>
            </a:r>
          </a:p>
          <a:p>
            <a:r>
              <a:rPr lang="en-US" sz="1100" dirty="0">
                <a:solidFill>
                  <a:schemeClr val="accent4">
                    <a:lumMod val="75000"/>
                    <a:lumOff val="25000"/>
                  </a:schemeClr>
                </a:solidFill>
              </a:rPr>
              <a:t>*NPRR 995: Create Definition and Terms for Settlement Only Energy </a:t>
            </a:r>
            <a:r>
              <a:rPr lang="en-US" sz="1100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Storage</a:t>
            </a:r>
            <a:endParaRPr lang="en-US" sz="1100" dirty="0">
              <a:solidFill>
                <a:schemeClr val="accent4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8086" y="4199879"/>
            <a:ext cx="2350696" cy="73866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2"/>
                </a:solidFill>
              </a:rPr>
              <a:t>Most Combo Model NPRR language will carry over to Single Model era</a:t>
            </a:r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4935" y="6166749"/>
            <a:ext cx="3830093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/>
              <a:t>* Denotes Market Participant-sponsored </a:t>
            </a:r>
            <a:r>
              <a:rPr lang="en-US" sz="1200" dirty="0" smtClean="0"/>
              <a:t>NPRRs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9484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Milestones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0600"/>
            <a:ext cx="7772400" cy="5334000"/>
          </a:xfrm>
        </p:spPr>
        <p:txBody>
          <a:bodyPr/>
          <a:lstStyle/>
          <a:p>
            <a:r>
              <a:rPr lang="en-US" sz="2000" dirty="0" smtClean="0"/>
              <a:t>File key NPRRs </a:t>
            </a:r>
            <a:r>
              <a:rPr lang="en-US" sz="2000" dirty="0"/>
              <a:t>needed to </a:t>
            </a:r>
            <a:r>
              <a:rPr lang="en-US" sz="2000" dirty="0" smtClean="0"/>
              <a:t>sustain/improve </a:t>
            </a:r>
            <a:r>
              <a:rPr lang="en-US" sz="2000" dirty="0"/>
              <a:t>the </a:t>
            </a:r>
            <a:r>
              <a:rPr lang="en-US" sz="2000" dirty="0" smtClean="0"/>
              <a:t>current “combo model”: </a:t>
            </a:r>
            <a:r>
              <a:rPr lang="en-US" sz="2000" b="1" dirty="0" smtClean="0">
                <a:solidFill>
                  <a:srgbClr val="FF0000"/>
                </a:solidFill>
              </a:rPr>
              <a:t>(before the </a:t>
            </a:r>
            <a:r>
              <a:rPr lang="en-US" sz="2000" b="1" dirty="0">
                <a:solidFill>
                  <a:srgbClr val="FF0000"/>
                </a:solidFill>
              </a:rPr>
              <a:t>end of Q1 </a:t>
            </a:r>
            <a:r>
              <a:rPr lang="en-US" sz="2000" b="1" dirty="0" smtClean="0">
                <a:solidFill>
                  <a:srgbClr val="FF0000"/>
                </a:solidFill>
              </a:rPr>
              <a:t>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/>
              <a:t> </a:t>
            </a:r>
            <a:endParaRPr lang="en-US" sz="2000" dirty="0" smtClean="0"/>
          </a:p>
          <a:p>
            <a:r>
              <a:rPr lang="en-US" sz="2000" dirty="0" smtClean="0"/>
              <a:t>File NPRRs related to Single Model (and RTC):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of Q1 2020)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/>
              <a:t>Single Model (and RTC) NPRRs BOD approved:  </a:t>
            </a:r>
            <a:r>
              <a:rPr lang="en-US" sz="2000" b="1" dirty="0" smtClean="0">
                <a:solidFill>
                  <a:srgbClr val="FF0000"/>
                </a:solidFill>
              </a:rPr>
              <a:t>(before January 1, 2021)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r>
              <a:rPr lang="en-US" sz="2000" dirty="0" smtClean="0"/>
              <a:t>Start discussion on the integration of </a:t>
            </a:r>
            <a:r>
              <a:rPr lang="en-US" sz="2000" dirty="0"/>
              <a:t>hybrid (battery and </a:t>
            </a:r>
            <a:r>
              <a:rPr lang="en-US" sz="2000" dirty="0" smtClean="0"/>
              <a:t>thermal), </a:t>
            </a:r>
            <a:r>
              <a:rPr lang="en-US" sz="2000" dirty="0"/>
              <a:t>and DC-coupled (battery and solar behind the inverter) </a:t>
            </a:r>
            <a:r>
              <a:rPr lang="en-US" sz="2000" dirty="0" smtClean="0"/>
              <a:t>resources:  </a:t>
            </a:r>
            <a:r>
              <a:rPr lang="en-US" sz="2000" b="1" dirty="0" smtClean="0">
                <a:solidFill>
                  <a:srgbClr val="FF0000"/>
                </a:solidFill>
              </a:rPr>
              <a:t>(early January 2020)</a:t>
            </a:r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 smtClean="0"/>
              <a:t> Identify </a:t>
            </a:r>
            <a:r>
              <a:rPr lang="en-US" sz="2000" dirty="0"/>
              <a:t>solutions (NPRRs, system changes etc.) </a:t>
            </a:r>
            <a:r>
              <a:rPr lang="en-US" sz="2000" dirty="0" smtClean="0"/>
              <a:t>for hybrids:  </a:t>
            </a:r>
            <a:r>
              <a:rPr lang="en-US" sz="2000" b="1" dirty="0" smtClean="0">
                <a:solidFill>
                  <a:srgbClr val="FF0000"/>
                </a:solidFill>
              </a:rPr>
              <a:t>(before the end </a:t>
            </a:r>
            <a:r>
              <a:rPr lang="en-US" sz="2000" b="1" dirty="0">
                <a:solidFill>
                  <a:srgbClr val="FF0000"/>
                </a:solidFill>
              </a:rPr>
              <a:t>of Q2 </a:t>
            </a:r>
            <a:r>
              <a:rPr lang="en-US" sz="2000" b="1" dirty="0" smtClean="0">
                <a:solidFill>
                  <a:srgbClr val="FF0000"/>
                </a:solidFill>
              </a:rPr>
              <a:t>2020) 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24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6" name="Straight Arrow Connector 15"/>
          <p:cNvCxnSpPr/>
          <p:nvPr/>
        </p:nvCxnSpPr>
        <p:spPr>
          <a:xfrm flipV="1">
            <a:off x="1346010" y="408313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4038600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553200" y="4061239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596117" y="4082563"/>
            <a:ext cx="0" cy="45663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762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9530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514600" y="317671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5438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553200" y="3184939"/>
            <a:ext cx="0" cy="57150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BESTF Review Process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81000" y="847288"/>
            <a:ext cx="1828800" cy="12269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00" i="1" dirty="0" smtClean="0"/>
              <a:t>Internal ERCOT draft policy recommendations and recommendation concepts (elements)</a:t>
            </a:r>
            <a:endParaRPr lang="en-US" sz="1300" i="1" dirty="0"/>
          </a:p>
        </p:txBody>
      </p:sp>
      <p:sp>
        <p:nvSpPr>
          <p:cNvPr id="8" name="Rectangle 7"/>
          <p:cNvSpPr/>
          <p:nvPr/>
        </p:nvSpPr>
        <p:spPr>
          <a:xfrm>
            <a:off x="381000" y="2080038"/>
            <a:ext cx="1828800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presents recommendations for meeting in presentation format.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2217577" y="2080039"/>
            <a:ext cx="1625219" cy="1447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takes feedback and posts in 2 days as initial document for MP edits.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3352800" y="4366039"/>
            <a:ext cx="2819400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bg2"/>
                </a:solidFill>
              </a:rPr>
              <a:t>MPs submit feedback as edits to document and any </a:t>
            </a:r>
          </a:p>
          <a:p>
            <a:pPr algn="ctr"/>
            <a:r>
              <a:rPr lang="en-US" sz="1600" dirty="0" smtClean="0">
                <a:solidFill>
                  <a:schemeClr val="bg2"/>
                </a:solidFill>
              </a:rPr>
              <a:t>-   Concerns  </a:t>
            </a:r>
            <a:endParaRPr lang="en-US" sz="1600" dirty="0">
              <a:solidFill>
                <a:schemeClr val="bg2"/>
              </a:solidFill>
            </a:endParaRPr>
          </a:p>
          <a:p>
            <a:pPr marL="285750" indent="-285750" algn="ctr">
              <a:buFontTx/>
              <a:buChar char="-"/>
            </a:pPr>
            <a:r>
              <a:rPr lang="en-US" sz="1600" dirty="0" smtClean="0">
                <a:solidFill>
                  <a:schemeClr val="bg2"/>
                </a:solidFill>
              </a:rPr>
              <a:t>Alternatives</a:t>
            </a:r>
            <a:endParaRPr lang="en-US" sz="1600" dirty="0">
              <a:solidFill>
                <a:schemeClr val="bg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0557" y="4390588"/>
            <a:ext cx="2044043" cy="1333500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MPs share initial feedback, </a:t>
            </a:r>
            <a:r>
              <a:rPr lang="en-US" sz="1600" dirty="0" smtClean="0"/>
              <a:t>concerns, or requests </a:t>
            </a:r>
            <a:r>
              <a:rPr lang="en-US" sz="1600" dirty="0"/>
              <a:t>for additional </a:t>
            </a:r>
            <a:r>
              <a:rPr lang="en-US" sz="1600" dirty="0" smtClean="0"/>
              <a:t>information.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6349622" y="4366039"/>
            <a:ext cx="2515168" cy="135804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MPs must document concerns and alternative approaches prior to meeting, and be prepared to discuss.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49621" y="2080038"/>
            <a:ext cx="2489580" cy="14477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ERCOT provides responses to finalize supporting policy recommendations.</a:t>
            </a:r>
            <a:endParaRPr lang="en-US" sz="1600" dirty="0"/>
          </a:p>
        </p:txBody>
      </p:sp>
      <p:sp>
        <p:nvSpPr>
          <p:cNvPr id="14" name="Right Arrow 13"/>
          <p:cNvSpPr/>
          <p:nvPr/>
        </p:nvSpPr>
        <p:spPr>
          <a:xfrm>
            <a:off x="304800" y="3604039"/>
            <a:ext cx="8686800" cy="609600"/>
          </a:xfrm>
          <a:prstGeom prst="rightArrow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Meeting #1                                 Meeting #2                             Meeting #3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57917" y="5767481"/>
            <a:ext cx="2309883" cy="830997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Take consensus and non-consensus items to TAC for vote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013012" y="1828801"/>
            <a:ext cx="2235388" cy="1699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ERCOT posts MP feedback and responds to MP redlines, concerns, or alternatives. </a:t>
            </a:r>
            <a:r>
              <a:rPr lang="en-US" sz="1400" u="sng" dirty="0" smtClean="0">
                <a:solidFill>
                  <a:srgbClr val="FF0000"/>
                </a:solidFill>
              </a:rPr>
              <a:t>Issues that have broad consensus may go to TAC for approval following second discussion. </a:t>
            </a:r>
            <a:endParaRPr lang="en-US" sz="1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9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 (BES)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5761"/>
            <a:ext cx="8534400" cy="868163"/>
          </a:xfrm>
        </p:spPr>
        <p:txBody>
          <a:bodyPr/>
          <a:lstStyle/>
          <a:p>
            <a:pPr algn="just"/>
            <a:r>
              <a:rPr lang="en-US" sz="2000" dirty="0" smtClean="0"/>
              <a:t>RTCTF &amp; BESTF meetings are purposefully adjacent or straddling PRS due to inter-relationships of RTC &amp; BES concepts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066800" y="1905000"/>
            <a:ext cx="25146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dirty="0" smtClean="0">
                <a:solidFill>
                  <a:schemeClr val="tx2"/>
                </a:solidFill>
              </a:rPr>
              <a:t>RTCTF		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March 11 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April 30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May 20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10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June 29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July 22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August 12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9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September 28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October 21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12 </a:t>
            </a:r>
            <a:r>
              <a:rPr lang="en-US" sz="1600" i="1" dirty="0" smtClean="0">
                <a:solidFill>
                  <a:schemeClr val="tx2"/>
                </a:solidFill>
              </a:rPr>
              <a:t>(if needed)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81400" y="1905000"/>
            <a:ext cx="2743200" cy="329320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 defTabSz="114300"/>
            <a:r>
              <a:rPr lang="en-US" sz="1600" b="1" i="1" dirty="0" smtClean="0">
                <a:solidFill>
                  <a:schemeClr val="tx2"/>
                </a:solidFill>
              </a:rPr>
              <a:t>BESTF		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March 13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April 16</a:t>
            </a:r>
          </a:p>
          <a:p>
            <a:r>
              <a:rPr lang="en-US" sz="1600" i="1" dirty="0" smtClean="0">
                <a:solidFill>
                  <a:schemeClr val="tx2"/>
                </a:solidFill>
              </a:rPr>
              <a:t>May 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May </a:t>
            </a:r>
            <a:r>
              <a:rPr lang="en-US" sz="1600" i="1" dirty="0" smtClean="0">
                <a:solidFill>
                  <a:schemeClr val="tx2"/>
                </a:solidFill>
              </a:rPr>
              <a:t>21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12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June </a:t>
            </a:r>
            <a:r>
              <a:rPr lang="en-US" sz="1600" i="1" dirty="0" smtClean="0">
                <a:solidFill>
                  <a:schemeClr val="tx2"/>
                </a:solidFill>
              </a:rPr>
              <a:t>30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July </a:t>
            </a:r>
            <a:r>
              <a:rPr lang="en-US" sz="1600" i="1" dirty="0" smtClean="0">
                <a:solidFill>
                  <a:schemeClr val="tx2"/>
                </a:solidFill>
              </a:rPr>
              <a:t>23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August </a:t>
            </a:r>
            <a:r>
              <a:rPr lang="en-US" sz="1600" i="1" dirty="0" smtClean="0">
                <a:solidFill>
                  <a:schemeClr val="tx2"/>
                </a:solidFill>
              </a:rPr>
              <a:t>14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11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September </a:t>
            </a:r>
            <a:r>
              <a:rPr lang="en-US" sz="1600" i="1" dirty="0" smtClean="0">
                <a:solidFill>
                  <a:schemeClr val="tx2"/>
                </a:solidFill>
              </a:rPr>
              <a:t>29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October </a:t>
            </a:r>
            <a:r>
              <a:rPr lang="en-US" sz="1600" i="1" dirty="0" smtClean="0">
                <a:solidFill>
                  <a:schemeClr val="tx2"/>
                </a:solidFill>
              </a:rPr>
              <a:t>22</a:t>
            </a:r>
            <a:endParaRPr lang="en-US" sz="1600" i="1" dirty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November 13 (if needed)</a:t>
            </a:r>
            <a:endParaRPr lang="en-US" sz="1600" i="1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5198209"/>
            <a:ext cx="5257800" cy="107721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2"/>
                </a:solidFill>
              </a:rPr>
              <a:t>November 5 (ROS)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11 (PRS)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November 18 (TAC)</a:t>
            </a:r>
          </a:p>
          <a:p>
            <a:r>
              <a:rPr lang="en-US" sz="1600" dirty="0" smtClean="0">
                <a:solidFill>
                  <a:schemeClr val="tx2"/>
                </a:solidFill>
              </a:rPr>
              <a:t>December 8 (Board of Directors)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5100" y="3810000"/>
            <a:ext cx="2286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114300"/>
            <a:r>
              <a:rPr lang="en-US" b="1" i="1" dirty="0">
                <a:solidFill>
                  <a:schemeClr val="tx2"/>
                </a:solidFill>
              </a:rPr>
              <a:t>PRS		</a:t>
            </a:r>
          </a:p>
          <a:p>
            <a:r>
              <a:rPr lang="en-US" sz="1600" i="1" dirty="0">
                <a:solidFill>
                  <a:schemeClr val="tx2"/>
                </a:solidFill>
              </a:rPr>
              <a:t>September 10</a:t>
            </a:r>
          </a:p>
          <a:p>
            <a:endParaRPr lang="en-US" sz="1600" i="1" dirty="0" smtClean="0">
              <a:solidFill>
                <a:schemeClr val="tx2"/>
              </a:solidFill>
            </a:endParaRPr>
          </a:p>
          <a:p>
            <a:r>
              <a:rPr lang="en-US" sz="1600" i="1" dirty="0" smtClean="0">
                <a:solidFill>
                  <a:schemeClr val="tx2"/>
                </a:solidFill>
              </a:rPr>
              <a:t>October </a:t>
            </a:r>
            <a:r>
              <a:rPr lang="en-US" sz="1600" i="1" dirty="0">
                <a:solidFill>
                  <a:schemeClr val="tx2"/>
                </a:solidFill>
              </a:rPr>
              <a:t>15</a:t>
            </a:r>
          </a:p>
        </p:txBody>
      </p:sp>
    </p:spTree>
    <p:extLst>
      <p:ext uri="{BB962C8B-B14F-4D97-AF65-F5344CB8AC3E}">
        <p14:creationId xmlns:p14="http://schemas.microsoft.com/office/powerpoint/2010/main" val="29136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Harmonizing RTC </a:t>
            </a:r>
            <a:r>
              <a:rPr lang="en-US" sz="2400" dirty="0" smtClean="0"/>
              <a:t>&amp; Battery </a:t>
            </a:r>
            <a:r>
              <a:rPr lang="en-US" sz="2400" dirty="0"/>
              <a:t>Energy </a:t>
            </a:r>
            <a:r>
              <a:rPr lang="en-US" sz="2400" dirty="0" smtClean="0"/>
              <a:t>Storage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447675" y="128944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KPs</a:t>
            </a: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1457325" y="165437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38" name="Rectangle 37"/>
          <p:cNvSpPr/>
          <p:nvPr/>
        </p:nvSpPr>
        <p:spPr>
          <a:xfrm>
            <a:off x="2076450" y="15370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190750" y="16513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05050" y="17656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419350" y="1879998"/>
            <a:ext cx="1009650" cy="5012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RRs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 flipV="1">
            <a:off x="1457325" y="135463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3" name="Rectangle 42"/>
          <p:cNvSpPr/>
          <p:nvPr/>
        </p:nvSpPr>
        <p:spPr>
          <a:xfrm>
            <a:off x="2076450" y="1166219"/>
            <a:ext cx="1352550" cy="2726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IA</a:t>
            </a:r>
          </a:p>
        </p:txBody>
      </p:sp>
      <p:sp>
        <p:nvSpPr>
          <p:cNvPr id="44" name="Rectangle 43"/>
          <p:cNvSpPr/>
          <p:nvPr/>
        </p:nvSpPr>
        <p:spPr>
          <a:xfrm>
            <a:off x="447675" y="3670698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KTCs</a:t>
            </a:r>
          </a:p>
        </p:txBody>
      </p:sp>
      <p:cxnSp>
        <p:nvCxnSpPr>
          <p:cNvPr id="45" name="Straight Arrow Connector 44"/>
          <p:cNvCxnSpPr/>
          <p:nvPr/>
        </p:nvCxnSpPr>
        <p:spPr>
          <a:xfrm flipV="1">
            <a:off x="1457325" y="4035624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46" name="Rectangle 45"/>
          <p:cNvSpPr/>
          <p:nvPr/>
        </p:nvSpPr>
        <p:spPr>
          <a:xfrm>
            <a:off x="447675" y="46237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61975" y="47380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676275" y="48523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90575" y="4966695"/>
            <a:ext cx="1009650" cy="5012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BES RRs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1457325" y="3735885"/>
            <a:ext cx="619125" cy="1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1" name="Rectangle 50"/>
          <p:cNvSpPr/>
          <p:nvPr/>
        </p:nvSpPr>
        <p:spPr>
          <a:xfrm>
            <a:off x="2076450" y="3547469"/>
            <a:ext cx="1352550" cy="272653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IA</a:t>
            </a:r>
          </a:p>
        </p:txBody>
      </p:sp>
      <p:sp>
        <p:nvSpPr>
          <p:cNvPr id="52" name="Rectangle 51"/>
          <p:cNvSpPr/>
          <p:nvPr/>
        </p:nvSpPr>
        <p:spPr>
          <a:xfrm>
            <a:off x="2076450" y="3915669"/>
            <a:ext cx="1352550" cy="2332731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Single Model NPRR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overlapping sections, authors use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Redlines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+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ESR Redlines</a:t>
            </a:r>
          </a:p>
        </p:txBody>
      </p:sp>
      <p:cxnSp>
        <p:nvCxnSpPr>
          <p:cNvPr id="53" name="Straight Arrow Connector 52"/>
          <p:cNvCxnSpPr>
            <a:stCxn id="44" idx="2"/>
            <a:endCxn id="46" idx="0"/>
          </p:cNvCxnSpPr>
          <p:nvPr/>
        </p:nvCxnSpPr>
        <p:spPr>
          <a:xfrm>
            <a:off x="952500" y="4171951"/>
            <a:ext cx="0" cy="451844"/>
          </a:xfrm>
          <a:prstGeom prst="straightConnector1">
            <a:avLst/>
          </a:prstGeom>
          <a:noFill/>
          <a:ln w="6350" cap="flat" cmpd="sng" algn="ctr">
            <a:solidFill>
              <a:srgbClr val="5B9BD5"/>
            </a:solidFill>
            <a:prstDash val="solid"/>
            <a:miter lim="800000"/>
            <a:tailEnd type="triangle"/>
          </a:ln>
          <a:effectLst/>
        </p:spPr>
      </p:cxnSp>
      <p:sp>
        <p:nvSpPr>
          <p:cNvPr id="55" name="Right Arrow 54"/>
          <p:cNvSpPr/>
          <p:nvPr/>
        </p:nvSpPr>
        <p:spPr>
          <a:xfrm>
            <a:off x="6648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56" name="Right Arrow 55"/>
          <p:cNvSpPr/>
          <p:nvPr/>
        </p:nvSpPr>
        <p:spPr>
          <a:xfrm>
            <a:off x="7410450" y="1879998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57" name="Right Arrow 56"/>
          <p:cNvSpPr/>
          <p:nvPr/>
        </p:nvSpPr>
        <p:spPr>
          <a:xfrm>
            <a:off x="8172450" y="1892499"/>
            <a:ext cx="762000" cy="501253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58" name="Right Arrow 57"/>
          <p:cNvSpPr/>
          <p:nvPr/>
        </p:nvSpPr>
        <p:spPr>
          <a:xfrm>
            <a:off x="3429000" y="4089502"/>
            <a:ext cx="3219450" cy="554234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BESTF Meetings</a:t>
            </a:r>
          </a:p>
        </p:txBody>
      </p:sp>
      <p:sp>
        <p:nvSpPr>
          <p:cNvPr id="59" name="Right Arrow 58"/>
          <p:cNvSpPr/>
          <p:nvPr/>
        </p:nvSpPr>
        <p:spPr>
          <a:xfrm>
            <a:off x="6648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PRS</a:t>
            </a:r>
          </a:p>
        </p:txBody>
      </p:sp>
      <p:sp>
        <p:nvSpPr>
          <p:cNvPr id="60" name="Right Arrow 59"/>
          <p:cNvSpPr/>
          <p:nvPr/>
        </p:nvSpPr>
        <p:spPr>
          <a:xfrm>
            <a:off x="7410450" y="4108848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TAC</a:t>
            </a:r>
          </a:p>
        </p:txBody>
      </p:sp>
      <p:sp>
        <p:nvSpPr>
          <p:cNvPr id="61" name="Right Arrow 60"/>
          <p:cNvSpPr/>
          <p:nvPr/>
        </p:nvSpPr>
        <p:spPr>
          <a:xfrm>
            <a:off x="8172450" y="4121349"/>
            <a:ext cx="762000" cy="501253"/>
          </a:xfrm>
          <a:prstGeom prst="rightArrow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BOD</a:t>
            </a:r>
          </a:p>
        </p:txBody>
      </p:sp>
      <p:sp>
        <p:nvSpPr>
          <p:cNvPr id="62" name="Right Arrow 61"/>
          <p:cNvSpPr/>
          <p:nvPr/>
        </p:nvSpPr>
        <p:spPr>
          <a:xfrm rot="5400000">
            <a:off x="3160215" y="3086103"/>
            <a:ext cx="2023472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3" name="Right Arrow 62"/>
          <p:cNvSpPr/>
          <p:nvPr/>
        </p:nvSpPr>
        <p:spPr>
          <a:xfrm rot="5400000">
            <a:off x="4060328" y="3086102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4" name="Right Arrow 63"/>
          <p:cNvSpPr/>
          <p:nvPr/>
        </p:nvSpPr>
        <p:spPr>
          <a:xfrm rot="5400000">
            <a:off x="4960441" y="3094733"/>
            <a:ext cx="2023469" cy="342900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 Redline Changes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724650" y="2400301"/>
            <a:ext cx="2076450" cy="61317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RTC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RRs and IA</a:t>
            </a:r>
          </a:p>
        </p:txBody>
      </p:sp>
      <p:sp>
        <p:nvSpPr>
          <p:cNvPr id="66" name="Rectangle 65"/>
          <p:cNvSpPr/>
          <p:nvPr/>
        </p:nvSpPr>
        <p:spPr>
          <a:xfrm>
            <a:off x="6724650" y="4629447"/>
            <a:ext cx="2076450" cy="1171278"/>
          </a:xfrm>
          <a:prstGeom prst="rect">
            <a:avLst/>
          </a:prstGeom>
          <a:solidFill>
            <a:srgbClr val="5B9BD5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Approval of Single Model NPRR &amp; IA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(acknowledging subset of identical RTC redlines to support ESR redlines).</a:t>
            </a:r>
          </a:p>
        </p:txBody>
      </p:sp>
      <p:sp>
        <p:nvSpPr>
          <p:cNvPr id="54" name="Right Arrow 53"/>
          <p:cNvSpPr/>
          <p:nvPr/>
        </p:nvSpPr>
        <p:spPr>
          <a:xfrm>
            <a:off x="3429000" y="1843092"/>
            <a:ext cx="3219450" cy="55721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35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RTCTF Meetings</a:t>
            </a:r>
          </a:p>
        </p:txBody>
      </p:sp>
    </p:spTree>
    <p:extLst>
      <p:ext uri="{BB962C8B-B14F-4D97-AF65-F5344CB8AC3E}">
        <p14:creationId xmlns:p14="http://schemas.microsoft.com/office/powerpoint/2010/main" val="402740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A658A-C103-45C1-832E-B28E7F58B3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10373</TotalTime>
  <Words>1224</Words>
  <Application>Microsoft Office PowerPoint</Application>
  <PresentationFormat>On-screen Show (4:3)</PresentationFormat>
  <Paragraphs>250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Arial Rounded MT Bold</vt:lpstr>
      <vt:lpstr>Calibri</vt:lpstr>
      <vt:lpstr>1_Custom Design</vt:lpstr>
      <vt:lpstr>Office Theme</vt:lpstr>
      <vt:lpstr>PowerPoint Presentation</vt:lpstr>
      <vt:lpstr>Outline of BESTF General Update </vt:lpstr>
      <vt:lpstr>Battery Energy Task Force Status Dashboard (as of October 21, 2020)</vt:lpstr>
      <vt:lpstr>Battery Energy Task Force Status Dashboard (as of October 21, 2020)</vt:lpstr>
      <vt:lpstr>Energy Storage Roadmap (updated 10-20-20)</vt:lpstr>
      <vt:lpstr>Key Milestones </vt:lpstr>
      <vt:lpstr>BESTF Review Process </vt:lpstr>
      <vt:lpstr>Harmonizing RTC &amp; Battery Energy Storage (BES)</vt:lpstr>
      <vt:lpstr>Harmonizing RTC &amp; Battery Energy Storage</vt:lpstr>
      <vt:lpstr>In-flight NPRRs [as of October 20, 2020] (blue)  </vt:lpstr>
      <vt:lpstr>KTCs Recently Approved by TAC …Working on NPRRs [as of Oct 20, 2020] (green)</vt:lpstr>
      <vt:lpstr>Not Started or Not Yet Completed [as of Oct 22, 2020]  (grey or red)</vt:lpstr>
      <vt:lpstr>List of NPRRs [as of October 20, 2020] 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404</cp:revision>
  <cp:lastPrinted>2019-10-21T19:26:36Z</cp:lastPrinted>
  <dcterms:created xsi:type="dcterms:W3CDTF">2016-01-21T15:20:31Z</dcterms:created>
  <dcterms:modified xsi:type="dcterms:W3CDTF">2020-10-22T13:54:06Z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