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6"/>
  </p:notesMasterIdLst>
  <p:handoutMasterIdLst>
    <p:handoutMasterId r:id="rId17"/>
  </p:handoutMasterIdLst>
  <p:sldIdLst>
    <p:sldId id="445" r:id="rId7"/>
    <p:sldId id="463" r:id="rId8"/>
    <p:sldId id="491" r:id="rId9"/>
    <p:sldId id="534" r:id="rId10"/>
    <p:sldId id="539" r:id="rId11"/>
    <p:sldId id="540" r:id="rId12"/>
    <p:sldId id="537" r:id="rId13"/>
    <p:sldId id="454" r:id="rId14"/>
    <p:sldId id="464"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4" autoAdjust="0"/>
    <p:restoredTop sz="90485" autoAdjust="0"/>
  </p:normalViewPr>
  <p:slideViewPr>
    <p:cSldViewPr showGuides="1">
      <p:cViewPr varScale="1">
        <p:scale>
          <a:sx n="85" d="100"/>
          <a:sy n="85" d="100"/>
        </p:scale>
        <p:origin x="102" y="108"/>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5</a:t>
            </a:fld>
            <a:endParaRPr lang="en-US"/>
          </a:p>
        </p:txBody>
      </p:sp>
    </p:spTree>
    <p:extLst>
      <p:ext uri="{BB962C8B-B14F-4D97-AF65-F5344CB8AC3E}">
        <p14:creationId xmlns:p14="http://schemas.microsoft.com/office/powerpoint/2010/main" val="991019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6</a:t>
            </a:fld>
            <a:endParaRPr lang="en-US"/>
          </a:p>
        </p:txBody>
      </p:sp>
    </p:spTree>
    <p:extLst>
      <p:ext uri="{BB962C8B-B14F-4D97-AF65-F5344CB8AC3E}">
        <p14:creationId xmlns:p14="http://schemas.microsoft.com/office/powerpoint/2010/main" val="3311440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9467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Jay Teixeira</a:t>
            </a:r>
          </a:p>
          <a:p>
            <a:endParaRPr lang="en-US" dirty="0"/>
          </a:p>
          <a:p>
            <a:r>
              <a:rPr lang="en-US" dirty="0"/>
              <a:t>ERCOT</a:t>
            </a:r>
          </a:p>
          <a:p>
            <a:r>
              <a:rPr lang="en-US" dirty="0"/>
              <a:t>Resource Integration Workshop</a:t>
            </a:r>
            <a:r>
              <a:rPr lang="en-US" b="1" dirty="0"/>
              <a:t> </a:t>
            </a:r>
          </a:p>
          <a:p>
            <a:r>
              <a:rPr lang="en-US" dirty="0" smtClean="0"/>
              <a:t>October 23, </a:t>
            </a:r>
            <a:r>
              <a:rPr lang="en-US" dirty="0"/>
              <a:t>2020</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 xmlns:a16="http://schemas.microsoft.com/office/drawing/2014/main" val="20000"/>
                    </a:ext>
                  </a:extLst>
                </a:gridCol>
                <a:gridCol w="2489200">
                  <a:extLst>
                    <a:ext uri="{9D8B030D-6E8A-4147-A177-3AD203B41FA5}">
                      <a16:colId xmlns="" xmlns:a16="http://schemas.microsoft.com/office/drawing/2014/main" val="20001"/>
                    </a:ext>
                  </a:extLst>
                </a:gridCol>
                <a:gridCol w="2489200">
                  <a:extLst>
                    <a:ext uri="{9D8B030D-6E8A-4147-A177-3AD203B41FA5}">
                      <a16:colId xmlns=""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bl>
          </a:graphicData>
        </a:graphic>
      </p:graphicFrame>
      <p:sp>
        <p:nvSpPr>
          <p:cNvPr id="6" name="Right Arrow 5"/>
          <p:cNvSpPr/>
          <p:nvPr/>
        </p:nvSpPr>
        <p:spPr>
          <a:xfrm>
            <a:off x="1231392" y="3363468"/>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TSAT Model </a:t>
            </a:r>
            <a:r>
              <a:rPr lang="en-US" sz="2800" dirty="0" smtClean="0"/>
              <a:t>Required – If PSSE model is UDM, then TSAT model should be UDM.</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GINR Time Line (Fastest)</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8" name="Content Placeholder 7"/>
          <p:cNvPicPr>
            <a:picLocks noGrp="1" noChangeAspect="1"/>
          </p:cNvPicPr>
          <p:nvPr>
            <p:ph idx="1"/>
          </p:nvPr>
        </p:nvPicPr>
        <p:blipFill>
          <a:blip r:embed="rId2"/>
          <a:stretch>
            <a:fillRect/>
          </a:stretch>
        </p:blipFill>
        <p:spPr>
          <a:xfrm>
            <a:off x="1676400" y="777712"/>
            <a:ext cx="8001000" cy="6083467"/>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609600" y="304800"/>
            <a:ext cx="6544356" cy="523220"/>
          </a:xfrm>
          <a:prstGeom prst="rect">
            <a:avLst/>
          </a:prstGeom>
          <a:noFill/>
        </p:spPr>
        <p:txBody>
          <a:bodyPr wrap="none" rtlCol="0">
            <a:spAutoFit/>
          </a:bodyPr>
          <a:lstStyle/>
          <a:p>
            <a:r>
              <a:rPr lang="en-US" sz="2800" b="1" dirty="0" smtClean="0">
                <a:solidFill>
                  <a:schemeClr val="accent1"/>
                </a:solidFill>
                <a:latin typeface="+mj-lt"/>
                <a:ea typeface="+mj-ea"/>
                <a:cs typeface="+mj-cs"/>
              </a:rPr>
              <a:t>TSAT Clarification for upcoming QSA</a:t>
            </a:r>
            <a:endParaRPr lang="en-US" sz="2800" b="1" dirty="0">
              <a:solidFill>
                <a:schemeClr val="accent1"/>
              </a:solidFill>
              <a:latin typeface="+mj-lt"/>
              <a:ea typeface="+mj-ea"/>
              <a:cs typeface="+mj-cs"/>
            </a:endParaRPr>
          </a:p>
        </p:txBody>
      </p:sp>
      <p:sp>
        <p:nvSpPr>
          <p:cNvPr id="2" name="Content Placeholder 1"/>
          <p:cNvSpPr>
            <a:spLocks noGrp="1"/>
          </p:cNvSpPr>
          <p:nvPr>
            <p:ph idx="1"/>
          </p:nvPr>
        </p:nvSpPr>
        <p:spPr>
          <a:xfrm>
            <a:off x="609600" y="1219200"/>
            <a:ext cx="10287000" cy="4953000"/>
          </a:xfrm>
        </p:spPr>
        <p:txBody>
          <a:bodyPr/>
          <a:lstStyle/>
          <a:p>
            <a:pPr marL="0" indent="0">
              <a:buNone/>
            </a:pPr>
            <a:r>
              <a:rPr lang="en-US" sz="2800" dirty="0"/>
              <a:t>If your project has provided a user defined PSSE dynamic model then it must provide a similar TSAT user defined model.  Some projects have indicated that they are working on developing these user defined models for TSAT but will be unable to have those ready by November 1, 2020.  </a:t>
            </a:r>
            <a:endParaRPr lang="en-US" sz="2800" dirty="0" smtClean="0"/>
          </a:p>
          <a:p>
            <a:pPr marL="0" indent="0">
              <a:buNone/>
            </a:pPr>
            <a:r>
              <a:rPr lang="en-US" sz="2800" dirty="0" smtClean="0"/>
              <a:t>In </a:t>
            </a:r>
            <a:r>
              <a:rPr lang="en-US" sz="2800" dirty="0"/>
              <a:t>this situation ERCOT will allow projects </a:t>
            </a:r>
            <a:r>
              <a:rPr lang="en-US" sz="2800" dirty="0" smtClean="0"/>
              <a:t>that have </a:t>
            </a:r>
            <a:r>
              <a:rPr lang="en-US" sz="2800" dirty="0"/>
              <a:t>completed all other QSA requirements to submit an accurate generic TSAT model before November 1, 2020 in order to be included in the November 1, 2020 QSA. </a:t>
            </a:r>
            <a:r>
              <a:rPr lang="en-US" sz="2400" dirty="0"/>
              <a:t> </a:t>
            </a:r>
            <a:endParaRPr lang="en-US" sz="2400" dirty="0" smtClean="0"/>
          </a:p>
          <a:p>
            <a:pPr marL="0" indent="0">
              <a:buNone/>
            </a:pPr>
            <a:endParaRPr lang="en-US" sz="2400" dirty="0"/>
          </a:p>
        </p:txBody>
      </p:sp>
    </p:spTree>
    <p:extLst>
      <p:ext uri="{BB962C8B-B14F-4D97-AF65-F5344CB8AC3E}">
        <p14:creationId xmlns:p14="http://schemas.microsoft.com/office/powerpoint/2010/main" val="2741170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609600" y="304800"/>
            <a:ext cx="6544356" cy="523220"/>
          </a:xfrm>
          <a:prstGeom prst="rect">
            <a:avLst/>
          </a:prstGeom>
          <a:noFill/>
        </p:spPr>
        <p:txBody>
          <a:bodyPr wrap="none" rtlCol="0">
            <a:spAutoFit/>
          </a:bodyPr>
          <a:lstStyle/>
          <a:p>
            <a:r>
              <a:rPr lang="en-US" sz="2800" b="1" dirty="0" smtClean="0">
                <a:solidFill>
                  <a:schemeClr val="accent1"/>
                </a:solidFill>
                <a:latin typeface="+mj-lt"/>
                <a:ea typeface="+mj-ea"/>
                <a:cs typeface="+mj-cs"/>
              </a:rPr>
              <a:t>TSAT Clarification for upcoming QSA</a:t>
            </a:r>
            <a:endParaRPr lang="en-US" sz="2800" b="1" dirty="0">
              <a:solidFill>
                <a:schemeClr val="accent1"/>
              </a:solidFill>
              <a:latin typeface="+mj-lt"/>
              <a:ea typeface="+mj-ea"/>
              <a:cs typeface="+mj-cs"/>
            </a:endParaRPr>
          </a:p>
        </p:txBody>
      </p:sp>
      <p:sp>
        <p:nvSpPr>
          <p:cNvPr id="2" name="Content Placeholder 1"/>
          <p:cNvSpPr>
            <a:spLocks noGrp="1"/>
          </p:cNvSpPr>
          <p:nvPr>
            <p:ph idx="1"/>
          </p:nvPr>
        </p:nvSpPr>
        <p:spPr>
          <a:xfrm>
            <a:off x="609600" y="1219200"/>
            <a:ext cx="10287000" cy="4953000"/>
          </a:xfrm>
        </p:spPr>
        <p:txBody>
          <a:bodyPr/>
          <a:lstStyle/>
          <a:p>
            <a:pPr marL="0" indent="0">
              <a:buNone/>
            </a:pPr>
            <a:r>
              <a:rPr lang="en-US" sz="2800" dirty="0"/>
              <a:t>For ERCOT to accept this generic TSAT model the project must indicate to ERCOT in writing that it will complete development of a TSAT user defined model and provide that model to ERCOT prior to January 15, 2021. </a:t>
            </a:r>
            <a:endParaRPr lang="en-US" sz="2800" dirty="0" smtClean="0"/>
          </a:p>
          <a:p>
            <a:pPr marL="0" indent="0">
              <a:buNone/>
            </a:pPr>
            <a:r>
              <a:rPr lang="en-US" sz="2800" dirty="0" smtClean="0"/>
              <a:t>In </a:t>
            </a:r>
            <a:r>
              <a:rPr lang="en-US" sz="2800" dirty="0"/>
              <a:t>the case that the project chooses to provide the generic TSAT model to be included in the November 1, 2020 QSA and it fails develop and provide a TSAT user defined model to ERCOT by January 15, 2021 ERCOT will delay approving modeling, energization, synchronization or commissioning testing until the TSAT user defined model has been provided.</a:t>
            </a:r>
          </a:p>
        </p:txBody>
      </p:sp>
    </p:spTree>
    <p:extLst>
      <p:ext uri="{BB962C8B-B14F-4D97-AF65-F5344CB8AC3E}">
        <p14:creationId xmlns:p14="http://schemas.microsoft.com/office/powerpoint/2010/main" val="202232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PGRR’s</a:t>
            </a:r>
          </a:p>
        </p:txBody>
      </p:sp>
      <p:sp>
        <p:nvSpPr>
          <p:cNvPr id="3" name="Content Placeholder 2"/>
          <p:cNvSpPr>
            <a:spLocks noGrp="1"/>
          </p:cNvSpPr>
          <p:nvPr>
            <p:ph idx="1"/>
          </p:nvPr>
        </p:nvSpPr>
        <p:spPr>
          <a:xfrm>
            <a:off x="533400" y="901441"/>
            <a:ext cx="10134600" cy="5638800"/>
          </a:xfrm>
        </p:spPr>
        <p:txBody>
          <a:bodyPr/>
          <a:lstStyle/>
          <a:p>
            <a:r>
              <a:rPr lang="en-US" sz="2800" dirty="0" smtClean="0"/>
              <a:t>PGRR086 and RRGRR027, submitted by Enel Green Power North America on September 18</a:t>
            </a:r>
            <a:r>
              <a:rPr lang="en-US" sz="2800" dirty="0"/>
              <a:t>, 2020, Clarify Models Required to Proceed with an FIS</a:t>
            </a:r>
            <a:r>
              <a:rPr lang="en-US" sz="2800" dirty="0" smtClean="0"/>
              <a:t>.  </a:t>
            </a:r>
            <a:r>
              <a:rPr lang="en-US" sz="2800" dirty="0" smtClean="0"/>
              <a:t>Discussed at October 19, 2020 PLWG meeting.</a:t>
            </a:r>
          </a:p>
          <a:p>
            <a:r>
              <a:rPr lang="en-US" sz="2800" dirty="0" smtClean="0"/>
              <a:t>In 2018, ERCOT discussed very similar ideas to identify data by FIS study element.  Objective was to allow FIS kick-off meeting with only SS data submitted, and other FIS study elements would commence when required data was submitted.</a:t>
            </a:r>
          </a:p>
          <a:p>
            <a:r>
              <a:rPr lang="en-US" sz="2800" dirty="0" smtClean="0"/>
              <a:t>Do we want to continue 2018 effort or replace with RRGRR027 effort.  Note:  RRGRR027 effort would still continue.</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2319052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304018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C163D459-1C05-483F-85D1-C9E478EC32CC}">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53366</TotalTime>
  <Words>472</Words>
  <Application>Microsoft Office PowerPoint</Application>
  <PresentationFormat>Widescreen</PresentationFormat>
  <Paragraphs>71</Paragraphs>
  <Slides>9</Slides>
  <Notes>8</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Times New Roman</vt:lpstr>
      <vt:lpstr>1_Custom Design</vt:lpstr>
      <vt:lpstr>Inside pages</vt:lpstr>
      <vt:lpstr>2_Custom Design</vt:lpstr>
      <vt:lpstr>PowerPoint Presentation</vt:lpstr>
      <vt:lpstr>Quarterly Stability Assessment (QSA)  </vt:lpstr>
      <vt:lpstr>Quarterly Stability Assessment (QSA)  </vt:lpstr>
      <vt:lpstr>GINR Time Line (Fastest)</vt:lpstr>
      <vt:lpstr>PowerPoint Presentation</vt:lpstr>
      <vt:lpstr>PowerPoint Presentation</vt:lpstr>
      <vt:lpstr>Active PGRR’s</vt:lpstr>
      <vt:lpstr>Other contact information</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Teixeira, Jay</cp:lastModifiedBy>
  <cp:revision>571</cp:revision>
  <cp:lastPrinted>2018-07-25T14:31:19Z</cp:lastPrinted>
  <dcterms:created xsi:type="dcterms:W3CDTF">2016-01-21T15:20:31Z</dcterms:created>
  <dcterms:modified xsi:type="dcterms:W3CDTF">2020-10-20T18:24:23Z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