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7"/>
  </p:notesMasterIdLst>
  <p:handoutMasterIdLst>
    <p:handoutMasterId r:id="rId18"/>
  </p:handoutMasterIdLst>
  <p:sldIdLst>
    <p:sldId id="260" r:id="rId6"/>
    <p:sldId id="267" r:id="rId7"/>
    <p:sldId id="271" r:id="rId8"/>
    <p:sldId id="279" r:id="rId9"/>
    <p:sldId id="303" r:id="rId10"/>
    <p:sldId id="302" r:id="rId11"/>
    <p:sldId id="290" r:id="rId12"/>
    <p:sldId id="305" r:id="rId13"/>
    <p:sldId id="282" r:id="rId14"/>
    <p:sldId id="285" r:id="rId15"/>
    <p:sldId id="286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ele, Leo" initials="AL" lastIdx="2" clrIdx="0">
    <p:extLst>
      <p:ext uri="{19B8F6BF-5375-455C-9EA6-DF929625EA0E}">
        <p15:presenceInfo xmlns:p15="http://schemas.microsoft.com/office/powerpoint/2012/main" userId="S-1-5-21-639947351-343809578-3807592339-19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59" autoAdjust="0"/>
  </p:normalViewPr>
  <p:slideViewPr>
    <p:cSldViewPr showGuides="1">
      <p:cViewPr varScale="1">
        <p:scale>
          <a:sx n="77" d="100"/>
          <a:sy n="77" d="100"/>
        </p:scale>
        <p:origin x="187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25E192-70E8-4683-9AD9-C2AFDFE604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2B19937-7DE9-4F64-9ABB-943CB2BB0C0D}">
      <dgm:prSet phldrT="[Text]"/>
      <dgm:spPr/>
      <dgm:t>
        <a:bodyPr/>
        <a:lstStyle/>
        <a:p>
          <a:r>
            <a:rPr lang="en-US" dirty="0" smtClean="0"/>
            <a:t>EMIL Web Interface Release</a:t>
          </a:r>
        </a:p>
      </dgm:t>
    </dgm:pt>
    <dgm:pt modelId="{1B57865D-2DDC-4E93-8273-A53FFA1B6E4B}" type="parTrans" cxnId="{52EEE157-B46D-4A40-BA34-478E2F148211}">
      <dgm:prSet/>
      <dgm:spPr/>
      <dgm:t>
        <a:bodyPr/>
        <a:lstStyle/>
        <a:p>
          <a:endParaRPr lang="en-US"/>
        </a:p>
      </dgm:t>
    </dgm:pt>
    <dgm:pt modelId="{3B0C0A3E-0D4B-4AAE-B30F-F853D86F8687}" type="sibTrans" cxnId="{52EEE157-B46D-4A40-BA34-478E2F148211}">
      <dgm:prSet/>
      <dgm:spPr/>
      <dgm:t>
        <a:bodyPr/>
        <a:lstStyle/>
        <a:p>
          <a:endParaRPr lang="en-US"/>
        </a:p>
      </dgm:t>
    </dgm:pt>
    <dgm:pt modelId="{2DCAC677-4C19-4901-A0ED-C2896411859A}">
      <dgm:prSet phldrT="[Text]"/>
      <dgm:spPr/>
      <dgm:t>
        <a:bodyPr/>
        <a:lstStyle/>
        <a:p>
          <a:r>
            <a:rPr lang="en-US" dirty="0" smtClean="0"/>
            <a:t>Sandbox Version New MIS</a:t>
          </a:r>
          <a:endParaRPr lang="en-US" dirty="0"/>
        </a:p>
      </dgm:t>
    </dgm:pt>
    <dgm:pt modelId="{82FB840B-DA48-4B02-B59E-0BFC46A08E6D}" type="parTrans" cxnId="{F94F7D99-1251-4044-B87D-7C729B4572BA}">
      <dgm:prSet/>
      <dgm:spPr/>
      <dgm:t>
        <a:bodyPr/>
        <a:lstStyle/>
        <a:p>
          <a:endParaRPr lang="en-US"/>
        </a:p>
      </dgm:t>
    </dgm:pt>
    <dgm:pt modelId="{968554FA-E2DB-4714-95D5-037DA3EF53C4}" type="sibTrans" cxnId="{F94F7D99-1251-4044-B87D-7C729B4572BA}">
      <dgm:prSet/>
      <dgm:spPr/>
      <dgm:t>
        <a:bodyPr/>
        <a:lstStyle/>
        <a:p>
          <a:endParaRPr lang="en-US"/>
        </a:p>
      </dgm:t>
    </dgm:pt>
    <dgm:pt modelId="{683265DB-AAFE-475D-9125-470EDE7700F8}">
      <dgm:prSet phldrT="[Text]"/>
      <dgm:spPr/>
      <dgm:t>
        <a:bodyPr/>
        <a:lstStyle/>
        <a:p>
          <a:r>
            <a:rPr lang="en-US" dirty="0" smtClean="0"/>
            <a:t>MIS Production Soft Launch </a:t>
          </a:r>
        </a:p>
        <a:p>
          <a:r>
            <a:rPr lang="en-US" dirty="0" smtClean="0"/>
            <a:t>MP Testing</a:t>
          </a:r>
          <a:endParaRPr lang="en-US" dirty="0"/>
        </a:p>
      </dgm:t>
    </dgm:pt>
    <dgm:pt modelId="{4668625E-143B-4C33-B46B-24110A96ECCE}" type="parTrans" cxnId="{8C85EE63-9547-4FAA-A095-340426AC35A2}">
      <dgm:prSet/>
      <dgm:spPr/>
      <dgm:t>
        <a:bodyPr/>
        <a:lstStyle/>
        <a:p>
          <a:endParaRPr lang="en-US"/>
        </a:p>
      </dgm:t>
    </dgm:pt>
    <dgm:pt modelId="{E3C4AFB0-EBFF-4C94-A0AA-659E65719FC3}" type="sibTrans" cxnId="{8C85EE63-9547-4FAA-A095-340426AC35A2}">
      <dgm:prSet/>
      <dgm:spPr/>
      <dgm:t>
        <a:bodyPr/>
        <a:lstStyle/>
        <a:p>
          <a:endParaRPr lang="en-US"/>
        </a:p>
      </dgm:t>
    </dgm:pt>
    <dgm:pt modelId="{5C64434C-6348-4665-A272-75ED4CD99C2A}">
      <dgm:prSet phldrT="[Text]"/>
      <dgm:spPr/>
      <dgm:t>
        <a:bodyPr/>
        <a:lstStyle/>
        <a:p>
          <a:r>
            <a:rPr lang="en-US" dirty="0" smtClean="0"/>
            <a:t>MIS Production Go-Live</a:t>
          </a:r>
          <a:endParaRPr lang="en-US" dirty="0"/>
        </a:p>
      </dgm:t>
    </dgm:pt>
    <dgm:pt modelId="{6EBB1B89-EE73-4C60-AC6F-64BC2D20D4F8}" type="parTrans" cxnId="{F3F6559F-E2C2-47DC-B694-8E7C771D47F3}">
      <dgm:prSet/>
      <dgm:spPr/>
      <dgm:t>
        <a:bodyPr/>
        <a:lstStyle/>
        <a:p>
          <a:endParaRPr lang="en-US"/>
        </a:p>
      </dgm:t>
    </dgm:pt>
    <dgm:pt modelId="{B0768CBA-052F-4E28-94D3-397C5320CCF7}" type="sibTrans" cxnId="{F3F6559F-E2C2-47DC-B694-8E7C771D47F3}">
      <dgm:prSet/>
      <dgm:spPr/>
      <dgm:t>
        <a:bodyPr/>
        <a:lstStyle/>
        <a:p>
          <a:endParaRPr lang="en-US"/>
        </a:p>
      </dgm:t>
    </dgm:pt>
    <dgm:pt modelId="{27C320AF-4B72-4C24-A6E1-0F4695830BBB}">
      <dgm:prSet phldrT="[Text]"/>
      <dgm:spPr/>
      <dgm:t>
        <a:bodyPr/>
        <a:lstStyle/>
        <a:p>
          <a:r>
            <a:rPr lang="en-US" dirty="0" smtClean="0"/>
            <a:t>Decommission </a:t>
          </a:r>
        </a:p>
        <a:p>
          <a:r>
            <a:rPr lang="en-US" dirty="0" smtClean="0"/>
            <a:t>Old MIS</a:t>
          </a:r>
          <a:endParaRPr lang="en-US" dirty="0"/>
        </a:p>
      </dgm:t>
    </dgm:pt>
    <dgm:pt modelId="{B4E6A275-4C2E-41AD-8571-0BE1982AD88D}" type="parTrans" cxnId="{DB299821-730B-4065-A122-9AF15246B091}">
      <dgm:prSet/>
      <dgm:spPr/>
      <dgm:t>
        <a:bodyPr/>
        <a:lstStyle/>
        <a:p>
          <a:endParaRPr lang="en-US"/>
        </a:p>
      </dgm:t>
    </dgm:pt>
    <dgm:pt modelId="{EB8DE598-5837-4E2E-95FC-D4AB27444FF6}" type="sibTrans" cxnId="{DB299821-730B-4065-A122-9AF15246B091}">
      <dgm:prSet/>
      <dgm:spPr/>
      <dgm:t>
        <a:bodyPr/>
        <a:lstStyle/>
        <a:p>
          <a:endParaRPr lang="en-US"/>
        </a:p>
      </dgm:t>
    </dgm:pt>
    <dgm:pt modelId="{88984501-405B-4385-AE51-11FAABBC686D}">
      <dgm:prSet phldrT="[Text]"/>
      <dgm:spPr/>
      <dgm:t>
        <a:bodyPr/>
        <a:lstStyle/>
        <a:p>
          <a:r>
            <a:rPr lang="en-US" dirty="0" smtClean="0"/>
            <a:t>Transition ERCOT.COM Content into Integrated Platform</a:t>
          </a:r>
          <a:endParaRPr lang="en-US" dirty="0"/>
        </a:p>
      </dgm:t>
    </dgm:pt>
    <dgm:pt modelId="{4E5CC3C7-B255-4E35-B84F-CA9BB9C98DA3}" type="parTrans" cxnId="{9E13298E-8438-433C-86B8-F3CDA33F7E01}">
      <dgm:prSet/>
      <dgm:spPr/>
      <dgm:t>
        <a:bodyPr/>
        <a:lstStyle/>
        <a:p>
          <a:endParaRPr lang="en-US"/>
        </a:p>
      </dgm:t>
    </dgm:pt>
    <dgm:pt modelId="{DFBF1EF6-B92F-47D2-AA30-D7A82A53D670}" type="sibTrans" cxnId="{9E13298E-8438-433C-86B8-F3CDA33F7E01}">
      <dgm:prSet/>
      <dgm:spPr/>
      <dgm:t>
        <a:bodyPr/>
        <a:lstStyle/>
        <a:p>
          <a:endParaRPr lang="en-US"/>
        </a:p>
      </dgm:t>
    </dgm:pt>
    <dgm:pt modelId="{67A20765-2B8E-41AA-A25A-23F55E4EF95D}" type="pres">
      <dgm:prSet presAssocID="{CF25E192-70E8-4683-9AD9-C2AFDFE60413}" presName="CompostProcess" presStyleCnt="0">
        <dgm:presLayoutVars>
          <dgm:dir/>
          <dgm:resizeHandles val="exact"/>
        </dgm:presLayoutVars>
      </dgm:prSet>
      <dgm:spPr/>
    </dgm:pt>
    <dgm:pt modelId="{11ACBB6B-F376-4850-B542-3C15D735E9AA}" type="pres">
      <dgm:prSet presAssocID="{CF25E192-70E8-4683-9AD9-C2AFDFE60413}" presName="arrow" presStyleLbl="bgShp" presStyleIdx="0" presStyleCnt="1"/>
      <dgm:spPr/>
    </dgm:pt>
    <dgm:pt modelId="{98E60D61-AF41-4B33-B627-1937D40A3678}" type="pres">
      <dgm:prSet presAssocID="{CF25E192-70E8-4683-9AD9-C2AFDFE60413}" presName="linearProcess" presStyleCnt="0"/>
      <dgm:spPr/>
    </dgm:pt>
    <dgm:pt modelId="{E5E576A0-FFF1-4F94-A5DF-14AD567BE2D6}" type="pres">
      <dgm:prSet presAssocID="{62B19937-7DE9-4F64-9ABB-943CB2BB0C0D}" presName="tex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BFE358-DD63-4EF6-A169-5525FCD3545B}" type="pres">
      <dgm:prSet presAssocID="{3B0C0A3E-0D4B-4AAE-B30F-F853D86F8687}" presName="sibTrans" presStyleCnt="0"/>
      <dgm:spPr/>
    </dgm:pt>
    <dgm:pt modelId="{604CF4CC-3072-4AE8-AA02-05A4D534AB03}" type="pres">
      <dgm:prSet presAssocID="{2DCAC677-4C19-4901-A0ED-C2896411859A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855AB1-F145-4065-8B77-1270B5BE5854}" type="pres">
      <dgm:prSet presAssocID="{968554FA-E2DB-4714-95D5-037DA3EF53C4}" presName="sibTrans" presStyleCnt="0"/>
      <dgm:spPr/>
    </dgm:pt>
    <dgm:pt modelId="{904882C9-47EC-491B-8400-C3B9BF4509D5}" type="pres">
      <dgm:prSet presAssocID="{683265DB-AAFE-475D-9125-470EDE7700F8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C10E85-AEE1-402C-BC25-6B01A17DF2E4}" type="pres">
      <dgm:prSet presAssocID="{E3C4AFB0-EBFF-4C94-A0AA-659E65719FC3}" presName="sibTrans" presStyleCnt="0"/>
      <dgm:spPr/>
    </dgm:pt>
    <dgm:pt modelId="{A1C5D21F-098D-4031-A67E-1DE8072A8140}" type="pres">
      <dgm:prSet presAssocID="{5C64434C-6348-4665-A272-75ED4CD99C2A}" presName="text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E1CD61-9858-4FBF-B827-CE540DF7EB7F}" type="pres">
      <dgm:prSet presAssocID="{B0768CBA-052F-4E28-94D3-397C5320CCF7}" presName="sibTrans" presStyleCnt="0"/>
      <dgm:spPr/>
    </dgm:pt>
    <dgm:pt modelId="{EF44ACB0-91C6-4E33-8159-70BA472933E7}" type="pres">
      <dgm:prSet presAssocID="{27C320AF-4B72-4C24-A6E1-0F4695830BBB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70AD74-9328-4F61-BB6B-406F4A9BCB4B}" type="pres">
      <dgm:prSet presAssocID="{EB8DE598-5837-4E2E-95FC-D4AB27444FF6}" presName="sibTrans" presStyleCnt="0"/>
      <dgm:spPr/>
    </dgm:pt>
    <dgm:pt modelId="{6E2D1EF8-19CE-4D04-A90B-3DC3C927AC7A}" type="pres">
      <dgm:prSet presAssocID="{88984501-405B-4385-AE51-11FAABBC686D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3E2E23-6E5D-40EF-B922-7935848EF160}" type="presOf" srcId="{5C64434C-6348-4665-A272-75ED4CD99C2A}" destId="{A1C5D21F-098D-4031-A67E-1DE8072A8140}" srcOrd="0" destOrd="0" presId="urn:microsoft.com/office/officeart/2005/8/layout/hProcess9"/>
    <dgm:cxn modelId="{1E8F3938-6381-4DBF-8AC7-36F2FA59D1A4}" type="presOf" srcId="{62B19937-7DE9-4F64-9ABB-943CB2BB0C0D}" destId="{E5E576A0-FFF1-4F94-A5DF-14AD567BE2D6}" srcOrd="0" destOrd="0" presId="urn:microsoft.com/office/officeart/2005/8/layout/hProcess9"/>
    <dgm:cxn modelId="{F3F6559F-E2C2-47DC-B694-8E7C771D47F3}" srcId="{CF25E192-70E8-4683-9AD9-C2AFDFE60413}" destId="{5C64434C-6348-4665-A272-75ED4CD99C2A}" srcOrd="3" destOrd="0" parTransId="{6EBB1B89-EE73-4C60-AC6F-64BC2D20D4F8}" sibTransId="{B0768CBA-052F-4E28-94D3-397C5320CCF7}"/>
    <dgm:cxn modelId="{52EEE157-B46D-4A40-BA34-478E2F148211}" srcId="{CF25E192-70E8-4683-9AD9-C2AFDFE60413}" destId="{62B19937-7DE9-4F64-9ABB-943CB2BB0C0D}" srcOrd="0" destOrd="0" parTransId="{1B57865D-2DDC-4E93-8273-A53FFA1B6E4B}" sibTransId="{3B0C0A3E-0D4B-4AAE-B30F-F853D86F8687}"/>
    <dgm:cxn modelId="{8C85EE63-9547-4FAA-A095-340426AC35A2}" srcId="{CF25E192-70E8-4683-9AD9-C2AFDFE60413}" destId="{683265DB-AAFE-475D-9125-470EDE7700F8}" srcOrd="2" destOrd="0" parTransId="{4668625E-143B-4C33-B46B-24110A96ECCE}" sibTransId="{E3C4AFB0-EBFF-4C94-A0AA-659E65719FC3}"/>
    <dgm:cxn modelId="{DAFD0ADF-2A7E-4ED6-ADD9-B56F52C28294}" type="presOf" srcId="{88984501-405B-4385-AE51-11FAABBC686D}" destId="{6E2D1EF8-19CE-4D04-A90B-3DC3C927AC7A}" srcOrd="0" destOrd="0" presId="urn:microsoft.com/office/officeart/2005/8/layout/hProcess9"/>
    <dgm:cxn modelId="{9E13298E-8438-433C-86B8-F3CDA33F7E01}" srcId="{CF25E192-70E8-4683-9AD9-C2AFDFE60413}" destId="{88984501-405B-4385-AE51-11FAABBC686D}" srcOrd="5" destOrd="0" parTransId="{4E5CC3C7-B255-4E35-B84F-CA9BB9C98DA3}" sibTransId="{DFBF1EF6-B92F-47D2-AA30-D7A82A53D670}"/>
    <dgm:cxn modelId="{F94F7D99-1251-4044-B87D-7C729B4572BA}" srcId="{CF25E192-70E8-4683-9AD9-C2AFDFE60413}" destId="{2DCAC677-4C19-4901-A0ED-C2896411859A}" srcOrd="1" destOrd="0" parTransId="{82FB840B-DA48-4B02-B59E-0BFC46A08E6D}" sibTransId="{968554FA-E2DB-4714-95D5-037DA3EF53C4}"/>
    <dgm:cxn modelId="{DB299821-730B-4065-A122-9AF15246B091}" srcId="{CF25E192-70E8-4683-9AD9-C2AFDFE60413}" destId="{27C320AF-4B72-4C24-A6E1-0F4695830BBB}" srcOrd="4" destOrd="0" parTransId="{B4E6A275-4C2E-41AD-8571-0BE1982AD88D}" sibTransId="{EB8DE598-5837-4E2E-95FC-D4AB27444FF6}"/>
    <dgm:cxn modelId="{21EA91D3-C703-479C-8B4A-D72CEE638656}" type="presOf" srcId="{27C320AF-4B72-4C24-A6E1-0F4695830BBB}" destId="{EF44ACB0-91C6-4E33-8159-70BA472933E7}" srcOrd="0" destOrd="0" presId="urn:microsoft.com/office/officeart/2005/8/layout/hProcess9"/>
    <dgm:cxn modelId="{E5013476-1550-434B-8981-493350886506}" type="presOf" srcId="{CF25E192-70E8-4683-9AD9-C2AFDFE60413}" destId="{67A20765-2B8E-41AA-A25A-23F55E4EF95D}" srcOrd="0" destOrd="0" presId="urn:microsoft.com/office/officeart/2005/8/layout/hProcess9"/>
    <dgm:cxn modelId="{5F28CF17-5E66-4361-87AC-D73142981DFB}" type="presOf" srcId="{683265DB-AAFE-475D-9125-470EDE7700F8}" destId="{904882C9-47EC-491B-8400-C3B9BF4509D5}" srcOrd="0" destOrd="0" presId="urn:microsoft.com/office/officeart/2005/8/layout/hProcess9"/>
    <dgm:cxn modelId="{27250B38-CC92-46D8-B7AC-1464074E6D10}" type="presOf" srcId="{2DCAC677-4C19-4901-A0ED-C2896411859A}" destId="{604CF4CC-3072-4AE8-AA02-05A4D534AB03}" srcOrd="0" destOrd="0" presId="urn:microsoft.com/office/officeart/2005/8/layout/hProcess9"/>
    <dgm:cxn modelId="{BDFB62AA-C315-4832-B4BF-7E87172D89FD}" type="presParOf" srcId="{67A20765-2B8E-41AA-A25A-23F55E4EF95D}" destId="{11ACBB6B-F376-4850-B542-3C15D735E9AA}" srcOrd="0" destOrd="0" presId="urn:microsoft.com/office/officeart/2005/8/layout/hProcess9"/>
    <dgm:cxn modelId="{3B42F3F5-9236-407B-92C6-FEBE32032988}" type="presParOf" srcId="{67A20765-2B8E-41AA-A25A-23F55E4EF95D}" destId="{98E60D61-AF41-4B33-B627-1937D40A3678}" srcOrd="1" destOrd="0" presId="urn:microsoft.com/office/officeart/2005/8/layout/hProcess9"/>
    <dgm:cxn modelId="{0CBD0B18-8383-4599-8DA9-F530C65DFC2C}" type="presParOf" srcId="{98E60D61-AF41-4B33-B627-1937D40A3678}" destId="{E5E576A0-FFF1-4F94-A5DF-14AD567BE2D6}" srcOrd="0" destOrd="0" presId="urn:microsoft.com/office/officeart/2005/8/layout/hProcess9"/>
    <dgm:cxn modelId="{AE773AED-2957-4BB3-8655-E65103FC43E0}" type="presParOf" srcId="{98E60D61-AF41-4B33-B627-1937D40A3678}" destId="{FBBFE358-DD63-4EF6-A169-5525FCD3545B}" srcOrd="1" destOrd="0" presId="urn:microsoft.com/office/officeart/2005/8/layout/hProcess9"/>
    <dgm:cxn modelId="{C0B11198-DE54-4C39-A91C-549C57E7DDF4}" type="presParOf" srcId="{98E60D61-AF41-4B33-B627-1937D40A3678}" destId="{604CF4CC-3072-4AE8-AA02-05A4D534AB03}" srcOrd="2" destOrd="0" presId="urn:microsoft.com/office/officeart/2005/8/layout/hProcess9"/>
    <dgm:cxn modelId="{9A47B20A-667C-4A33-AC97-DC487E10C552}" type="presParOf" srcId="{98E60D61-AF41-4B33-B627-1937D40A3678}" destId="{D2855AB1-F145-4065-8B77-1270B5BE5854}" srcOrd="3" destOrd="0" presId="urn:microsoft.com/office/officeart/2005/8/layout/hProcess9"/>
    <dgm:cxn modelId="{BFA65731-8C6C-4AA7-B00A-679B424F31D4}" type="presParOf" srcId="{98E60D61-AF41-4B33-B627-1937D40A3678}" destId="{904882C9-47EC-491B-8400-C3B9BF4509D5}" srcOrd="4" destOrd="0" presId="urn:microsoft.com/office/officeart/2005/8/layout/hProcess9"/>
    <dgm:cxn modelId="{9079DE68-E84E-4675-9C6B-BE81AA8A34B0}" type="presParOf" srcId="{98E60D61-AF41-4B33-B627-1937D40A3678}" destId="{52C10E85-AEE1-402C-BC25-6B01A17DF2E4}" srcOrd="5" destOrd="0" presId="urn:microsoft.com/office/officeart/2005/8/layout/hProcess9"/>
    <dgm:cxn modelId="{A359B0F7-960A-4713-856F-09697253B76B}" type="presParOf" srcId="{98E60D61-AF41-4B33-B627-1937D40A3678}" destId="{A1C5D21F-098D-4031-A67E-1DE8072A8140}" srcOrd="6" destOrd="0" presId="urn:microsoft.com/office/officeart/2005/8/layout/hProcess9"/>
    <dgm:cxn modelId="{5728FF88-E013-4C1B-9D63-8046AEE8F2E0}" type="presParOf" srcId="{98E60D61-AF41-4B33-B627-1937D40A3678}" destId="{79E1CD61-9858-4FBF-B827-CE540DF7EB7F}" srcOrd="7" destOrd="0" presId="urn:microsoft.com/office/officeart/2005/8/layout/hProcess9"/>
    <dgm:cxn modelId="{ABE4F2A6-D67F-4308-967C-AB021A523B02}" type="presParOf" srcId="{98E60D61-AF41-4B33-B627-1937D40A3678}" destId="{EF44ACB0-91C6-4E33-8159-70BA472933E7}" srcOrd="8" destOrd="0" presId="urn:microsoft.com/office/officeart/2005/8/layout/hProcess9"/>
    <dgm:cxn modelId="{2525C06E-9832-4E32-95FE-6DE1A574EFF3}" type="presParOf" srcId="{98E60D61-AF41-4B33-B627-1937D40A3678}" destId="{9870AD74-9328-4F61-BB6B-406F4A9BCB4B}" srcOrd="9" destOrd="0" presId="urn:microsoft.com/office/officeart/2005/8/layout/hProcess9"/>
    <dgm:cxn modelId="{F83AF889-C3C8-4691-A3D0-8A437FC7D5DB}" type="presParOf" srcId="{98E60D61-AF41-4B33-B627-1937D40A3678}" destId="{6E2D1EF8-19CE-4D04-A90B-3DC3C927AC7A}" srcOrd="10" destOrd="0" presId="urn:microsoft.com/office/officeart/2005/8/layout/hProcess9"/>
  </dgm:cxnLst>
  <dgm:bg>
    <a:effectLst>
      <a:outerShdw blurRad="50800" dist="38100" dir="8100000" algn="tr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ACBB6B-F376-4850-B542-3C15D735E9AA}">
      <dsp:nvSpPr>
        <dsp:cNvPr id="0" name=""/>
        <dsp:cNvSpPr/>
      </dsp:nvSpPr>
      <dsp:spPr>
        <a:xfrm>
          <a:off x="842840" y="0"/>
          <a:ext cx="9552193" cy="220863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E576A0-FFF1-4F94-A5DF-14AD567BE2D6}">
      <dsp:nvSpPr>
        <dsp:cNvPr id="0" name=""/>
        <dsp:cNvSpPr/>
      </dsp:nvSpPr>
      <dsp:spPr>
        <a:xfrm>
          <a:off x="3086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EMIL Web Interface Release</a:t>
          </a:r>
        </a:p>
      </dsp:txBody>
      <dsp:txXfrm>
        <a:off x="46213" y="705716"/>
        <a:ext cx="1710818" cy="797199"/>
      </dsp:txXfrm>
    </dsp:sp>
    <dsp:sp modelId="{604CF4CC-3072-4AE8-AA02-05A4D534AB03}">
      <dsp:nvSpPr>
        <dsp:cNvPr id="0" name=""/>
        <dsp:cNvSpPr/>
      </dsp:nvSpPr>
      <dsp:spPr>
        <a:xfrm>
          <a:off x="1890012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Sandbox Version New MIS</a:t>
          </a:r>
          <a:endParaRPr lang="en-US" sz="1300" kern="1200" dirty="0"/>
        </a:p>
      </dsp:txBody>
      <dsp:txXfrm>
        <a:off x="1933139" y="705716"/>
        <a:ext cx="1710818" cy="797199"/>
      </dsp:txXfrm>
    </dsp:sp>
    <dsp:sp modelId="{904882C9-47EC-491B-8400-C3B9BF4509D5}">
      <dsp:nvSpPr>
        <dsp:cNvPr id="0" name=""/>
        <dsp:cNvSpPr/>
      </dsp:nvSpPr>
      <dsp:spPr>
        <a:xfrm>
          <a:off x="3776938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MIS Production Soft Launch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MP Testing</a:t>
          </a:r>
          <a:endParaRPr lang="en-US" sz="1300" kern="1200" dirty="0"/>
        </a:p>
      </dsp:txBody>
      <dsp:txXfrm>
        <a:off x="3820065" y="705716"/>
        <a:ext cx="1710818" cy="797199"/>
      </dsp:txXfrm>
    </dsp:sp>
    <dsp:sp modelId="{A1C5D21F-098D-4031-A67E-1DE8072A8140}">
      <dsp:nvSpPr>
        <dsp:cNvPr id="0" name=""/>
        <dsp:cNvSpPr/>
      </dsp:nvSpPr>
      <dsp:spPr>
        <a:xfrm>
          <a:off x="5663864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MIS Production Go-Live</a:t>
          </a:r>
          <a:endParaRPr lang="en-US" sz="1300" kern="1200" dirty="0"/>
        </a:p>
      </dsp:txBody>
      <dsp:txXfrm>
        <a:off x="5706991" y="705716"/>
        <a:ext cx="1710818" cy="797199"/>
      </dsp:txXfrm>
    </dsp:sp>
    <dsp:sp modelId="{EF44ACB0-91C6-4E33-8159-70BA472933E7}">
      <dsp:nvSpPr>
        <dsp:cNvPr id="0" name=""/>
        <dsp:cNvSpPr/>
      </dsp:nvSpPr>
      <dsp:spPr>
        <a:xfrm>
          <a:off x="7550790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Decommission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Old MIS</a:t>
          </a:r>
          <a:endParaRPr lang="en-US" sz="1300" kern="1200" dirty="0"/>
        </a:p>
      </dsp:txBody>
      <dsp:txXfrm>
        <a:off x="7593917" y="705716"/>
        <a:ext cx="1710818" cy="797199"/>
      </dsp:txXfrm>
    </dsp:sp>
    <dsp:sp modelId="{6E2D1EF8-19CE-4D04-A90B-3DC3C927AC7A}">
      <dsp:nvSpPr>
        <dsp:cNvPr id="0" name=""/>
        <dsp:cNvSpPr/>
      </dsp:nvSpPr>
      <dsp:spPr>
        <a:xfrm>
          <a:off x="9437716" y="662589"/>
          <a:ext cx="1797072" cy="8834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Transition ERCOT.COM Content into Integrated Platform</a:t>
          </a:r>
          <a:endParaRPr lang="en-US" sz="1300" kern="1200" dirty="0"/>
        </a:p>
      </dsp:txBody>
      <dsp:txXfrm>
        <a:off x="9480843" y="705716"/>
        <a:ext cx="1710818" cy="797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03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418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993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538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140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lists/89535/eip_external_interfaces_specification_v1_20N.zip" TargetMode="External"/><Relationship Id="rId7" Type="http://schemas.openxmlformats.org/officeDocument/2006/relationships/hyperlink" Target="https://mis.ercot.com/public/data-products?page=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mis.ercot.com/emil" TargetMode="External"/><Relationship Id="rId5" Type="http://schemas.openxmlformats.org/officeDocument/2006/relationships/hyperlink" Target="http://www.ercot.com/content/wcm/key_documents_lists/89515/Market_Data_Transparency_Terms_of_Use_v1_2.docx" TargetMode="External"/><Relationship Id="rId4" Type="http://schemas.openxmlformats.org/officeDocument/2006/relationships/hyperlink" Target="http://www.ercot.com/content/services/mdt/Market_Data_Transparency_Terms_of_Use_v1_0.doc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webmaster@ercot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ercot.com/about/redesign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is.ercot.com/misapp/GetReports.do?reportTypeId=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is.ercot.com/misapp/servlets/IceDocListJsonWS?reportTypeId=XXXX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ercot.com/content/wcm/key_documents_lists/89515/Market_Data_Transparency_Terms_of_Use_v1_2.docx" TargetMode="External"/><Relationship Id="rId4" Type="http://schemas.openxmlformats.org/officeDocument/2006/relationships/hyperlink" Target="http://www.ercot.com/content/services/mdt/Market_Data_Transparency_Terms_of_Use_v1_0.doc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81600" y="28956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MIS &amp; ERCOT.com User Workshop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dirty="0">
              <a:solidFill>
                <a:schemeClr val="tx2"/>
              </a:solidFill>
            </a:endParaRPr>
          </a:p>
          <a:p>
            <a:r>
              <a:rPr lang="en-US" b="1" dirty="0" smtClean="0"/>
              <a:t>October 21, </a:t>
            </a:r>
            <a:r>
              <a:rPr lang="en-US" b="1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Help and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ERCOT provides </a:t>
            </a:r>
            <a:r>
              <a:rPr lang="en-US" sz="2400" dirty="0">
                <a:hlinkClick r:id="rId3"/>
              </a:rPr>
              <a:t>documentation on the EWS API system</a:t>
            </a:r>
            <a:r>
              <a:rPr lang="en-US" sz="2400" dirty="0"/>
              <a:t>.</a:t>
            </a:r>
          </a:p>
          <a:p>
            <a:pPr lvl="0"/>
            <a:r>
              <a:rPr lang="en-US" sz="2400" dirty="0"/>
              <a:t>ERCOT provides </a:t>
            </a:r>
            <a:r>
              <a:rPr lang="en-US" sz="2400" dirty="0">
                <a:hlinkClick r:id="rId4"/>
              </a:rPr>
              <a:t>Terms of </a:t>
            </a:r>
            <a:r>
              <a:rPr lang="en-US" sz="2400" dirty="0">
                <a:hlinkClick r:id="rId5"/>
              </a:rPr>
              <a:t>Use </a:t>
            </a:r>
            <a:r>
              <a:rPr lang="en-US" sz="2400" dirty="0"/>
              <a:t>for all reports outlining the policy around download frequency.</a:t>
            </a:r>
          </a:p>
          <a:p>
            <a:pPr lvl="0"/>
            <a:r>
              <a:rPr lang="sv-SE" sz="2400" dirty="0"/>
              <a:t>The </a:t>
            </a:r>
            <a:r>
              <a:rPr lang="sv-SE" sz="2400" dirty="0">
                <a:hlinkClick r:id="rId6"/>
              </a:rPr>
              <a:t>ERCOT </a:t>
            </a:r>
            <a:r>
              <a:rPr lang="sv-SE" sz="2400" dirty="0">
                <a:hlinkClick r:id="rId7"/>
              </a:rPr>
              <a:t>Market </a:t>
            </a:r>
            <a:r>
              <a:rPr lang="sv-SE" sz="2400" dirty="0">
                <a:hlinkClick r:id="rId6"/>
              </a:rPr>
              <a:t>Information List (EMIL)</a:t>
            </a:r>
            <a:r>
              <a:rPr lang="en-US" sz="2400" dirty="0"/>
              <a:t> details all market products required to be supplied by Protocols or other binding documents.</a:t>
            </a:r>
          </a:p>
          <a:p>
            <a:pPr lvl="0"/>
            <a:r>
              <a:rPr lang="en-US" sz="2400" dirty="0"/>
              <a:t>Client Services representatives are available to assist MPs in finding information that ERCOT has made available.</a:t>
            </a:r>
          </a:p>
          <a:p>
            <a:pPr lvl="0"/>
            <a:r>
              <a:rPr lang="en-US" sz="2400" dirty="0"/>
              <a:t>ERCOT is unable to provide API code as each MPs implementation is different.</a:t>
            </a:r>
          </a:p>
          <a:p>
            <a:pPr lvl="0"/>
            <a:r>
              <a:rPr lang="en-US" sz="2400" dirty="0"/>
              <a:t>ERCOT cannot consult on implementations other than basic troubleshooting.</a:t>
            </a:r>
          </a:p>
          <a:p>
            <a:pPr marL="0" lvl="0" indent="0">
              <a:buNone/>
            </a:pPr>
            <a:endParaRPr lang="en-US" sz="2000" dirty="0"/>
          </a:p>
          <a:p>
            <a:pPr marL="0" lvl="0" indent="0">
              <a:buNone/>
            </a:pPr>
            <a:endParaRPr lang="en-US" sz="2000" dirty="0"/>
          </a:p>
          <a:p>
            <a:pPr lvl="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20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 smtClean="0"/>
              <a:t>MIS </a:t>
            </a:r>
            <a:r>
              <a:rPr lang="en-US" sz="2800" dirty="0"/>
              <a:t>User Workshops will </a:t>
            </a:r>
            <a:r>
              <a:rPr lang="en-US" sz="2800" dirty="0" smtClean="0"/>
              <a:t>resume in November.</a:t>
            </a:r>
            <a:endParaRPr lang="en-US" sz="2800" dirty="0"/>
          </a:p>
          <a:p>
            <a:pPr lvl="0"/>
            <a:r>
              <a:rPr lang="en-US" sz="2800" dirty="0" smtClean="0"/>
              <a:t>Contact your Client Services representative with questions.</a:t>
            </a:r>
          </a:p>
          <a:p>
            <a:pPr lvl="0"/>
            <a:r>
              <a:rPr lang="en-US" sz="2800" dirty="0" smtClean="0"/>
              <a:t>Report bugs to the ERCOT HelpDesk</a:t>
            </a:r>
            <a:r>
              <a:rPr lang="en-US" sz="2800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r>
              <a:rPr lang="en-US" sz="2000" smtClean="0"/>
              <a:t>Feedback </a:t>
            </a:r>
            <a:r>
              <a:rPr lang="en-US" sz="2000" dirty="0" smtClean="0"/>
              <a:t>at any time to </a:t>
            </a:r>
            <a:r>
              <a:rPr lang="en-US" sz="2000" dirty="0" smtClean="0">
                <a:hlinkClick r:id="rId3"/>
              </a:rPr>
              <a:t>webmaster@ercot.com</a:t>
            </a:r>
            <a:r>
              <a:rPr lang="en-US" sz="2000" dirty="0" smtClean="0"/>
              <a:t> </a:t>
            </a:r>
          </a:p>
          <a:p>
            <a:pPr marL="0" indent="0" algn="ctr">
              <a:buNone/>
            </a:pPr>
            <a:r>
              <a:rPr lang="en-US" sz="2000" dirty="0" smtClean="0"/>
              <a:t>Redesign info: </a:t>
            </a:r>
            <a:r>
              <a:rPr lang="en-US" sz="2000" dirty="0" smtClean="0">
                <a:hlinkClick r:id="rId4"/>
              </a:rPr>
              <a:t>www.ercot.com/about/redesign</a:t>
            </a:r>
            <a:endParaRPr lang="en-US" sz="2000" dirty="0"/>
          </a:p>
          <a:p>
            <a:pPr marL="0" lvl="0" indent="0">
              <a:buNone/>
            </a:pPr>
            <a:endParaRPr lang="en-US" sz="2000" dirty="0"/>
          </a:p>
          <a:p>
            <a:pPr marL="0" lvl="0" indent="0">
              <a:buNone/>
            </a:pPr>
            <a:endParaRPr lang="en-US" sz="2000" dirty="0"/>
          </a:p>
          <a:p>
            <a:pPr lvl="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940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 </a:t>
            </a:r>
            <a:r>
              <a:rPr lang="en-US" dirty="0" smtClean="0"/>
              <a:t>Project Background</a:t>
            </a:r>
          </a:p>
          <a:p>
            <a:pPr lvl="1"/>
            <a:r>
              <a:rPr lang="en-US" dirty="0" smtClean="0"/>
              <a:t>Scope of Changes</a:t>
            </a:r>
          </a:p>
          <a:p>
            <a:pPr lvl="1"/>
            <a:r>
              <a:rPr lang="en-US" dirty="0"/>
              <a:t>Review MIS Go-Live Plan </a:t>
            </a:r>
            <a:endParaRPr lang="en-US" dirty="0" smtClean="0"/>
          </a:p>
          <a:p>
            <a:pPr lvl="1"/>
            <a:r>
              <a:rPr lang="en-US" dirty="0" smtClean="0"/>
              <a:t>What Is and Isn’t </a:t>
            </a:r>
            <a:r>
              <a:rPr lang="en-US" dirty="0"/>
              <a:t>Changing </a:t>
            </a:r>
            <a:r>
              <a:rPr lang="en-US" dirty="0" smtClean="0"/>
              <a:t>?</a:t>
            </a:r>
          </a:p>
          <a:p>
            <a:r>
              <a:rPr lang="en-US" dirty="0" smtClean="0"/>
              <a:t>Feedback </a:t>
            </a:r>
            <a:r>
              <a:rPr lang="en-US" dirty="0"/>
              <a:t>on remaining technical issues</a:t>
            </a:r>
          </a:p>
          <a:p>
            <a:r>
              <a:rPr lang="en-US" dirty="0"/>
              <a:t>MIS Integrations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 Redesign Scope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066800"/>
            <a:ext cx="6781800" cy="4878018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772400" y="953109"/>
            <a:ext cx="4013200" cy="5105399"/>
          </a:xfrm>
        </p:spPr>
        <p:txBody>
          <a:bodyPr/>
          <a:lstStyle/>
          <a:p>
            <a:pPr lvl="0"/>
            <a:r>
              <a:rPr lang="en-US" dirty="0" smtClean="0"/>
              <a:t>Updated user interface</a:t>
            </a:r>
          </a:p>
          <a:p>
            <a:pPr lvl="0"/>
            <a:r>
              <a:rPr lang="en-US" dirty="0" smtClean="0"/>
              <a:t>Improved search &amp; metadata</a:t>
            </a:r>
          </a:p>
          <a:p>
            <a:pPr lvl="0"/>
            <a:r>
              <a:rPr lang="en-US" dirty="0" smtClean="0"/>
              <a:t>Integrated EMIL &amp; report </a:t>
            </a:r>
            <a:r>
              <a:rPr lang="en-US" dirty="0"/>
              <a:t>l</a:t>
            </a:r>
            <a:r>
              <a:rPr lang="en-US" dirty="0" smtClean="0"/>
              <a:t>inks </a:t>
            </a:r>
          </a:p>
          <a:p>
            <a:pPr lvl="0"/>
            <a:r>
              <a:rPr lang="en-US" dirty="0" smtClean="0"/>
              <a:t>Easier access to applications</a:t>
            </a:r>
          </a:p>
          <a:p>
            <a:pPr lvl="0"/>
            <a:r>
              <a:rPr lang="en-US" dirty="0" smtClean="0"/>
              <a:t>Updated technology platform</a:t>
            </a:r>
          </a:p>
          <a:p>
            <a:pPr lvl="0"/>
            <a:r>
              <a:rPr lang="en-US" dirty="0" smtClean="0"/>
              <a:t>More secure</a:t>
            </a:r>
          </a:p>
        </p:txBody>
      </p:sp>
    </p:spTree>
    <p:extLst>
      <p:ext uri="{BB962C8B-B14F-4D97-AF65-F5344CB8AC3E}">
        <p14:creationId xmlns:p14="http://schemas.microsoft.com/office/powerpoint/2010/main" val="210957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 </a:t>
            </a:r>
            <a:r>
              <a:rPr lang="en-US" dirty="0" smtClean="0"/>
              <a:t>Redesign Benefits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257799"/>
          </a:xfrm>
        </p:spPr>
        <p:txBody>
          <a:bodyPr/>
          <a:lstStyle/>
          <a:p>
            <a:r>
              <a:rPr lang="en-US" dirty="0"/>
              <a:t>Improved Market Data </a:t>
            </a:r>
            <a:r>
              <a:rPr lang="en-US" dirty="0" smtClean="0"/>
              <a:t>Transparency (MDT)</a:t>
            </a:r>
            <a:endParaRPr lang="en-US" dirty="0"/>
          </a:p>
          <a:p>
            <a:pPr lvl="1"/>
            <a:r>
              <a:rPr lang="en-US" dirty="0" smtClean="0"/>
              <a:t>What data is available?</a:t>
            </a:r>
          </a:p>
          <a:p>
            <a:pPr lvl="1"/>
            <a:r>
              <a:rPr lang="en-US" dirty="0" smtClean="0"/>
              <a:t>How often is data updated?</a:t>
            </a:r>
          </a:p>
          <a:p>
            <a:pPr lvl="1"/>
            <a:r>
              <a:rPr lang="en-US" dirty="0" smtClean="0"/>
              <a:t>Which reports have data?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One-Stop Information Clearinghouse</a:t>
            </a:r>
          </a:p>
          <a:p>
            <a:pPr lvl="1"/>
            <a:r>
              <a:rPr lang="en-US" dirty="0"/>
              <a:t>Integrated platform with ERCOT.com</a:t>
            </a:r>
          </a:p>
          <a:p>
            <a:pPr lvl="1"/>
            <a:r>
              <a:rPr lang="en-US" dirty="0"/>
              <a:t>Responsive design for use on multiple devices</a:t>
            </a:r>
          </a:p>
          <a:p>
            <a:pPr lvl="1"/>
            <a:r>
              <a:rPr lang="en-US" dirty="0"/>
              <a:t>Applied taxonomy and improved search</a:t>
            </a:r>
          </a:p>
          <a:p>
            <a:pPr marL="0" lvl="0" indent="0">
              <a:buNone/>
            </a:pPr>
            <a:endParaRPr lang="en-US" dirty="0" smtClean="0"/>
          </a:p>
          <a:p>
            <a:pPr lvl="0"/>
            <a:r>
              <a:rPr lang="en-US" dirty="0"/>
              <a:t>Maintain Technical </a:t>
            </a:r>
            <a:r>
              <a:rPr lang="en-US" dirty="0" smtClean="0"/>
              <a:t>Health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603" y="242424"/>
            <a:ext cx="11277600" cy="518318"/>
          </a:xfrm>
        </p:spPr>
        <p:txBody>
          <a:bodyPr/>
          <a:lstStyle/>
          <a:p>
            <a:r>
              <a:rPr lang="en-US" dirty="0"/>
              <a:t>MIS Release </a:t>
            </a:r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948483"/>
              </p:ext>
            </p:extLst>
          </p:nvPr>
        </p:nvGraphicFramePr>
        <p:xfrm>
          <a:off x="533400" y="3483322"/>
          <a:ext cx="7072275" cy="19740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800835"/>
                <a:gridCol w="5271440"/>
              </a:tblGrid>
              <a:tr h="383037">
                <a:tc gridSpan="2">
                  <a:txBody>
                    <a:bodyPr/>
                    <a:lstStyle/>
                    <a:p>
                      <a:r>
                        <a:rPr lang="en-US" sz="1600" b="1" dirty="0" smtClean="0"/>
                        <a:t>2020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4419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Jan   30</a:t>
                      </a:r>
                      <a:r>
                        <a:rPr lang="en-US" sz="1600" baseline="30000" dirty="0" smtClean="0"/>
                        <a:t>th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EMIL web interface release </a:t>
                      </a:r>
                      <a:r>
                        <a:rPr lang="en-US" sz="160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  26</a:t>
                      </a:r>
                      <a:r>
                        <a:rPr lang="en-US" sz="1600" b="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Sandbox version of new MIS </a:t>
                      </a:r>
                      <a:r>
                        <a:rPr lang="en-US" sz="1600" b="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b="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16</a:t>
                      </a:r>
                      <a:r>
                        <a:rPr lang="en-US" sz="1600" b="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MIS Production soft launch for MP testing </a:t>
                      </a:r>
                      <a:r>
                        <a:rPr lang="en-US" sz="1600" b="0" dirty="0" smtClean="0">
                          <a:solidFill>
                            <a:srgbClr val="00B050"/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1600" b="0" dirty="0" smtClean="0"/>
                    </a:p>
                  </a:txBody>
                  <a:tcPr/>
                </a:tc>
              </a:tr>
              <a:tr h="38303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  11</a:t>
                      </a:r>
                      <a:r>
                        <a:rPr lang="en-US" sz="1600" b="1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MIS Production Go-Live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085966"/>
              </p:ext>
            </p:extLst>
          </p:nvPr>
        </p:nvGraphicFramePr>
        <p:xfrm>
          <a:off x="7834274" y="3483322"/>
          <a:ext cx="3954929" cy="197408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17703"/>
                <a:gridCol w="2937226"/>
              </a:tblGrid>
              <a:tr h="451432">
                <a:tc gridSpan="2">
                  <a:txBody>
                    <a:bodyPr/>
                    <a:lstStyle/>
                    <a:p>
                      <a:r>
                        <a:rPr lang="en-US" sz="1600" b="1" dirty="0" smtClean="0"/>
                        <a:t>2021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5208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Decommission old MIS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100180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Q1 – Q4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Transition ERCOT.COM content into integrated platform</a:t>
                      </a:r>
                      <a:endParaRPr lang="en-US" sz="160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2" name="Diagram 41"/>
          <p:cNvGraphicFramePr/>
          <p:nvPr>
            <p:extLst>
              <p:ext uri="{D42A27DB-BD31-4B8C-83A1-F6EECF244321}">
                <p14:modId xmlns:p14="http://schemas.microsoft.com/office/powerpoint/2010/main" val="986074021"/>
              </p:ext>
            </p:extLst>
          </p:nvPr>
        </p:nvGraphicFramePr>
        <p:xfrm>
          <a:off x="533400" y="1143000"/>
          <a:ext cx="11237875" cy="2208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3" name="Picture 4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75" y="2409403"/>
            <a:ext cx="381000" cy="3810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292" y="2432926"/>
            <a:ext cx="381000" cy="381000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1291179" y="1438134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Jan</a:t>
            </a:r>
            <a:r>
              <a:rPr lang="en-US" sz="1600" dirty="0" smtClean="0"/>
              <a:t> </a:t>
            </a:r>
            <a:r>
              <a:rPr lang="en-US" sz="1400" dirty="0" smtClean="0"/>
              <a:t>30</a:t>
            </a:r>
            <a:r>
              <a:rPr lang="en-US" sz="1400" baseline="30000" dirty="0" smtClean="0"/>
              <a:t>th</a:t>
            </a:r>
            <a:endParaRPr lang="en-US" sz="1600" baseline="30000" dirty="0"/>
          </a:p>
        </p:txBody>
      </p:sp>
      <p:sp>
        <p:nvSpPr>
          <p:cNvPr id="46" name="TextBox 45"/>
          <p:cNvSpPr txBox="1"/>
          <p:nvPr/>
        </p:nvSpPr>
        <p:spPr>
          <a:xfrm>
            <a:off x="2987292" y="144246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May </a:t>
            </a: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26th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693509" y="144246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Sept 16</a:t>
            </a:r>
            <a:r>
              <a:rPr lang="en-US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462841" y="1438134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 11</a:t>
            </a:r>
            <a:r>
              <a:rPr lang="en-US" sz="16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145203" y="1423149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Q1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914535" y="1438134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Q1- Q4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149696" y="3003408"/>
            <a:ext cx="693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2020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486898" y="2993782"/>
            <a:ext cx="762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2021</a:t>
            </a:r>
            <a:endParaRPr lang="en-US" sz="1600" baseline="30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5" name="Right Brace 54"/>
          <p:cNvSpPr/>
          <p:nvPr/>
        </p:nvSpPr>
        <p:spPr>
          <a:xfrm rot="5400000">
            <a:off x="4387159" y="-544943"/>
            <a:ext cx="218495" cy="6936235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ight Brace 55"/>
          <p:cNvSpPr/>
          <p:nvPr/>
        </p:nvSpPr>
        <p:spPr>
          <a:xfrm rot="5400000">
            <a:off x="9755394" y="1135733"/>
            <a:ext cx="225010" cy="3581400"/>
          </a:xfrm>
          <a:prstGeom prst="rightBrace">
            <a:avLst>
              <a:gd name="adj1" fmla="val 3744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509" y="2423256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83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Impacts to data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following changes have been visible in the Soft </a:t>
            </a:r>
            <a:r>
              <a:rPr lang="en-US" dirty="0"/>
              <a:t>Launch MIS </a:t>
            </a:r>
            <a:r>
              <a:rPr lang="en-US" dirty="0" smtClean="0"/>
              <a:t>released on September </a:t>
            </a:r>
            <a:r>
              <a:rPr lang="en-US" dirty="0"/>
              <a:t>16, 2020.</a:t>
            </a:r>
            <a:endParaRPr lang="en-US" sz="2400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URL change</a:t>
            </a:r>
          </a:p>
          <a:p>
            <a:r>
              <a:rPr lang="en-US" dirty="0" smtClean="0"/>
              <a:t>/public vs /secure</a:t>
            </a:r>
          </a:p>
          <a:p>
            <a:r>
              <a:rPr lang="en-US" dirty="0" smtClean="0"/>
              <a:t>No more pop-up for data links</a:t>
            </a:r>
          </a:p>
          <a:p>
            <a:r>
              <a:rPr lang="en-US" dirty="0" smtClean="0"/>
              <a:t>Underlying HTML source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No additional changes are expected to those aspects for the November 11, 2020 Go-Live.</a:t>
            </a:r>
            <a:endParaRPr lang="en-US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 Scraping: URL Scenario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Q: We </a:t>
            </a:r>
            <a:r>
              <a:rPr lang="en-US" sz="2400" dirty="0"/>
              <a:t>currently </a:t>
            </a:r>
            <a:r>
              <a:rPr lang="en-US" sz="2400" dirty="0" smtClean="0"/>
              <a:t>parse </a:t>
            </a:r>
            <a:r>
              <a:rPr lang="en-US" sz="2400" dirty="0"/>
              <a:t>the HTML source of the predictable URL (</a:t>
            </a:r>
            <a:r>
              <a:rPr lang="en-US" sz="2400" u="sng" dirty="0">
                <a:hlinkClick r:id="rId3"/>
              </a:rPr>
              <a:t>https://mis.ercot.com/misapp/GetReports.do?reportTypeId=</a:t>
            </a:r>
            <a:r>
              <a:rPr lang="en-US" sz="2400" dirty="0"/>
              <a:t>  [6 digit REPORT TYPE ID]) </a:t>
            </a:r>
          </a:p>
          <a:p>
            <a:pPr marL="0" lvl="0" indent="0">
              <a:buNone/>
            </a:pPr>
            <a:r>
              <a:rPr lang="en-US" sz="2400" dirty="0"/>
              <a:t>in order to get a list of available files (since the source code contains &lt;a href='/misdownload/servlets/mirDownload?mimic_duns=0805522512000&amp;doclookupId=715089663'&gt;zip&lt;/a</a:t>
            </a:r>
            <a:r>
              <a:rPr lang="en-US" sz="2400" dirty="0" smtClean="0"/>
              <a:t>&gt;).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Can you tell me if the above predictable URL will continue to exist after November?</a:t>
            </a:r>
          </a:p>
          <a:p>
            <a:pPr marL="0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A: </a:t>
            </a:r>
            <a:r>
              <a:rPr lang="en-US" sz="2400" dirty="0" smtClean="0"/>
              <a:t>While </a:t>
            </a:r>
            <a:r>
              <a:rPr lang="en-US" sz="2400" dirty="0" smtClean="0"/>
              <a:t>ERCOT </a:t>
            </a:r>
            <a:r>
              <a:rPr lang="en-US" sz="2400" dirty="0"/>
              <a:t>does not support screen </a:t>
            </a:r>
            <a:r>
              <a:rPr lang="en-US" sz="2400" dirty="0" smtClean="0"/>
              <a:t>scraping, MIS </a:t>
            </a:r>
            <a:r>
              <a:rPr lang="en-US" sz="2400" dirty="0" smtClean="0"/>
              <a:t>App Get Reports will remain in place until </a:t>
            </a:r>
            <a:r>
              <a:rPr lang="en-US" sz="2400" dirty="0" smtClean="0"/>
              <a:t>June </a:t>
            </a:r>
            <a:r>
              <a:rPr lang="en-US" sz="2400" dirty="0" smtClean="0"/>
              <a:t>2021. ERCOT will communicate exact dates as </a:t>
            </a:r>
            <a:r>
              <a:rPr lang="en-US" sz="2400" dirty="0" smtClean="0"/>
              <a:t>more information is </a:t>
            </a:r>
            <a:r>
              <a:rPr lang="en-US" sz="2400" dirty="0" smtClean="0"/>
              <a:t>known.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999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 Scraping: URL Scenario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smtClean="0"/>
              <a:t>Q: </a:t>
            </a:r>
            <a:r>
              <a:rPr lang="en-US" sz="2400" dirty="0" smtClean="0"/>
              <a:t>Can </a:t>
            </a:r>
            <a:r>
              <a:rPr lang="en-US" sz="2400" dirty="0"/>
              <a:t>MPs hit the new MIS JSON endpoints for document list and download as an alternative to screen scraping and hitting the MIS popup?</a:t>
            </a:r>
            <a:br>
              <a:rPr lang="en-US" sz="2400" dirty="0"/>
            </a:br>
            <a:r>
              <a:rPr lang="en-US" sz="2400" u="sng" dirty="0">
                <a:hlinkClick r:id="rId3"/>
              </a:rPr>
              <a:t>https://</a:t>
            </a:r>
            <a:r>
              <a:rPr lang="en-US" sz="2400" u="sng" dirty="0" smtClean="0">
                <a:hlinkClick r:id="rId3"/>
              </a:rPr>
              <a:t>mis.ercot.com/misapp/servlets/IceDocListJsonWS?reportTypeId=XXXXX</a:t>
            </a:r>
            <a:endParaRPr lang="en-US" sz="2400" u="sng" dirty="0"/>
          </a:p>
          <a:p>
            <a:pPr marL="0" indent="0">
              <a:buNone/>
            </a:pPr>
            <a:endParaRPr lang="en-US" sz="2400" u="sng" dirty="0" smtClean="0"/>
          </a:p>
          <a:p>
            <a:pPr marL="0" lvl="0" indent="0">
              <a:buNone/>
            </a:pPr>
            <a:r>
              <a:rPr lang="en-US" sz="2400" dirty="0" smtClean="0"/>
              <a:t>A: ERCOT </a:t>
            </a:r>
            <a:r>
              <a:rPr lang="en-US" sz="2400" dirty="0"/>
              <a:t>does not support screen scraping, but </a:t>
            </a:r>
            <a:r>
              <a:rPr lang="en-US" sz="2400" dirty="0" smtClean="0"/>
              <a:t>the above service is used to generate MIS report lists and download links and is not </a:t>
            </a:r>
            <a:r>
              <a:rPr lang="en-US" sz="2400" dirty="0"/>
              <a:t>currently slated for </a:t>
            </a:r>
            <a:r>
              <a:rPr lang="en-US" sz="2400" dirty="0" smtClean="0"/>
              <a:t>modifications. Any changes to those endpoints will be communicated via Market Notice.</a:t>
            </a:r>
          </a:p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r>
              <a:rPr lang="en-US" sz="2400" dirty="0" smtClean="0"/>
              <a:t>Use of that service should adhere to the ERCOT </a:t>
            </a:r>
            <a:r>
              <a:rPr lang="en-US" sz="2400" dirty="0" smtClean="0">
                <a:hlinkClick r:id="rId4"/>
              </a:rPr>
              <a:t>Terms </a:t>
            </a:r>
            <a:r>
              <a:rPr lang="en-US" sz="2400" dirty="0">
                <a:hlinkClick r:id="rId4"/>
              </a:rPr>
              <a:t>of </a:t>
            </a:r>
            <a:r>
              <a:rPr lang="en-US" sz="2400" dirty="0">
                <a:hlinkClick r:id="rId5"/>
              </a:rPr>
              <a:t>Use </a:t>
            </a:r>
            <a:r>
              <a:rPr lang="en-US" sz="2400" dirty="0"/>
              <a:t>for all reports outlining the policy around download frequency.</a:t>
            </a:r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u="sng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478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 Scraping Supportability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Users engaging in parsing data from the ERCOT Market Information System (MIS) may cause system reliability issues.</a:t>
            </a:r>
          </a:p>
          <a:p>
            <a:r>
              <a:rPr lang="en-US" sz="2400" dirty="0"/>
              <a:t>Automated systems pulling data from a GUI based system have the potential to overwhelm the GUI systems.</a:t>
            </a:r>
          </a:p>
          <a:p>
            <a:r>
              <a:rPr lang="en-US" sz="2400" dirty="0"/>
              <a:t>ERCOT will deny access to IPs using poorly written code or macros that saturated the report download bandwidth.</a:t>
            </a:r>
          </a:p>
          <a:p>
            <a:r>
              <a:rPr lang="en-US" sz="2400" dirty="0"/>
              <a:t>ERCOT will make an attempt to contact the company that is found to be the cause of the degradation.</a:t>
            </a:r>
          </a:p>
          <a:p>
            <a:r>
              <a:rPr lang="en-US" sz="2400" dirty="0"/>
              <a:t>In severe cases, ERCOT will block offending IP to maintain reliability. Blocked IP addresses will not be allowed to reconnect until corrective action is taken by the user.</a:t>
            </a:r>
          </a:p>
          <a:p>
            <a:pPr marL="0" lvl="0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39992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15040</TotalTime>
  <Words>546</Words>
  <Application>Microsoft Office PowerPoint</Application>
  <PresentationFormat>Widescreen</PresentationFormat>
  <Paragraphs>120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1_Custom Design</vt:lpstr>
      <vt:lpstr>Office Theme</vt:lpstr>
      <vt:lpstr>PowerPoint Presentation</vt:lpstr>
      <vt:lpstr>Agenda</vt:lpstr>
      <vt:lpstr>MIS Redesign Scope</vt:lpstr>
      <vt:lpstr>MIS Redesign Benefits</vt:lpstr>
      <vt:lpstr>MIS Release Timeline</vt:lpstr>
      <vt:lpstr>Impacts to data access</vt:lpstr>
      <vt:lpstr>Screen Scraping: URL Scenario #1</vt:lpstr>
      <vt:lpstr>Screen Scraping: URL Scenario #2</vt:lpstr>
      <vt:lpstr>Screen Scraping Supportability Challenges</vt:lpstr>
      <vt:lpstr>Integration Help and Documentation</vt:lpstr>
      <vt:lpstr>Communication Moving Forward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Hale, Aubrey</cp:lastModifiedBy>
  <cp:revision>126</cp:revision>
  <cp:lastPrinted>2016-01-21T20:53:15Z</cp:lastPrinted>
  <dcterms:created xsi:type="dcterms:W3CDTF">2016-01-21T15:20:31Z</dcterms:created>
  <dcterms:modified xsi:type="dcterms:W3CDTF">2020-10-19T21:26:09Z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