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7"/>
  </p:notesMasterIdLst>
  <p:handoutMasterIdLst>
    <p:handoutMasterId r:id="rId28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295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261" r:id="rId21"/>
    <p:sldId id="328" r:id="rId22"/>
    <p:sldId id="329" r:id="rId23"/>
    <p:sldId id="327" r:id="rId24"/>
    <p:sldId id="324" r:id="rId25"/>
    <p:sldId id="32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7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 autoAdjust="0"/>
  </p:normalViewPr>
  <p:slideViewPr>
    <p:cSldViewPr showGuides="1">
      <p:cViewPr varScale="1">
        <p:scale>
          <a:sx n="88" d="100"/>
          <a:sy n="88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3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98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Spoorthy Papudesi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October 16, 2020</a:t>
            </a:r>
            <a:endParaRPr lang="en-US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</a:t>
            </a:r>
            <a:r>
              <a:rPr lang="en-US" sz="1800" dirty="0">
                <a:cs typeface="Times New Roman" panose="02020603050405020304" pitchFamily="18" charset="0"/>
              </a:rPr>
              <a:t>Aug 2019 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Aug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7008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Actual/invoice exposure slightly higher than TPEA except during summer peak and fall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7712108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</a:t>
            </a:r>
            <a:r>
              <a:rPr lang="en-US" sz="1800" dirty="0">
                <a:cs typeface="Times New Roman" panose="02020603050405020304" pitchFamily="18" charset="0"/>
              </a:rPr>
              <a:t>Aug 2019 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Aug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7170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 except during summer peak and fall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7303641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</a:t>
            </a:r>
            <a:r>
              <a:rPr lang="en-US" sz="1800" dirty="0">
                <a:cs typeface="Times New Roman" panose="02020603050405020304" pitchFamily="18" charset="0"/>
              </a:rPr>
              <a:t>Aug 2019 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Aug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6682"/>
            <a:ext cx="7858425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</a:t>
            </a:r>
            <a:r>
              <a:rPr lang="en-US" sz="1600" dirty="0">
                <a:cs typeface="Times New Roman" panose="02020603050405020304" pitchFamily="18" charset="0"/>
              </a:rPr>
              <a:t>Aug 2019 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Aug 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3221" y="4886446"/>
            <a:ext cx="3858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TPES mostly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31" y="1066800"/>
            <a:ext cx="7132938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</a:t>
            </a:r>
            <a:r>
              <a:rPr lang="en-US" sz="1600" dirty="0">
                <a:cs typeface="Times New Roman" panose="02020603050405020304" pitchFamily="18" charset="0"/>
              </a:rPr>
              <a:t>Aug 2019 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Aug 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7080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 during winter and shoulder months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239000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Appendix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</a:t>
            </a:r>
            <a:r>
              <a:rPr lang="en-US" sz="1800" dirty="0" smtClean="0"/>
              <a:t>Market Segment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" y="5867400"/>
            <a:ext cx="8343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Note: </a:t>
            </a:r>
            <a:r>
              <a:rPr lang="en-US" sz="1100" dirty="0" smtClean="0"/>
              <a:t>Excess </a:t>
            </a:r>
            <a:r>
              <a:rPr lang="en-US" sz="1100" dirty="0"/>
              <a:t>collateral doesn’t include Unsecured Credit </a:t>
            </a:r>
            <a:r>
              <a:rPr lang="en-US" sz="1100" dirty="0" smtClean="0"/>
              <a:t>Limit and is defined as Collateral in excess of TPE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283891"/>
            <a:ext cx="76866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Rating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7152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TPE 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143000"/>
            <a:ext cx="8305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</a:t>
            </a:r>
            <a:r>
              <a:rPr lang="en-US" sz="1800" dirty="0" smtClean="0"/>
              <a:t>Excess Collateral </a:t>
            </a:r>
            <a:r>
              <a:rPr lang="en-US" sz="1800" dirty="0"/>
              <a:t>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180" y="5791200"/>
            <a:ext cx="83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Note: </a:t>
            </a:r>
            <a:r>
              <a:rPr lang="en-US" sz="1400" dirty="0" smtClean="0"/>
              <a:t>Excess </a:t>
            </a:r>
            <a:r>
              <a:rPr lang="en-US" sz="1400" dirty="0"/>
              <a:t>collateral doesn’t include Unsecured Credit </a:t>
            </a:r>
            <a:r>
              <a:rPr lang="en-US" sz="1400" dirty="0" smtClean="0"/>
              <a:t>Limit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73857"/>
            <a:ext cx="8305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Monthly Highlights </a:t>
            </a:r>
            <a:r>
              <a:rPr lang="en-US" sz="1800" dirty="0">
                <a:cs typeface="Times New Roman" panose="02020603050405020304" pitchFamily="18" charset="0"/>
              </a:rPr>
              <a:t>Aug</a:t>
            </a:r>
            <a:r>
              <a:rPr lang="en-US" sz="1800" dirty="0" smtClean="0">
                <a:cs typeface="Times New Roman" panose="02020603050405020304" pitchFamily="18" charset="0"/>
              </a:rPr>
              <a:t> 2020- 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Sep 2020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182"/>
            <a:ext cx="8534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decreased from $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690.79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million to $ 459.24 million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TPE decreased mainly due to lower Real-Time and Day-Ahead Settlement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oint prices as well as lower Forward Adjustment Factors in September compared to August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slightly increased from $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1,552.18 million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to $1,552.7 million 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The increase in Discretionary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ollateral is largely due to decrease in TPE.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Number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of active Counter-Parties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increased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by 1</a:t>
            </a:r>
            <a:endParaRPr lang="en-US" sz="1400" dirty="0" smtClean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 smtClean="0">
                <a:cs typeface="Times New Roman" panose="02020603050405020304" pitchFamily="18" charset="0"/>
              </a:rPr>
              <a:t>TPE/Real-Time &amp; Day-Ahead Daily Average Settlement Point Prices for HB_NORTH </a:t>
            </a:r>
            <a:br>
              <a:rPr lang="en-US" sz="1600" dirty="0" smtClean="0">
                <a:cs typeface="Times New Roman" panose="02020603050405020304" pitchFamily="18" charset="0"/>
              </a:rPr>
            </a:br>
            <a:r>
              <a:rPr lang="en-US" sz="1600" dirty="0" smtClean="0">
                <a:cs typeface="Times New Roman" panose="02020603050405020304" pitchFamily="18" charset="0"/>
              </a:rPr>
              <a:t>Sep 2019- Sep </a:t>
            </a:r>
            <a:r>
              <a:rPr lang="en-US" sz="1600" dirty="0">
                <a:cs typeface="Times New Roman" panose="02020603050405020304" pitchFamily="18" charset="0"/>
              </a:rPr>
              <a:t>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90" y="1219200"/>
            <a:ext cx="7517019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Forward Adjustment Factors Sep 2019- Sep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7456054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Available Credit by Type Compared to Total Potential Exposure (TPE)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0054" y="5715000"/>
            <a:ext cx="833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6770"/>
                </a:solidFill>
              </a:rPr>
              <a:t>* Numbers are as of month-end except for Max TPE</a:t>
            </a:r>
            <a:endParaRPr lang="en-US" sz="1200" dirty="0">
              <a:solidFill>
                <a:srgbClr val="5B67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1" y="1219200"/>
            <a:ext cx="8214859" cy="33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Discretionary Collateral Aug </a:t>
            </a:r>
            <a:r>
              <a:rPr lang="en-US" sz="1800" dirty="0">
                <a:cs typeface="Times New Roman" panose="02020603050405020304" pitchFamily="18" charset="0"/>
              </a:rPr>
              <a:t>2020- </a:t>
            </a:r>
            <a:r>
              <a:rPr lang="en-US" sz="1800" dirty="0" smtClean="0">
                <a:cs typeface="Times New Roman" panose="02020603050405020304" pitchFamily="18" charset="0"/>
              </a:rPr>
              <a:t>Sep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486" y="806105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a Counter-Party level, no unusual changes were noted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Discretionary </a:t>
            </a:r>
            <a:r>
              <a:rPr lang="en-US" sz="1400" dirty="0"/>
              <a:t>c</a:t>
            </a:r>
            <a:r>
              <a:rPr lang="en-US" sz="1400" dirty="0" smtClean="0"/>
              <a:t>ollateral doesn’t include Unsecured Credit Limit or parent guarantees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696343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Discretionary Collateral by Market Segment- Sep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Load and Generation entities accounted for the largest portion of </a:t>
            </a:r>
            <a:r>
              <a:rPr lang="en-US" sz="1400" dirty="0"/>
              <a:t>d</a:t>
            </a:r>
            <a:r>
              <a:rPr lang="en-US" sz="1400" dirty="0" smtClean="0"/>
              <a:t>iscretionary collateral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86682"/>
            <a:ext cx="6608637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cs typeface="Times New Roman" panose="02020603050405020304" pitchFamily="18" charset="0"/>
              </a:rPr>
              <a:t>Coverage </a:t>
            </a:r>
            <a:r>
              <a:rPr lang="en-US" sz="1800" dirty="0">
                <a:cs typeface="Times New Roman" panose="02020603050405020304" pitchFamily="18" charset="0"/>
              </a:rPr>
              <a:t>of </a:t>
            </a:r>
            <a:r>
              <a:rPr lang="en-US" sz="1800" dirty="0" smtClean="0">
                <a:cs typeface="Times New Roman" panose="02020603050405020304" pitchFamily="18" charset="0"/>
              </a:rPr>
              <a:t>Settlements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14400"/>
            <a:ext cx="8534400" cy="5181600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TPEA covers </a:t>
            </a:r>
            <a:r>
              <a:rPr lang="en-US" sz="1800" dirty="0">
                <a:solidFill>
                  <a:srgbClr val="5B6770"/>
                </a:solidFill>
                <a:latin typeface="+mj-lt"/>
              </a:rPr>
              <a:t>S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ettlement/Invoice exposure and estimated Real-Time and Day- Ahead completed but not settled activity (RTLCNS and UDAA)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The analysis was performed for the period, Aug 2019 -</a:t>
            </a:r>
            <a:r>
              <a:rPr lang="en-US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Aug 2020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Only Settlement invoices due to ERCOT are considered in the calculation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M1 values as of May 28, 2020 were used for the period Jul 2019 - May 2020 and M1 values effective as of each day were used since Jun 2020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sz="1800" b="1" u="sng" dirty="0" smtClean="0">
                <a:solidFill>
                  <a:srgbClr val="5B6770"/>
                </a:solidFill>
                <a:latin typeface="+mj-lt"/>
              </a:rPr>
              <a:t>Example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For business date 2/1/2020, if a Counter-Party has M1 value of 20, then all the charge invoices till 2/21/2020 including RTLCNS and UDAA as of 2/1/2020 is summed up to arrive at “Invoice Exposure”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Aug 2019 </a:t>
            </a:r>
            <a:r>
              <a:rPr lang="en-US" sz="1800" dirty="0" smtClean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cs typeface="Times New Roman" panose="02020603050405020304" pitchFamily="18" charset="0"/>
              </a:rPr>
              <a:t>Aug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38" y="1143000"/>
            <a:ext cx="7754784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96815</TotalTime>
  <Words>511</Words>
  <Application>Microsoft Office PowerPoint</Application>
  <PresentationFormat>On-screen Show (4:3)</PresentationFormat>
  <Paragraphs>98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1_Custom Design</vt:lpstr>
      <vt:lpstr>Office Theme</vt:lpstr>
      <vt:lpstr>Custom Design</vt:lpstr>
      <vt:lpstr>PowerPoint Presentation</vt:lpstr>
      <vt:lpstr>Monthly Highlights Aug 2020- Sep 2020</vt:lpstr>
      <vt:lpstr>TPE/Real-Time &amp; Day-Ahead Daily Average Settlement Point Prices for HB_NORTH  Sep 2019- Sep 2020</vt:lpstr>
      <vt:lpstr>TPE and Forward Adjustment Factors Sep 2019- Sep 2020</vt:lpstr>
      <vt:lpstr>Available Credit by Type Compared to Total Potential Exposure (TPE)</vt:lpstr>
      <vt:lpstr>Discretionary Collateral Aug 2020- Sep 2020</vt:lpstr>
      <vt:lpstr>TPE and Discretionary Collateral by Market Segment- Sep 2020</vt:lpstr>
      <vt:lpstr>TPE Coverage of Settlements</vt:lpstr>
      <vt:lpstr>TPE Coverage of Settlements Aug 2019 - Aug 2020</vt:lpstr>
      <vt:lpstr>TPE Coverage of Settlements Aug 2019 - Aug 2020</vt:lpstr>
      <vt:lpstr>TPE Coverage of Settlements Aug 2019 - Aug 2020</vt:lpstr>
      <vt:lpstr>TPE Coverage of Settlements Aug 2019 - Aug 2020</vt:lpstr>
      <vt:lpstr>TPE Coverage of Settlements Aug 2019 - Aug 2020</vt:lpstr>
      <vt:lpstr>TPE Coverage of Settlements Aug 2019 - Aug 2020</vt:lpstr>
      <vt:lpstr>PowerPoint Presentation</vt:lpstr>
      <vt:lpstr>Summary of Distribution by Market Segment</vt:lpstr>
      <vt:lpstr>Summary of Distribution by Rating Group </vt:lpstr>
      <vt:lpstr>Distribution of TPE by Rating and Category</vt:lpstr>
      <vt:lpstr>Distribution of Excess Collateral by Rating and Category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Papudesi, Spoorthy</cp:lastModifiedBy>
  <cp:revision>639</cp:revision>
  <cp:lastPrinted>2019-06-18T19:02:16Z</cp:lastPrinted>
  <dcterms:created xsi:type="dcterms:W3CDTF">2016-01-21T15:20:31Z</dcterms:created>
  <dcterms:modified xsi:type="dcterms:W3CDTF">2020-10-16T02:41:15Z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