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384" r:id="rId7"/>
    <p:sldId id="385" r:id="rId8"/>
    <p:sldId id="386" r:id="rId9"/>
    <p:sldId id="382"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EAB2727-15C7-4D73-9649-A7CDE7ECAF19}">
          <p14:sldIdLst>
            <p14:sldId id="260"/>
            <p14:sldId id="384"/>
            <p14:sldId id="385"/>
            <p14:sldId id="386"/>
            <p14:sldId id="3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COT" initials="ERCOT" lastIdx="1" clrIdx="0">
    <p:extLst>
      <p:ext uri="{19B8F6BF-5375-455C-9EA6-DF929625EA0E}">
        <p15:presenceInfo xmlns:p15="http://schemas.microsoft.com/office/powerpoint/2012/main" userId="ERCOT" providerId="None"/>
      </p:ext>
    </p:extLst>
  </p:cmAuthor>
  <p:cmAuthor id="2" name="Aldridge, Joshua" initials="AJ" lastIdx="6" clrIdx="1">
    <p:extLst>
      <p:ext uri="{19B8F6BF-5375-455C-9EA6-DF929625EA0E}">
        <p15:presenceInfo xmlns:p15="http://schemas.microsoft.com/office/powerpoint/2012/main" userId="S-1-5-21-639947351-343809578-3807592339-584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91" autoAdjust="0"/>
  </p:normalViewPr>
  <p:slideViewPr>
    <p:cSldViewPr showGuides="1">
      <p:cViewPr varScale="1">
        <p:scale>
          <a:sx n="84" d="100"/>
          <a:sy n="84" d="100"/>
        </p:scale>
        <p:origin x="774" y="90"/>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10/15/2020</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10/15/2020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173748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services/comm/mkt_notices/archives/4288"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1785104"/>
          </a:xfrm>
          <a:prstGeom prst="rect">
            <a:avLst/>
          </a:prstGeom>
          <a:noFill/>
        </p:spPr>
        <p:txBody>
          <a:bodyPr wrap="square" rtlCol="0">
            <a:spAutoFit/>
          </a:bodyPr>
          <a:lstStyle/>
          <a:p>
            <a:r>
              <a:rPr lang="en-US" sz="2000" b="1" dirty="0" smtClean="0"/>
              <a:t>DGRX workshop update</a:t>
            </a:r>
            <a:endParaRPr lang="en-US" sz="1400"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Bill Blevins</a:t>
            </a:r>
            <a:endParaRPr lang="en-US"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DGR Update</a:t>
            </a:r>
            <a:endParaRPr lang="en-US" dirty="0"/>
          </a:p>
        </p:txBody>
      </p:sp>
      <p:sp>
        <p:nvSpPr>
          <p:cNvPr id="3" name="Content Placeholder 2"/>
          <p:cNvSpPr>
            <a:spLocks noGrp="1"/>
          </p:cNvSpPr>
          <p:nvPr>
            <p:ph idx="1"/>
          </p:nvPr>
        </p:nvSpPr>
        <p:spPr/>
        <p:txBody>
          <a:bodyPr/>
          <a:lstStyle/>
          <a:p>
            <a:r>
              <a:rPr lang="en-US" sz="1600" dirty="0" smtClean="0"/>
              <a:t>September 26, </a:t>
            </a:r>
            <a:r>
              <a:rPr lang="en-US" sz="1600" dirty="0"/>
              <a:t>2019 </a:t>
            </a:r>
            <a:r>
              <a:rPr lang="en-US" sz="1600" dirty="0" smtClean="0"/>
              <a:t>ERCOT issued </a:t>
            </a:r>
            <a:r>
              <a:rPr lang="en-US" sz="1600" dirty="0">
                <a:hlinkClick r:id="rId2"/>
              </a:rPr>
              <a:t>market notice </a:t>
            </a:r>
            <a:r>
              <a:rPr lang="en-US" sz="1600" dirty="0"/>
              <a:t>regarding DGR interconnection practices </a:t>
            </a:r>
            <a:r>
              <a:rPr lang="en-US" sz="1600" dirty="0" smtClean="0"/>
              <a:t>informing </a:t>
            </a:r>
            <a:r>
              <a:rPr lang="en-US" sz="1600" dirty="0"/>
              <a:t>folks that </a:t>
            </a:r>
            <a:r>
              <a:rPr lang="en-US" sz="1600" dirty="0" smtClean="0"/>
              <a:t>ERCOT </a:t>
            </a:r>
            <a:r>
              <a:rPr lang="en-US" sz="1600" dirty="0"/>
              <a:t>was going to put on a moratorium </a:t>
            </a:r>
            <a:r>
              <a:rPr lang="en-US" sz="1600" dirty="0" smtClean="0"/>
              <a:t>on new DGR until </a:t>
            </a:r>
            <a:r>
              <a:rPr lang="en-US" sz="1600" dirty="0"/>
              <a:t>we wrote rules for incorporating DGR.</a:t>
            </a:r>
          </a:p>
          <a:p>
            <a:r>
              <a:rPr lang="en-US" sz="1600" dirty="0" smtClean="0"/>
              <a:t>DGRs submitted </a:t>
            </a:r>
            <a:r>
              <a:rPr lang="en-US" sz="1600" dirty="0"/>
              <a:t>affidavits to legal by October </a:t>
            </a:r>
            <a:r>
              <a:rPr lang="en-US" sz="1600" dirty="0" smtClean="0"/>
              <a:t>28, </a:t>
            </a:r>
            <a:r>
              <a:rPr lang="en-US" sz="1600" dirty="0"/>
              <a:t>2019 and 41 total </a:t>
            </a:r>
            <a:r>
              <a:rPr lang="en-US" sz="1600" dirty="0" smtClean="0"/>
              <a:t>DGR projects </a:t>
            </a:r>
            <a:r>
              <a:rPr lang="en-US" sz="1600" dirty="0"/>
              <a:t>were allowed to move </a:t>
            </a:r>
            <a:r>
              <a:rPr lang="en-US" sz="1600" dirty="0" smtClean="0"/>
              <a:t>forward under the DGR conditions specified. See map provided</a:t>
            </a:r>
          </a:p>
          <a:p>
            <a:r>
              <a:rPr lang="en-US" sz="1600" dirty="0" smtClean="0"/>
              <a:t>February 2020 ERCOT system and model testing to </a:t>
            </a:r>
            <a:r>
              <a:rPr lang="en-US" sz="1600" dirty="0"/>
              <a:t>decide what kind of </a:t>
            </a:r>
            <a:r>
              <a:rPr lang="en-US" sz="1600" dirty="0" smtClean="0"/>
              <a:t>interim solution </a:t>
            </a:r>
            <a:r>
              <a:rPr lang="en-US" sz="1600" dirty="0"/>
              <a:t>and system changes would be needed to help support managing DGR in our systems.  </a:t>
            </a:r>
            <a:endParaRPr lang="en-US" sz="1600" dirty="0" smtClean="0"/>
          </a:p>
          <a:p>
            <a:r>
              <a:rPr lang="en-US" sz="1600" dirty="0" smtClean="0"/>
              <a:t>ERCOT </a:t>
            </a:r>
            <a:r>
              <a:rPr lang="en-US" sz="1600" dirty="0"/>
              <a:t>presented </a:t>
            </a:r>
            <a:r>
              <a:rPr lang="en-US" sz="1600" dirty="0" smtClean="0"/>
              <a:t>its findings from testing </a:t>
            </a:r>
            <a:r>
              <a:rPr lang="en-US" sz="1600" dirty="0"/>
              <a:t>at the </a:t>
            </a:r>
            <a:r>
              <a:rPr lang="en-US" sz="1600" dirty="0" smtClean="0"/>
              <a:t>DGR workshop IV.</a:t>
            </a:r>
          </a:p>
          <a:p>
            <a:r>
              <a:rPr lang="en-US" sz="1600" dirty="0" smtClean="0"/>
              <a:t>ERCOT filed </a:t>
            </a:r>
            <a:r>
              <a:rPr lang="en-US" sz="1600" dirty="0"/>
              <a:t>NPPR 1016,NOGRR 212 and </a:t>
            </a:r>
            <a:r>
              <a:rPr lang="en-US" sz="1600" dirty="0" smtClean="0"/>
              <a:t>RRGRR026 addressing rules for DGR interconnection March 25, 2020.  </a:t>
            </a:r>
          </a:p>
          <a:p>
            <a:r>
              <a:rPr lang="en-US" sz="1600" dirty="0" smtClean="0"/>
              <a:t>DGR workshops after workshop V focused on </a:t>
            </a:r>
            <a:r>
              <a:rPr lang="en-US" sz="1600" dirty="0"/>
              <a:t>methods for </a:t>
            </a:r>
            <a:r>
              <a:rPr lang="en-US" sz="1600" dirty="0" smtClean="0"/>
              <a:t>integrating and improving visibility of DGR and SODG </a:t>
            </a:r>
          </a:p>
          <a:p>
            <a:r>
              <a:rPr lang="en-US" sz="1600" dirty="0" smtClean="0"/>
              <a:t>ERCOT filed </a:t>
            </a:r>
            <a:r>
              <a:rPr lang="en-US" sz="1600" dirty="0"/>
              <a:t>PGRR </a:t>
            </a:r>
            <a:r>
              <a:rPr lang="en-US" sz="1600" dirty="0" smtClean="0"/>
              <a:t>082 June 30, 2020 to address integrating DGR and SODG.  </a:t>
            </a:r>
          </a:p>
          <a:p>
            <a:r>
              <a:rPr lang="en-US" sz="1600" dirty="0" smtClean="0"/>
              <a:t>August </a:t>
            </a:r>
            <a:r>
              <a:rPr lang="en-US" sz="1600" dirty="0"/>
              <a:t>of 2020 the </a:t>
            </a:r>
            <a:r>
              <a:rPr lang="en-US" sz="1600" dirty="0" smtClean="0"/>
              <a:t>NPRR 1016,NOGRR 212 </a:t>
            </a:r>
            <a:r>
              <a:rPr lang="en-US" sz="1600" dirty="0"/>
              <a:t>and </a:t>
            </a:r>
            <a:r>
              <a:rPr lang="en-US" sz="1600" dirty="0" smtClean="0"/>
              <a:t>RRGRR 026 </a:t>
            </a:r>
            <a:r>
              <a:rPr lang="en-US" sz="1600" dirty="0"/>
              <a:t>were approved. </a:t>
            </a:r>
            <a:endParaRPr lang="en-US" sz="1600" dirty="0" smtClean="0"/>
          </a:p>
          <a:p>
            <a:r>
              <a:rPr lang="en-US" sz="1600" dirty="0" smtClean="0"/>
              <a:t>PGRR81 and 82 were approved </a:t>
            </a:r>
            <a:r>
              <a:rPr lang="en-US" sz="1600" dirty="0"/>
              <a:t>by ROS </a:t>
            </a:r>
            <a:r>
              <a:rPr lang="en-US" sz="1600" dirty="0" smtClean="0"/>
              <a:t>Oct 08 2020 (included </a:t>
            </a:r>
            <a:r>
              <a:rPr lang="en-US" sz="1600" dirty="0"/>
              <a:t>additions for Self-Limiting </a:t>
            </a:r>
            <a:r>
              <a:rPr lang="en-US" sz="1600" dirty="0" smtClean="0"/>
              <a:t>Facilities applicable to GR and ESRs). </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154118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DGR items related NPRR system changes</a:t>
            </a:r>
            <a:endParaRPr lang="en-US" dirty="0"/>
          </a:p>
        </p:txBody>
      </p:sp>
      <p:sp>
        <p:nvSpPr>
          <p:cNvPr id="3" name="Content Placeholder 2"/>
          <p:cNvSpPr>
            <a:spLocks noGrp="1"/>
          </p:cNvSpPr>
          <p:nvPr>
            <p:ph idx="1"/>
          </p:nvPr>
        </p:nvSpPr>
        <p:spPr/>
        <p:txBody>
          <a:bodyPr/>
          <a:lstStyle/>
          <a:p>
            <a:endParaRPr lang="en-US" sz="1800" dirty="0"/>
          </a:p>
          <a:p>
            <a:r>
              <a:rPr lang="en-US" sz="1800" dirty="0"/>
              <a:t>July was last DGR workshop today’s workshop will focus on discussions related to Self-Limiting Settlement-Only Generators which were not covered in PGRR-81 or PGRR-82. </a:t>
            </a:r>
          </a:p>
          <a:p>
            <a:r>
              <a:rPr lang="en-US" sz="1800" dirty="0" smtClean="0"/>
              <a:t>MPs will </a:t>
            </a:r>
            <a:r>
              <a:rPr lang="en-US" sz="1800" dirty="0"/>
              <a:t>be interested in where we stand with the implementation of the </a:t>
            </a:r>
            <a:r>
              <a:rPr lang="en-US" sz="1800" dirty="0" smtClean="0"/>
              <a:t>project and system changes </a:t>
            </a:r>
            <a:r>
              <a:rPr lang="en-US" sz="1800" dirty="0"/>
              <a:t>associated with the </a:t>
            </a:r>
            <a:r>
              <a:rPr lang="en-US" sz="1800" dirty="0" smtClean="0"/>
              <a:t>NPRR.</a:t>
            </a:r>
          </a:p>
          <a:p>
            <a:pPr lvl="1"/>
            <a:r>
              <a:rPr lang="en-US" sz="1600" dirty="0" smtClean="0"/>
              <a:t> Over the last </a:t>
            </a:r>
            <a:r>
              <a:rPr lang="en-US" sz="1600" dirty="0"/>
              <a:t>several weeks we’ve kicked off the initial project phases for the DGR solution in the interim.  </a:t>
            </a:r>
            <a:endParaRPr lang="en-US" sz="1600" dirty="0" smtClean="0"/>
          </a:p>
          <a:p>
            <a:pPr lvl="1"/>
            <a:r>
              <a:rPr lang="en-US" sz="1600" dirty="0" smtClean="0"/>
              <a:t>The </a:t>
            </a:r>
            <a:r>
              <a:rPr lang="en-US" sz="1600" dirty="0"/>
              <a:t>teams are just now going to the requirements and putting together the scope of necessary </a:t>
            </a:r>
            <a:r>
              <a:rPr lang="en-US" sz="1600" dirty="0" smtClean="0"/>
              <a:t>changes.</a:t>
            </a:r>
          </a:p>
          <a:p>
            <a:pPr lvl="1"/>
            <a:r>
              <a:rPr lang="en-US" sz="1600" dirty="0" smtClean="0"/>
              <a:t>Do </a:t>
            </a:r>
            <a:r>
              <a:rPr lang="en-US" sz="1600" dirty="0"/>
              <a:t>not have </a:t>
            </a:r>
            <a:r>
              <a:rPr lang="en-US" sz="1600" dirty="0" smtClean="0"/>
              <a:t>a </a:t>
            </a:r>
            <a:r>
              <a:rPr lang="en-US" sz="1600" dirty="0"/>
              <a:t>schedule of </a:t>
            </a:r>
            <a:r>
              <a:rPr lang="en-US" sz="1600" dirty="0" smtClean="0"/>
              <a:t>when </a:t>
            </a:r>
            <a:r>
              <a:rPr lang="en-US" sz="1600" dirty="0"/>
              <a:t>that will be completed.  </a:t>
            </a:r>
            <a:endParaRPr lang="en-US" sz="1600" dirty="0" smtClean="0"/>
          </a:p>
          <a:p>
            <a:pPr lvl="1"/>
            <a:r>
              <a:rPr lang="en-US" sz="1600" dirty="0" smtClean="0"/>
              <a:t>The </a:t>
            </a:r>
            <a:r>
              <a:rPr lang="en-US" sz="1600" dirty="0"/>
              <a:t>current IA says 12 to 18 months until the team completes the planning phase of this </a:t>
            </a:r>
            <a:r>
              <a:rPr lang="en-US" sz="1600" dirty="0" smtClean="0"/>
              <a:t>work.</a:t>
            </a:r>
          </a:p>
          <a:p>
            <a:pPr lvl="1"/>
            <a:r>
              <a:rPr lang="en-US" sz="1600" dirty="0" smtClean="0"/>
              <a:t>We don’t have </a:t>
            </a:r>
            <a:r>
              <a:rPr lang="en-US" sz="1600" dirty="0"/>
              <a:t>anything more concrete to </a:t>
            </a:r>
            <a:r>
              <a:rPr lang="en-US" sz="1600" dirty="0" smtClean="0"/>
              <a:t>share on schedule but are hoping to have more info as the project gets further down the path.  </a:t>
            </a:r>
          </a:p>
          <a:p>
            <a:pPr lvl="1"/>
            <a:r>
              <a:rPr lang="en-US" sz="1600" dirty="0" smtClean="0"/>
              <a:t>ERCOT understands a lot of MPs would </a:t>
            </a:r>
            <a:r>
              <a:rPr lang="en-US" sz="1600" dirty="0"/>
              <a:t>like to see this </a:t>
            </a:r>
            <a:r>
              <a:rPr lang="en-US" sz="1600" dirty="0" smtClean="0"/>
              <a:t>work done </a:t>
            </a:r>
            <a:r>
              <a:rPr lang="en-US" sz="1600" dirty="0"/>
              <a:t>as soon as possible </a:t>
            </a:r>
            <a:r>
              <a:rPr lang="en-US" sz="1600" dirty="0" smtClean="0"/>
              <a:t> and we have informed the project team </a:t>
            </a:r>
            <a:r>
              <a:rPr lang="en-US" sz="1600" dirty="0"/>
              <a:t>to be expected </a:t>
            </a:r>
            <a:r>
              <a:rPr lang="en-US" sz="1600" dirty="0" smtClean="0"/>
              <a:t>to </a:t>
            </a:r>
            <a:r>
              <a:rPr lang="en-US" sz="1600" dirty="0"/>
              <a:t>deliver it as efficiently as possible.</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115015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DGR </a:t>
            </a:r>
            <a:r>
              <a:rPr lang="en-US" dirty="0"/>
              <a:t>items related </a:t>
            </a:r>
            <a:r>
              <a:rPr lang="en-US" dirty="0" smtClean="0"/>
              <a:t>to PGRR </a:t>
            </a:r>
            <a:r>
              <a:rPr lang="en-US" dirty="0"/>
              <a:t>system changes</a:t>
            </a:r>
            <a:r>
              <a:rPr lang="en-US" dirty="0" smtClean="0"/>
              <a:t> </a:t>
            </a:r>
            <a:endParaRPr lang="en-US" dirty="0"/>
          </a:p>
        </p:txBody>
      </p:sp>
      <p:sp>
        <p:nvSpPr>
          <p:cNvPr id="3" name="Content Placeholder 2"/>
          <p:cNvSpPr>
            <a:spLocks noGrp="1"/>
          </p:cNvSpPr>
          <p:nvPr>
            <p:ph idx="1"/>
          </p:nvPr>
        </p:nvSpPr>
        <p:spPr/>
        <p:txBody>
          <a:bodyPr/>
          <a:lstStyle/>
          <a:p>
            <a:r>
              <a:rPr lang="en-US" sz="1800" dirty="0"/>
              <a:t>Associated with the </a:t>
            </a:r>
            <a:r>
              <a:rPr lang="en-US" sz="1800" dirty="0" smtClean="0"/>
              <a:t>PGRR 82 there </a:t>
            </a:r>
            <a:r>
              <a:rPr lang="en-US" sz="1800" dirty="0"/>
              <a:t>will be system requirements for the </a:t>
            </a:r>
            <a:r>
              <a:rPr lang="en-US" sz="1800" dirty="0" smtClean="0"/>
              <a:t>RIOO application</a:t>
            </a:r>
            <a:r>
              <a:rPr lang="en-US" sz="1800" dirty="0"/>
              <a:t>.  So our goal is to get </a:t>
            </a:r>
            <a:r>
              <a:rPr lang="en-US" sz="1800" dirty="0" smtClean="0"/>
              <a:t>the PGRR-82 approved </a:t>
            </a:r>
            <a:r>
              <a:rPr lang="en-US" sz="1800" dirty="0"/>
              <a:t>by this December</a:t>
            </a:r>
            <a:r>
              <a:rPr lang="en-US" sz="1800" dirty="0" smtClean="0"/>
              <a:t>.</a:t>
            </a:r>
          </a:p>
          <a:p>
            <a:r>
              <a:rPr lang="en-US" sz="1800" dirty="0" smtClean="0"/>
              <a:t>ERCOT is </a:t>
            </a:r>
            <a:r>
              <a:rPr lang="en-US" sz="1800" dirty="0"/>
              <a:t>currently rolling out improvements to the RIOO system for existing </a:t>
            </a:r>
            <a:r>
              <a:rPr lang="en-US" sz="1800" dirty="0" smtClean="0"/>
              <a:t>resources.</a:t>
            </a:r>
          </a:p>
          <a:p>
            <a:r>
              <a:rPr lang="en-US" sz="1800" dirty="0" smtClean="0"/>
              <a:t>Once </a:t>
            </a:r>
            <a:r>
              <a:rPr lang="en-US" sz="1800" dirty="0"/>
              <a:t>all those features are made available the team will focus on the create functions for new registrations of resources </a:t>
            </a:r>
            <a:endParaRPr lang="en-US" sz="1800" dirty="0" smtClean="0"/>
          </a:p>
          <a:p>
            <a:r>
              <a:rPr lang="en-US" sz="1800" dirty="0" smtClean="0"/>
              <a:t>They </a:t>
            </a:r>
            <a:r>
              <a:rPr lang="en-US" sz="1800" dirty="0"/>
              <a:t>will work on features related to DGR, PGRR-81 and PGRR-82. </a:t>
            </a:r>
            <a:endParaRPr lang="en-US" sz="1800" dirty="0" smtClean="0"/>
          </a:p>
          <a:p>
            <a:pPr lvl="1"/>
            <a:r>
              <a:rPr lang="en-US" sz="1600" dirty="0" smtClean="0"/>
              <a:t>So </a:t>
            </a:r>
            <a:r>
              <a:rPr lang="en-US" sz="1600" dirty="0"/>
              <a:t>assuming that PGRR-81 and 82 are approved in Dec they can start that work sometime next year hopefully without any delay to their work plan.</a:t>
            </a:r>
          </a:p>
          <a:p>
            <a:r>
              <a:rPr lang="en-US" sz="1800" dirty="0"/>
              <a:t> </a:t>
            </a:r>
            <a:r>
              <a:rPr lang="en-US" sz="1800" dirty="0" smtClean="0"/>
              <a:t>So </a:t>
            </a:r>
            <a:r>
              <a:rPr lang="en-US" sz="1800" dirty="0"/>
              <a:t>next year would be implementing the tool changes for this DGR related work and then all projects Large and small would be included in the RIOO system and we would have tool for managing them once they came on line.</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3777733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DGR and </a:t>
            </a:r>
            <a:r>
              <a:rPr lang="en-US" dirty="0" smtClean="0"/>
              <a:t>SODG current </a:t>
            </a:r>
            <a:endParaRPr lang="en-US" dirty="0"/>
          </a:p>
        </p:txBody>
      </p:sp>
      <p:sp>
        <p:nvSpPr>
          <p:cNvPr id="3" name="Content Placeholder 2"/>
          <p:cNvSpPr>
            <a:spLocks noGrp="1"/>
          </p:cNvSpPr>
          <p:nvPr>
            <p:ph idx="1"/>
          </p:nvPr>
        </p:nvSpPr>
        <p:spPr>
          <a:xfrm>
            <a:off x="3583291" y="1062146"/>
            <a:ext cx="2280135" cy="2141165"/>
          </a:xfrm>
        </p:spPr>
        <p:txBody>
          <a:bodyPr/>
          <a:lstStyle/>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pic>
        <p:nvPicPr>
          <p:cNvPr id="1027" name="Picture 3" descr="image003"/>
          <p:cNvPicPr>
            <a:picLocks noChangeAspect="1" noChangeArrowheads="1"/>
          </p:cNvPicPr>
          <p:nvPr/>
        </p:nvPicPr>
        <p:blipFill rotWithShape="1">
          <a:blip r:embed="rId3">
            <a:extLst>
              <a:ext uri="{28A0092B-C50C-407E-A947-70E740481C1C}">
                <a14:useLocalDpi xmlns:a14="http://schemas.microsoft.com/office/drawing/2010/main" val="0"/>
              </a:ext>
            </a:extLst>
          </a:blip>
          <a:srcRect r="17721"/>
          <a:stretch/>
        </p:blipFill>
        <p:spPr bwMode="auto">
          <a:xfrm>
            <a:off x="1828800" y="689371"/>
            <a:ext cx="4953000" cy="5275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2332385" y="5965247"/>
            <a:ext cx="6985881" cy="738664"/>
          </a:xfrm>
          <a:prstGeom prst="rect">
            <a:avLst/>
          </a:prstGeom>
          <a:noFill/>
        </p:spPr>
        <p:txBody>
          <a:bodyPr wrap="square" rtlCol="0">
            <a:spAutoFit/>
          </a:bodyPr>
          <a:lstStyle/>
          <a:p>
            <a:r>
              <a:rPr lang="en-US" sz="1050" dirty="0" smtClean="0">
                <a:solidFill>
                  <a:srgbClr val="FF0000"/>
                </a:solidFill>
              </a:rPr>
              <a:t>Red Stars </a:t>
            </a:r>
            <a:r>
              <a:rPr lang="en-US" sz="1050" dirty="0" smtClean="0"/>
              <a:t>are DGR/DESR-41 site ~370 </a:t>
            </a:r>
            <a:r>
              <a:rPr lang="en-US" sz="1050" dirty="0" smtClean="0"/>
              <a:t>MW that were included before DGR moratorium. </a:t>
            </a:r>
          </a:p>
          <a:p>
            <a:endParaRPr lang="en-US" sz="1050" dirty="0" smtClean="0"/>
          </a:p>
          <a:p>
            <a:r>
              <a:rPr lang="en-US" sz="1050" dirty="0" smtClean="0"/>
              <a:t>Circles are </a:t>
            </a:r>
            <a:r>
              <a:rPr lang="en-US" sz="1050" dirty="0" smtClean="0"/>
              <a:t>SODG. </a:t>
            </a:r>
            <a:r>
              <a:rPr lang="en-US" sz="1050" dirty="0" smtClean="0"/>
              <a:t>Yellow </a:t>
            </a:r>
            <a:r>
              <a:rPr lang="en-US" sz="1050" dirty="0" smtClean="0"/>
              <a:t>being Controllable by the owner </a:t>
            </a:r>
            <a:r>
              <a:rPr lang="en-US" sz="1050" dirty="0" smtClean="0"/>
              <a:t>and green being </a:t>
            </a:r>
            <a:r>
              <a:rPr lang="en-US" sz="1050" dirty="0" smtClean="0"/>
              <a:t>non-Controllable</a:t>
            </a:r>
          </a:p>
          <a:p>
            <a:r>
              <a:rPr lang="en-US" sz="1050" dirty="0" smtClean="0"/>
              <a:t>Total </a:t>
            </a:r>
            <a:r>
              <a:rPr lang="en-US" sz="1050" dirty="0" smtClean="0"/>
              <a:t>241 sites </a:t>
            </a:r>
            <a:r>
              <a:rPr lang="en-US" sz="1050" dirty="0" smtClean="0"/>
              <a:t>~850 MW</a:t>
            </a:r>
            <a:endParaRPr lang="en-US" sz="1050" dirty="0"/>
          </a:p>
        </p:txBody>
      </p:sp>
      <p:sp>
        <p:nvSpPr>
          <p:cNvPr id="6" name="5-Point Star 5"/>
          <p:cNvSpPr/>
          <p:nvPr/>
        </p:nvSpPr>
        <p:spPr>
          <a:xfrm>
            <a:off x="2155466" y="6044418"/>
            <a:ext cx="176919" cy="134803"/>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nut 6"/>
          <p:cNvSpPr/>
          <p:nvPr/>
        </p:nvSpPr>
        <p:spPr>
          <a:xfrm>
            <a:off x="2179985" y="6324600"/>
            <a:ext cx="152400" cy="152400"/>
          </a:xfrm>
          <a:prstGeom prst="don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812921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1EC322A48D464F8B0E213CBC24EC84" ma:contentTypeVersion="0" ma:contentTypeDescription="Create a new document." ma:contentTypeScope="" ma:versionID="eeff05db5275068dfcb0677d6bb7745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C7E323EB-A504-4B19-A2F5-24EBF22ECE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6520</TotalTime>
  <Words>532</Words>
  <Application>Microsoft Office PowerPoint</Application>
  <PresentationFormat>On-screen Show (4:3)</PresentationFormat>
  <Paragraphs>42</Paragraphs>
  <Slides>5</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1_Custom Design</vt:lpstr>
      <vt:lpstr>Office Theme</vt:lpstr>
      <vt:lpstr>PowerPoint Presentation</vt:lpstr>
      <vt:lpstr>DGR Update</vt:lpstr>
      <vt:lpstr>DGR items related NPRR system changes</vt:lpstr>
      <vt:lpstr>DGR items related to PGRR system changes </vt:lpstr>
      <vt:lpstr>DGR and SODG current </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Bill Blevins</cp:lastModifiedBy>
  <cp:revision>134</cp:revision>
  <cp:lastPrinted>2016-01-21T20:53:15Z</cp:lastPrinted>
  <dcterms:created xsi:type="dcterms:W3CDTF">2016-01-21T15:20:31Z</dcterms:created>
  <dcterms:modified xsi:type="dcterms:W3CDTF">2020-10-15T21:49:37Z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0x010100511EC322A48D464F8B0E213CBC24EC84</vt:lpwstr>
  </property>
</Properties>
</file>