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9"/>
  </p:notesMasterIdLst>
  <p:handoutMasterIdLst>
    <p:handoutMasterId r:id="rId30"/>
  </p:handoutMasterIdLst>
  <p:sldIdLst>
    <p:sldId id="260" r:id="rId7"/>
    <p:sldId id="314" r:id="rId8"/>
    <p:sldId id="301" r:id="rId9"/>
    <p:sldId id="320" r:id="rId10"/>
    <p:sldId id="313" r:id="rId11"/>
    <p:sldId id="308" r:id="rId12"/>
    <p:sldId id="316" r:id="rId13"/>
    <p:sldId id="280" r:id="rId14"/>
    <p:sldId id="317" r:id="rId15"/>
    <p:sldId id="319" r:id="rId16"/>
    <p:sldId id="305" r:id="rId17"/>
    <p:sldId id="318" r:id="rId18"/>
    <p:sldId id="306" r:id="rId19"/>
    <p:sldId id="312" r:id="rId20"/>
    <p:sldId id="299" r:id="rId21"/>
    <p:sldId id="310" r:id="rId22"/>
    <p:sldId id="309" r:id="rId23"/>
    <p:sldId id="311" r:id="rId24"/>
    <p:sldId id="304" r:id="rId25"/>
    <p:sldId id="315" r:id="rId26"/>
    <p:sldId id="307" r:id="rId27"/>
    <p:sldId id="264"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16"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1" d="100"/>
          <a:sy n="51" d="100"/>
        </p:scale>
        <p:origin x="792" y="66"/>
      </p:cViewPr>
      <p:guideLst>
        <p:guide orient="horz" pos="816"/>
        <p:guide pos="2880"/>
      </p:guideLst>
    </p:cSldViewPr>
  </p:slideViewPr>
  <p:notesTextViewPr>
    <p:cViewPr>
      <p:scale>
        <a:sx n="3" d="2"/>
        <a:sy n="3" d="2"/>
      </p:scale>
      <p:origin x="0" y="0"/>
    </p:cViewPr>
  </p:notesTextViewPr>
  <p:notesViewPr>
    <p:cSldViewPr showGuides="1">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10/13/2020</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10/13/2020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0638058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23631404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3864191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35380614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11384000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8238452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14103194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dirty="0"/>
          </a:p>
        </p:txBody>
      </p:sp>
    </p:spTree>
    <p:extLst>
      <p:ext uri="{BB962C8B-B14F-4D97-AF65-F5344CB8AC3E}">
        <p14:creationId xmlns:p14="http://schemas.microsoft.com/office/powerpoint/2010/main" val="15574453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18</a:t>
            </a:fld>
            <a:endParaRPr lang="en-US" dirty="0"/>
          </a:p>
        </p:txBody>
      </p:sp>
    </p:spTree>
    <p:extLst>
      <p:ext uri="{BB962C8B-B14F-4D97-AF65-F5344CB8AC3E}">
        <p14:creationId xmlns:p14="http://schemas.microsoft.com/office/powerpoint/2010/main" val="15006110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19</a:t>
            </a:fld>
            <a:endParaRPr lang="en-US" dirty="0"/>
          </a:p>
        </p:txBody>
      </p:sp>
    </p:spTree>
    <p:extLst>
      <p:ext uri="{BB962C8B-B14F-4D97-AF65-F5344CB8AC3E}">
        <p14:creationId xmlns:p14="http://schemas.microsoft.com/office/powerpoint/2010/main" val="15598033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20</a:t>
            </a:fld>
            <a:endParaRPr lang="en-US" dirty="0"/>
          </a:p>
        </p:txBody>
      </p:sp>
    </p:spTree>
    <p:extLst>
      <p:ext uri="{BB962C8B-B14F-4D97-AF65-F5344CB8AC3E}">
        <p14:creationId xmlns:p14="http://schemas.microsoft.com/office/powerpoint/2010/main" val="2794091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5802722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21</a:t>
            </a:fld>
            <a:endParaRPr lang="en-US" dirty="0"/>
          </a:p>
        </p:txBody>
      </p:sp>
    </p:spTree>
    <p:extLst>
      <p:ext uri="{BB962C8B-B14F-4D97-AF65-F5344CB8AC3E}">
        <p14:creationId xmlns:p14="http://schemas.microsoft.com/office/powerpoint/2010/main" val="5917898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22</a:t>
            </a:fld>
            <a:endParaRPr lang="en-US" dirty="0"/>
          </a:p>
        </p:txBody>
      </p:sp>
    </p:spTree>
    <p:extLst>
      <p:ext uri="{BB962C8B-B14F-4D97-AF65-F5344CB8AC3E}">
        <p14:creationId xmlns:p14="http://schemas.microsoft.com/office/powerpoint/2010/main" val="216548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3592011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649484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1773370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887892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2226578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3360453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195489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651536"/>
            <a:ext cx="1164525" cy="246221"/>
          </a:xfrm>
          <a:prstGeom prst="rect">
            <a:avLst/>
          </a:prstGeom>
          <a:noFill/>
        </p:spPr>
        <p:txBody>
          <a:bodyPr wrap="square" rtlCol="0">
            <a:spAutoFit/>
          </a:bodyPr>
          <a:lstStyle/>
          <a:p>
            <a:pPr algn="l"/>
            <a:r>
              <a:rPr lang="en-US" sz="1000" b="0" baseline="0" dirty="0" smtClean="0">
                <a:solidFill>
                  <a:schemeClr val="tx1"/>
                </a:solidFill>
              </a:rPr>
              <a:t>ERCOT Public</a:t>
            </a:r>
            <a:endParaRPr lang="en-US" sz="1000" b="1"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2923877"/>
          </a:xfrm>
          <a:prstGeom prst="rect">
            <a:avLst/>
          </a:prstGeom>
          <a:noFill/>
        </p:spPr>
        <p:txBody>
          <a:bodyPr wrap="square" rtlCol="0">
            <a:spAutoFit/>
          </a:bodyPr>
          <a:lstStyle/>
          <a:p>
            <a:r>
              <a:rPr lang="en-US" sz="2000" b="1" dirty="0" smtClean="0"/>
              <a:t>4.  Counter-Party Credit Risk Assessment and Enforcement</a:t>
            </a:r>
            <a:endParaRPr lang="en-US" dirty="0"/>
          </a:p>
          <a:p>
            <a:r>
              <a:rPr lang="en-US" i="1" dirty="0" smtClean="0"/>
              <a:t>Mark Ruane</a:t>
            </a:r>
            <a:endParaRPr lang="en-US" i="1" dirty="0"/>
          </a:p>
          <a:p>
            <a:r>
              <a:rPr lang="en-US" dirty="0" smtClean="0"/>
              <a:t>Director, Settlements, Retail and Credit</a:t>
            </a:r>
          </a:p>
          <a:p>
            <a:endParaRPr lang="en-US" dirty="0"/>
          </a:p>
          <a:p>
            <a:r>
              <a:rPr lang="en-US" dirty="0" smtClean="0"/>
              <a:t>CWG / MCWG</a:t>
            </a:r>
          </a:p>
          <a:p>
            <a:endParaRPr lang="en-US" dirty="0" smtClean="0"/>
          </a:p>
          <a:p>
            <a:r>
              <a:rPr lang="en-US" dirty="0" smtClean="0"/>
              <a:t>ERCOT Public</a:t>
            </a:r>
          </a:p>
          <a:p>
            <a:r>
              <a:rPr lang="en-US" dirty="0" smtClean="0"/>
              <a:t>October 16, 2020</a:t>
            </a:r>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10</a:t>
            </a:fld>
            <a:endParaRPr lang="en-US"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pic>
        <p:nvPicPr>
          <p:cNvPr id="3" name="Picture 2"/>
          <p:cNvPicPr>
            <a:picLocks noChangeAspect="1"/>
          </p:cNvPicPr>
          <p:nvPr/>
        </p:nvPicPr>
        <p:blipFill>
          <a:blip r:embed="rId3"/>
          <a:stretch>
            <a:fillRect/>
          </a:stretch>
        </p:blipFill>
        <p:spPr>
          <a:xfrm>
            <a:off x="1409700" y="1600200"/>
            <a:ext cx="6324600" cy="3793875"/>
          </a:xfrm>
          <a:prstGeom prst="rect">
            <a:avLst/>
          </a:prstGeom>
        </p:spPr>
      </p:pic>
    </p:spTree>
    <p:extLst>
      <p:ext uri="{BB962C8B-B14F-4D97-AF65-F5344CB8AC3E}">
        <p14:creationId xmlns:p14="http://schemas.microsoft.com/office/powerpoint/2010/main" val="18429270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11</a:t>
            </a:fld>
            <a:endParaRPr lang="en-US" dirty="0"/>
          </a:p>
        </p:txBody>
      </p:sp>
      <p:sp>
        <p:nvSpPr>
          <p:cNvPr id="5" name="Content Placeholder 2"/>
          <p:cNvSpPr txBox="1">
            <a:spLocks/>
          </p:cNvSpPr>
          <p:nvPr/>
        </p:nvSpPr>
        <p:spPr>
          <a:xfrm>
            <a:off x="211931" y="871537"/>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MISO-based model weightings, calibrated using 2018 financial data.</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pic>
        <p:nvPicPr>
          <p:cNvPr id="2" name="Picture 1"/>
          <p:cNvPicPr>
            <a:picLocks noChangeAspect="1"/>
          </p:cNvPicPr>
          <p:nvPr/>
        </p:nvPicPr>
        <p:blipFill>
          <a:blip r:embed="rId3"/>
          <a:stretch>
            <a:fillRect/>
          </a:stretch>
        </p:blipFill>
        <p:spPr>
          <a:xfrm>
            <a:off x="768714" y="1752600"/>
            <a:ext cx="7606571" cy="4140993"/>
          </a:xfrm>
          <a:prstGeom prst="rect">
            <a:avLst/>
          </a:prstGeom>
        </p:spPr>
      </p:pic>
    </p:spTree>
    <p:extLst>
      <p:ext uri="{BB962C8B-B14F-4D97-AF65-F5344CB8AC3E}">
        <p14:creationId xmlns:p14="http://schemas.microsoft.com/office/powerpoint/2010/main" val="5796726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12</a:t>
            </a:fld>
            <a:endParaRPr lang="en-US" dirty="0"/>
          </a:p>
        </p:txBody>
      </p:sp>
      <p:sp>
        <p:nvSpPr>
          <p:cNvPr id="5" name="Content Placeholder 2"/>
          <p:cNvSpPr txBox="1">
            <a:spLocks/>
          </p:cNvSpPr>
          <p:nvPr/>
        </p:nvSpPr>
        <p:spPr>
          <a:xfrm>
            <a:off x="211931" y="871537"/>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MISO-based model weightings, calibrated using 2019 financial data.</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pic>
        <p:nvPicPr>
          <p:cNvPr id="2" name="Picture 1"/>
          <p:cNvPicPr>
            <a:picLocks noChangeAspect="1"/>
          </p:cNvPicPr>
          <p:nvPr/>
        </p:nvPicPr>
        <p:blipFill>
          <a:blip r:embed="rId3"/>
          <a:stretch>
            <a:fillRect/>
          </a:stretch>
        </p:blipFill>
        <p:spPr>
          <a:xfrm>
            <a:off x="610593" y="1885951"/>
            <a:ext cx="7999014" cy="3627436"/>
          </a:xfrm>
          <a:prstGeom prst="rect">
            <a:avLst/>
          </a:prstGeom>
        </p:spPr>
      </p:pic>
    </p:spTree>
    <p:extLst>
      <p:ext uri="{BB962C8B-B14F-4D97-AF65-F5344CB8AC3E}">
        <p14:creationId xmlns:p14="http://schemas.microsoft.com/office/powerpoint/2010/main" val="8989640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13</a:t>
            </a:fld>
            <a:endParaRPr lang="en-US" dirty="0"/>
          </a:p>
        </p:txBody>
      </p:sp>
      <p:sp>
        <p:nvSpPr>
          <p:cNvPr id="5" name="Content Placeholder 2"/>
          <p:cNvSpPr txBox="1">
            <a:spLocks/>
          </p:cNvSpPr>
          <p:nvPr/>
        </p:nvSpPr>
        <p:spPr>
          <a:xfrm>
            <a:off x="304800" y="12192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MISO-based model ratio bounds.</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pic>
        <p:nvPicPr>
          <p:cNvPr id="3" name="Picture 2"/>
          <p:cNvPicPr>
            <a:picLocks noChangeAspect="1"/>
          </p:cNvPicPr>
          <p:nvPr/>
        </p:nvPicPr>
        <p:blipFill>
          <a:blip r:embed="rId3"/>
          <a:stretch>
            <a:fillRect/>
          </a:stretch>
        </p:blipFill>
        <p:spPr>
          <a:xfrm>
            <a:off x="227943" y="1745457"/>
            <a:ext cx="8535057" cy="3420267"/>
          </a:xfrm>
          <a:prstGeom prst="rect">
            <a:avLst/>
          </a:prstGeom>
        </p:spPr>
      </p:pic>
    </p:spTree>
    <p:extLst>
      <p:ext uri="{BB962C8B-B14F-4D97-AF65-F5344CB8AC3E}">
        <p14:creationId xmlns:p14="http://schemas.microsoft.com/office/powerpoint/2010/main" val="434835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14</a:t>
            </a:fld>
            <a:endParaRPr lang="en-US" dirty="0"/>
          </a:p>
        </p:txBody>
      </p:sp>
      <p:sp>
        <p:nvSpPr>
          <p:cNvPr id="5" name="Content Placeholder 2"/>
          <p:cNvSpPr txBox="1">
            <a:spLocks/>
          </p:cNvSpPr>
          <p:nvPr/>
        </p:nvSpPr>
        <p:spPr>
          <a:xfrm>
            <a:off x="609600" y="24384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ERCOT financial scoring model</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spTree>
    <p:extLst>
      <p:ext uri="{BB962C8B-B14F-4D97-AF65-F5344CB8AC3E}">
        <p14:creationId xmlns:p14="http://schemas.microsoft.com/office/powerpoint/2010/main" val="572542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15</a:t>
            </a:fld>
            <a:endParaRPr lang="en-US" dirty="0"/>
          </a:p>
        </p:txBody>
      </p:sp>
      <p:sp>
        <p:nvSpPr>
          <p:cNvPr id="5" name="Content Placeholder 2"/>
          <p:cNvSpPr txBox="1">
            <a:spLocks/>
          </p:cNvSpPr>
          <p:nvPr/>
        </p:nvSpPr>
        <p:spPr>
          <a:xfrm>
            <a:off x="304800" y="12192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ERCOT model score results by segment:  2018 financial data</a:t>
            </a:r>
          </a:p>
        </p:txBody>
      </p:sp>
      <p:sp>
        <p:nvSpPr>
          <p:cNvPr id="16" name="Content Placeholder 2"/>
          <p:cNvSpPr txBox="1">
            <a:spLocks/>
          </p:cNvSpPr>
          <p:nvPr/>
        </p:nvSpPr>
        <p:spPr>
          <a:xfrm>
            <a:off x="381000" y="5165724"/>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Note that higher scores indicate higher credit quality. Scores can be duplicated when different CPs have same guarantor.</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pic>
        <p:nvPicPr>
          <p:cNvPr id="7" name="Picture 6"/>
          <p:cNvPicPr>
            <a:picLocks noChangeAspect="1"/>
          </p:cNvPicPr>
          <p:nvPr/>
        </p:nvPicPr>
        <p:blipFill>
          <a:blip r:embed="rId3"/>
          <a:stretch>
            <a:fillRect/>
          </a:stretch>
        </p:blipFill>
        <p:spPr>
          <a:xfrm>
            <a:off x="1181100" y="1981200"/>
            <a:ext cx="6781800" cy="2662541"/>
          </a:xfrm>
          <a:prstGeom prst="rect">
            <a:avLst/>
          </a:prstGeom>
        </p:spPr>
      </p:pic>
    </p:spTree>
    <p:extLst>
      <p:ext uri="{BB962C8B-B14F-4D97-AF65-F5344CB8AC3E}">
        <p14:creationId xmlns:p14="http://schemas.microsoft.com/office/powerpoint/2010/main" val="41875034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16</a:t>
            </a:fld>
            <a:endParaRPr lang="en-US" dirty="0"/>
          </a:p>
        </p:txBody>
      </p:sp>
      <p:sp>
        <p:nvSpPr>
          <p:cNvPr id="5" name="Content Placeholder 2"/>
          <p:cNvSpPr txBox="1">
            <a:spLocks/>
          </p:cNvSpPr>
          <p:nvPr/>
        </p:nvSpPr>
        <p:spPr>
          <a:xfrm>
            <a:off x="304800" y="12192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ERCOT model score results by segment:  2019 financial data, calibrated using 2018 financial data</a:t>
            </a:r>
          </a:p>
        </p:txBody>
      </p:sp>
      <p:sp>
        <p:nvSpPr>
          <p:cNvPr id="16" name="Content Placeholder 2"/>
          <p:cNvSpPr txBox="1">
            <a:spLocks/>
          </p:cNvSpPr>
          <p:nvPr/>
        </p:nvSpPr>
        <p:spPr>
          <a:xfrm>
            <a:off x="345281" y="5165724"/>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Note that higher scores indicate higher credit quality. Scores can be duplicated when different CPs have same guarantor.</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pic>
        <p:nvPicPr>
          <p:cNvPr id="7" name="Picture 6"/>
          <p:cNvPicPr>
            <a:picLocks noChangeAspect="1"/>
          </p:cNvPicPr>
          <p:nvPr/>
        </p:nvPicPr>
        <p:blipFill>
          <a:blip r:embed="rId3"/>
          <a:stretch>
            <a:fillRect/>
          </a:stretch>
        </p:blipFill>
        <p:spPr>
          <a:xfrm>
            <a:off x="1082300" y="2195514"/>
            <a:ext cx="6979400" cy="2740119"/>
          </a:xfrm>
          <a:prstGeom prst="rect">
            <a:avLst/>
          </a:prstGeom>
        </p:spPr>
      </p:pic>
    </p:spTree>
    <p:extLst>
      <p:ext uri="{BB962C8B-B14F-4D97-AF65-F5344CB8AC3E}">
        <p14:creationId xmlns:p14="http://schemas.microsoft.com/office/powerpoint/2010/main" val="1942351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17</a:t>
            </a:fld>
            <a:endParaRPr lang="en-US" dirty="0"/>
          </a:p>
        </p:txBody>
      </p:sp>
      <p:sp>
        <p:nvSpPr>
          <p:cNvPr id="5" name="Content Placeholder 2"/>
          <p:cNvSpPr txBox="1">
            <a:spLocks/>
          </p:cNvSpPr>
          <p:nvPr/>
        </p:nvSpPr>
        <p:spPr>
          <a:xfrm>
            <a:off x="304800" y="12192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ERCOT model score results by segment:  2019 financial data, calibrated using 2019 financial data</a:t>
            </a:r>
          </a:p>
        </p:txBody>
      </p:sp>
      <p:sp>
        <p:nvSpPr>
          <p:cNvPr id="16" name="Content Placeholder 2"/>
          <p:cNvSpPr txBox="1">
            <a:spLocks/>
          </p:cNvSpPr>
          <p:nvPr/>
        </p:nvSpPr>
        <p:spPr>
          <a:xfrm>
            <a:off x="345281" y="5165724"/>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Note that higher scores indicate higher credit quality. Scores can be duplicated when different CPs have same guarantor.</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pic>
        <p:nvPicPr>
          <p:cNvPr id="3" name="Picture 2"/>
          <p:cNvPicPr>
            <a:picLocks noChangeAspect="1"/>
          </p:cNvPicPr>
          <p:nvPr/>
        </p:nvPicPr>
        <p:blipFill>
          <a:blip r:embed="rId3"/>
          <a:stretch>
            <a:fillRect/>
          </a:stretch>
        </p:blipFill>
        <p:spPr>
          <a:xfrm>
            <a:off x="1108705" y="2233614"/>
            <a:ext cx="6926590" cy="2719386"/>
          </a:xfrm>
          <a:prstGeom prst="rect">
            <a:avLst/>
          </a:prstGeom>
        </p:spPr>
      </p:pic>
    </p:spTree>
    <p:extLst>
      <p:ext uri="{BB962C8B-B14F-4D97-AF65-F5344CB8AC3E}">
        <p14:creationId xmlns:p14="http://schemas.microsoft.com/office/powerpoint/2010/main" val="2682442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18</a:t>
            </a:fld>
            <a:endParaRPr lang="en-US"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pic>
        <p:nvPicPr>
          <p:cNvPr id="2" name="Picture 1"/>
          <p:cNvPicPr>
            <a:picLocks noChangeAspect="1"/>
          </p:cNvPicPr>
          <p:nvPr/>
        </p:nvPicPr>
        <p:blipFill>
          <a:blip r:embed="rId3"/>
          <a:stretch>
            <a:fillRect/>
          </a:stretch>
        </p:blipFill>
        <p:spPr>
          <a:xfrm>
            <a:off x="1104900" y="1676400"/>
            <a:ext cx="6934200" cy="4158166"/>
          </a:xfrm>
          <a:prstGeom prst="rect">
            <a:avLst/>
          </a:prstGeom>
        </p:spPr>
      </p:pic>
    </p:spTree>
    <p:extLst>
      <p:ext uri="{BB962C8B-B14F-4D97-AF65-F5344CB8AC3E}">
        <p14:creationId xmlns:p14="http://schemas.microsoft.com/office/powerpoint/2010/main" val="26184201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19</a:t>
            </a:fld>
            <a:endParaRPr lang="en-US" dirty="0"/>
          </a:p>
        </p:txBody>
      </p:sp>
      <p:sp>
        <p:nvSpPr>
          <p:cNvPr id="5" name="Content Placeholder 2"/>
          <p:cNvSpPr txBox="1">
            <a:spLocks/>
          </p:cNvSpPr>
          <p:nvPr/>
        </p:nvSpPr>
        <p:spPr>
          <a:xfrm>
            <a:off x="239315" y="8763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ERCOT model weightings calibrated using 2018 financial data.</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pic>
        <p:nvPicPr>
          <p:cNvPr id="3" name="Picture 2"/>
          <p:cNvPicPr>
            <a:picLocks noChangeAspect="1"/>
          </p:cNvPicPr>
          <p:nvPr/>
        </p:nvPicPr>
        <p:blipFill>
          <a:blip r:embed="rId3"/>
          <a:stretch>
            <a:fillRect/>
          </a:stretch>
        </p:blipFill>
        <p:spPr>
          <a:xfrm>
            <a:off x="2438400" y="1447800"/>
            <a:ext cx="4267200" cy="4682994"/>
          </a:xfrm>
          <a:prstGeom prst="rect">
            <a:avLst/>
          </a:prstGeom>
        </p:spPr>
      </p:pic>
    </p:spTree>
    <p:extLst>
      <p:ext uri="{BB962C8B-B14F-4D97-AF65-F5344CB8AC3E}">
        <p14:creationId xmlns:p14="http://schemas.microsoft.com/office/powerpoint/2010/main" val="205755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
        <p:nvSpPr>
          <p:cNvPr id="5" name="Content Placeholder 2"/>
          <p:cNvSpPr txBox="1">
            <a:spLocks/>
          </p:cNvSpPr>
          <p:nvPr/>
        </p:nvSpPr>
        <p:spPr>
          <a:xfrm>
            <a:off x="609600" y="24384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Draft NPRR</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spTree>
    <p:extLst>
      <p:ext uri="{BB962C8B-B14F-4D97-AF65-F5344CB8AC3E}">
        <p14:creationId xmlns:p14="http://schemas.microsoft.com/office/powerpoint/2010/main" val="11408880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20</a:t>
            </a:fld>
            <a:endParaRPr lang="en-US" dirty="0"/>
          </a:p>
        </p:txBody>
      </p:sp>
      <p:sp>
        <p:nvSpPr>
          <p:cNvPr id="5" name="Content Placeholder 2"/>
          <p:cNvSpPr txBox="1">
            <a:spLocks/>
          </p:cNvSpPr>
          <p:nvPr/>
        </p:nvSpPr>
        <p:spPr>
          <a:xfrm>
            <a:off x="239315" y="8763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ERCOT model weightings calibrated using 2019 financial data.</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pic>
        <p:nvPicPr>
          <p:cNvPr id="2" name="Picture 1"/>
          <p:cNvPicPr>
            <a:picLocks noChangeAspect="1"/>
          </p:cNvPicPr>
          <p:nvPr/>
        </p:nvPicPr>
        <p:blipFill>
          <a:blip r:embed="rId3"/>
          <a:stretch>
            <a:fillRect/>
          </a:stretch>
        </p:blipFill>
        <p:spPr>
          <a:xfrm>
            <a:off x="2552700" y="1524000"/>
            <a:ext cx="4038600" cy="4432120"/>
          </a:xfrm>
          <a:prstGeom prst="rect">
            <a:avLst/>
          </a:prstGeom>
        </p:spPr>
      </p:pic>
    </p:spTree>
    <p:extLst>
      <p:ext uri="{BB962C8B-B14F-4D97-AF65-F5344CB8AC3E}">
        <p14:creationId xmlns:p14="http://schemas.microsoft.com/office/powerpoint/2010/main" val="17822381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21</a:t>
            </a:fld>
            <a:endParaRPr lang="en-US" dirty="0"/>
          </a:p>
        </p:txBody>
      </p:sp>
      <p:sp>
        <p:nvSpPr>
          <p:cNvPr id="5" name="Content Placeholder 2"/>
          <p:cNvSpPr txBox="1">
            <a:spLocks/>
          </p:cNvSpPr>
          <p:nvPr/>
        </p:nvSpPr>
        <p:spPr>
          <a:xfrm>
            <a:off x="239315" y="8763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ERCOT model ratio bounds</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pic>
        <p:nvPicPr>
          <p:cNvPr id="4" name="Picture 3"/>
          <p:cNvPicPr>
            <a:picLocks noChangeAspect="1"/>
          </p:cNvPicPr>
          <p:nvPr/>
        </p:nvPicPr>
        <p:blipFill>
          <a:blip r:embed="rId3"/>
          <a:stretch>
            <a:fillRect/>
          </a:stretch>
        </p:blipFill>
        <p:spPr>
          <a:xfrm>
            <a:off x="2057400" y="1890714"/>
            <a:ext cx="5327153" cy="3886200"/>
          </a:xfrm>
          <a:prstGeom prst="rect">
            <a:avLst/>
          </a:prstGeom>
        </p:spPr>
      </p:pic>
    </p:spTree>
    <p:extLst>
      <p:ext uri="{BB962C8B-B14F-4D97-AF65-F5344CB8AC3E}">
        <p14:creationId xmlns:p14="http://schemas.microsoft.com/office/powerpoint/2010/main" val="23634939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22</a:t>
            </a:fld>
            <a:endParaRPr lang="en-US" dirty="0"/>
          </a:p>
        </p:txBody>
      </p:sp>
      <p:sp>
        <p:nvSpPr>
          <p:cNvPr id="7" name="Content Placeholder 2"/>
          <p:cNvSpPr txBox="1">
            <a:spLocks/>
          </p:cNvSpPr>
          <p:nvPr/>
        </p:nvSpPr>
        <p:spPr>
          <a:xfrm>
            <a:off x="1485900" y="3124200"/>
            <a:ext cx="2209800" cy="54252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Discussion / next steps</a:t>
            </a:r>
            <a:endParaRPr lang="en-US" sz="2400" dirty="0"/>
          </a:p>
          <a:p>
            <a:endParaRPr lang="en-US" sz="2400" dirty="0"/>
          </a:p>
          <a:p>
            <a:endParaRPr lang="en-US" sz="2400" dirty="0" smtClean="0"/>
          </a:p>
          <a:p>
            <a:endParaRPr lang="en-US" sz="2400" dirty="0" smtClean="0"/>
          </a:p>
          <a:p>
            <a:endParaRPr lang="en-US" sz="2400" dirty="0" smtClean="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87284" y="1295400"/>
            <a:ext cx="5461454" cy="5124450"/>
          </a:xfrm>
          <a:prstGeom prst="rect">
            <a:avLst/>
          </a:prstGeom>
        </p:spPr>
      </p:pic>
      <p:sp>
        <p:nvSpPr>
          <p:cNvPr id="14"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spTree>
    <p:extLst>
      <p:ext uri="{BB962C8B-B14F-4D97-AF65-F5344CB8AC3E}">
        <p14:creationId xmlns:p14="http://schemas.microsoft.com/office/powerpoint/2010/main" val="854958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dirty="0"/>
          </a:p>
        </p:txBody>
      </p:sp>
      <p:sp>
        <p:nvSpPr>
          <p:cNvPr id="7" name="Content Placeholder 2"/>
          <p:cNvSpPr txBox="1">
            <a:spLocks/>
          </p:cNvSpPr>
          <p:nvPr/>
        </p:nvSpPr>
        <p:spPr>
          <a:xfrm>
            <a:off x="300037" y="969429"/>
            <a:ext cx="8462963" cy="4302716"/>
          </a:xfrm>
          <a:prstGeom prst="rect">
            <a:avLst/>
          </a:prstGeom>
        </p:spPr>
        <p:txBody>
          <a:bodyPr>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Updated draft NPRR key provisions</a:t>
            </a:r>
          </a:p>
          <a:p>
            <a:pPr marL="457200" indent="-457200"/>
            <a:r>
              <a:rPr lang="en-US" sz="2400" dirty="0" smtClean="0"/>
              <a:t>Reorders Section 16 credit monitoring language</a:t>
            </a:r>
          </a:p>
          <a:p>
            <a:pPr marL="457200" indent="-457200"/>
            <a:r>
              <a:rPr lang="en-US" sz="2400" dirty="0" smtClean="0"/>
              <a:t>Credit </a:t>
            </a:r>
            <a:r>
              <a:rPr lang="en-US" sz="2400" dirty="0" smtClean="0"/>
              <a:t>scoring provisions – qualitative assessment and financial scoring model</a:t>
            </a:r>
          </a:p>
          <a:p>
            <a:pPr marL="457200" indent="-457200"/>
            <a:r>
              <a:rPr lang="en-US" sz="2400" dirty="0" smtClean="0"/>
              <a:t>Financial scoring details to be in a separate </a:t>
            </a:r>
            <a:r>
              <a:rPr lang="en-US" sz="2400" dirty="0" smtClean="0"/>
              <a:t>OBD</a:t>
            </a:r>
          </a:p>
          <a:p>
            <a:pPr marL="457200" indent="-457200"/>
            <a:r>
              <a:rPr lang="en-US" sz="2400" dirty="0" smtClean="0"/>
              <a:t>Financial score updated quarterly</a:t>
            </a:r>
            <a:endParaRPr lang="en-US" sz="2400" dirty="0" smtClean="0"/>
          </a:p>
          <a:p>
            <a:pPr marL="457200" indent="-457200"/>
            <a:r>
              <a:rPr lang="en-US" sz="2400" dirty="0" smtClean="0"/>
              <a:t>Representative qualitative </a:t>
            </a:r>
            <a:r>
              <a:rPr lang="en-US" sz="2400" dirty="0" smtClean="0"/>
              <a:t>considerations</a:t>
            </a:r>
          </a:p>
          <a:p>
            <a:pPr marL="457200" indent="-457200"/>
            <a:r>
              <a:rPr lang="en-US" sz="2400" dirty="0" smtClean="0"/>
              <a:t>Qualitative assessment may be updated at any time</a:t>
            </a:r>
            <a:endParaRPr lang="en-US" sz="2400" dirty="0" smtClean="0"/>
          </a:p>
          <a:p>
            <a:pPr marL="457200" indent="-457200"/>
            <a:r>
              <a:rPr lang="en-US" sz="2400" dirty="0" smtClean="0"/>
              <a:t>Annual review of financial scoring parameters by CWG / MCWG</a:t>
            </a:r>
            <a:endParaRPr lang="en-US" sz="2400" dirty="0" smtClean="0"/>
          </a:p>
        </p:txBody>
      </p:sp>
      <p:sp>
        <p:nvSpPr>
          <p:cNvPr id="15"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spTree>
    <p:extLst>
      <p:ext uri="{BB962C8B-B14F-4D97-AF65-F5344CB8AC3E}">
        <p14:creationId xmlns:p14="http://schemas.microsoft.com/office/powerpoint/2010/main" val="2848439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dirty="0"/>
          </a:p>
        </p:txBody>
      </p:sp>
      <p:sp>
        <p:nvSpPr>
          <p:cNvPr id="7" name="Content Placeholder 2"/>
          <p:cNvSpPr txBox="1">
            <a:spLocks/>
          </p:cNvSpPr>
          <p:nvPr/>
        </p:nvSpPr>
        <p:spPr>
          <a:xfrm>
            <a:off x="300037" y="969429"/>
            <a:ext cx="8462963" cy="3711785"/>
          </a:xfrm>
          <a:prstGeom prst="rect">
            <a:avLst/>
          </a:prstGeom>
        </p:spPr>
        <p:txBody>
          <a:bodyPr>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(cont.)</a:t>
            </a:r>
          </a:p>
          <a:p>
            <a:pPr marL="457200" indent="-457200"/>
            <a:r>
              <a:rPr lang="en-US" sz="2400" dirty="0" smtClean="0"/>
              <a:t>Counter-Party credit scores are Protected Information</a:t>
            </a:r>
            <a:endParaRPr lang="en-US" sz="2400" dirty="0" smtClean="0"/>
          </a:p>
          <a:p>
            <a:pPr marL="457200" indent="-457200"/>
            <a:r>
              <a:rPr lang="en-US" sz="2400" dirty="0" smtClean="0"/>
              <a:t>In </a:t>
            </a:r>
            <a:r>
              <a:rPr lang="en-US" sz="2400" dirty="0" smtClean="0"/>
              <a:t>the event of deterioration of credit quality, provisions </a:t>
            </a:r>
            <a:r>
              <a:rPr lang="en-US" sz="2400" dirty="0" smtClean="0"/>
              <a:t>for</a:t>
            </a:r>
          </a:p>
          <a:p>
            <a:pPr marL="857250" lvl="1" indent="-457200"/>
            <a:r>
              <a:rPr lang="en-US" sz="2000" dirty="0" smtClean="0"/>
              <a:t>C</a:t>
            </a:r>
            <a:r>
              <a:rPr lang="en-US" sz="2000" dirty="0" smtClean="0"/>
              <a:t>hange </a:t>
            </a:r>
            <a:r>
              <a:rPr lang="en-US" sz="2000" dirty="0" smtClean="0"/>
              <a:t>to Unsecured Credit Limits, </a:t>
            </a:r>
            <a:endParaRPr lang="en-US" sz="2000" dirty="0" smtClean="0"/>
          </a:p>
          <a:p>
            <a:pPr marL="857250" lvl="1" indent="-457200"/>
            <a:r>
              <a:rPr lang="en-US" sz="2000" dirty="0" smtClean="0"/>
              <a:t>Change to </a:t>
            </a:r>
            <a:r>
              <a:rPr lang="en-US" sz="2000" dirty="0" smtClean="0"/>
              <a:t>TPE</a:t>
            </a:r>
            <a:r>
              <a:rPr lang="en-US" sz="2000" dirty="0" smtClean="0"/>
              <a:t>, or </a:t>
            </a:r>
            <a:endParaRPr lang="en-US" sz="2000" dirty="0" smtClean="0"/>
          </a:p>
          <a:p>
            <a:pPr marL="857250" lvl="1" indent="-457200"/>
            <a:r>
              <a:rPr lang="en-US" sz="2000" dirty="0"/>
              <a:t>D</a:t>
            </a:r>
            <a:r>
              <a:rPr lang="en-US" sz="2000" dirty="0" smtClean="0"/>
              <a:t>esignation </a:t>
            </a:r>
            <a:r>
              <a:rPr lang="en-US" sz="2000" dirty="0" smtClean="0"/>
              <a:t>as an unreasonable credit risk</a:t>
            </a:r>
          </a:p>
          <a:p>
            <a:pPr marL="457200" indent="-457200"/>
            <a:r>
              <a:rPr lang="en-US" sz="2400" dirty="0" smtClean="0"/>
              <a:t>TPE </a:t>
            </a:r>
            <a:r>
              <a:rPr lang="en-US" sz="2400" dirty="0" smtClean="0"/>
              <a:t>adjustment mechanism</a:t>
            </a:r>
            <a:endParaRPr lang="en-US" sz="2400" dirty="0" smtClean="0"/>
          </a:p>
          <a:p>
            <a:pPr marL="457200" indent="-457200"/>
            <a:r>
              <a:rPr lang="en-US" sz="2400" dirty="0" smtClean="0"/>
              <a:t>Five Bank Business Day Notice before changes to TPE or Unsecured Credit Limit</a:t>
            </a:r>
          </a:p>
        </p:txBody>
      </p:sp>
      <p:sp>
        <p:nvSpPr>
          <p:cNvPr id="15"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spTree>
    <p:extLst>
      <p:ext uri="{BB962C8B-B14F-4D97-AF65-F5344CB8AC3E}">
        <p14:creationId xmlns:p14="http://schemas.microsoft.com/office/powerpoint/2010/main" val="962967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dirty="0"/>
          </a:p>
        </p:txBody>
      </p:sp>
      <p:sp>
        <p:nvSpPr>
          <p:cNvPr id="5" name="Content Placeholder 2"/>
          <p:cNvSpPr txBox="1">
            <a:spLocks/>
          </p:cNvSpPr>
          <p:nvPr/>
        </p:nvSpPr>
        <p:spPr>
          <a:xfrm>
            <a:off x="609600" y="24384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MISO-based financial scoring model</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spTree>
    <p:extLst>
      <p:ext uri="{BB962C8B-B14F-4D97-AF65-F5344CB8AC3E}">
        <p14:creationId xmlns:p14="http://schemas.microsoft.com/office/powerpoint/2010/main" val="2670270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dirty="0"/>
          </a:p>
        </p:txBody>
      </p:sp>
      <p:sp>
        <p:nvSpPr>
          <p:cNvPr id="15"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sp>
        <p:nvSpPr>
          <p:cNvPr id="5" name="Content Placeholder 2"/>
          <p:cNvSpPr txBox="1">
            <a:spLocks/>
          </p:cNvSpPr>
          <p:nvPr/>
        </p:nvSpPr>
        <p:spPr>
          <a:xfrm>
            <a:off x="300037" y="969429"/>
            <a:ext cx="8462963" cy="3268587"/>
          </a:xfrm>
          <a:prstGeom prst="rect">
            <a:avLst/>
          </a:prstGeom>
        </p:spPr>
        <p:txBody>
          <a:bodyPr>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Financial Scoring Models</a:t>
            </a:r>
          </a:p>
          <a:p>
            <a:pPr marL="457200" indent="-457200"/>
            <a:r>
              <a:rPr lang="en-US" sz="2400" dirty="0" smtClean="0"/>
              <a:t>Updated using 2019 Counter-Party financial data</a:t>
            </a:r>
          </a:p>
          <a:p>
            <a:pPr marL="457200" indent="-457200"/>
            <a:r>
              <a:rPr lang="en-US" sz="2400" dirty="0" smtClean="0"/>
              <a:t>For both testing models, revised data reduced the “fit” of the model score to the agency rating for rated entities. Therefore Market Participants prior to implementation should be comfortable that the financial ratios and weights are reasonable.</a:t>
            </a:r>
          </a:p>
          <a:p>
            <a:pPr marL="457200" indent="-457200"/>
            <a:r>
              <a:rPr lang="en-US" sz="2400" dirty="0" smtClean="0"/>
              <a:t>Changes to weightings and sector results follow.</a:t>
            </a:r>
          </a:p>
        </p:txBody>
      </p:sp>
    </p:spTree>
    <p:extLst>
      <p:ext uri="{BB962C8B-B14F-4D97-AF65-F5344CB8AC3E}">
        <p14:creationId xmlns:p14="http://schemas.microsoft.com/office/powerpoint/2010/main" val="2162710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
        <p:nvSpPr>
          <p:cNvPr id="5" name="Content Placeholder 2"/>
          <p:cNvSpPr txBox="1">
            <a:spLocks/>
          </p:cNvSpPr>
          <p:nvPr/>
        </p:nvSpPr>
        <p:spPr>
          <a:xfrm>
            <a:off x="304800" y="12192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MISO-based model score results by ERCOT-defined segment</a:t>
            </a:r>
            <a:r>
              <a:rPr lang="en-US" sz="2400" dirty="0"/>
              <a:t>:</a:t>
            </a:r>
            <a:r>
              <a:rPr lang="en-US" sz="2400" dirty="0" smtClean="0"/>
              <a:t> 2018 financial data (both classes).</a:t>
            </a:r>
            <a:endParaRPr lang="en-US" sz="2000" dirty="0"/>
          </a:p>
        </p:txBody>
      </p:sp>
      <p:sp>
        <p:nvSpPr>
          <p:cNvPr id="16" name="Content Placeholder 2"/>
          <p:cNvSpPr txBox="1">
            <a:spLocks/>
          </p:cNvSpPr>
          <p:nvPr/>
        </p:nvSpPr>
        <p:spPr>
          <a:xfrm>
            <a:off x="326231" y="5130798"/>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Note that lower scores indicate higher credit quality. Scores can be duplicated when different CPs have same guarantor.</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pic>
        <p:nvPicPr>
          <p:cNvPr id="7" name="Picture 6"/>
          <p:cNvPicPr>
            <a:picLocks noChangeAspect="1"/>
          </p:cNvPicPr>
          <p:nvPr/>
        </p:nvPicPr>
        <p:blipFill>
          <a:blip r:embed="rId3"/>
          <a:stretch>
            <a:fillRect/>
          </a:stretch>
        </p:blipFill>
        <p:spPr>
          <a:xfrm>
            <a:off x="471177" y="2457450"/>
            <a:ext cx="8201645" cy="2276472"/>
          </a:xfrm>
          <a:prstGeom prst="rect">
            <a:avLst/>
          </a:prstGeom>
        </p:spPr>
      </p:pic>
    </p:spTree>
    <p:extLst>
      <p:ext uri="{BB962C8B-B14F-4D97-AF65-F5344CB8AC3E}">
        <p14:creationId xmlns:p14="http://schemas.microsoft.com/office/powerpoint/2010/main" val="2403193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dirty="0"/>
          </a:p>
        </p:txBody>
      </p:sp>
      <p:sp>
        <p:nvSpPr>
          <p:cNvPr id="5" name="Content Placeholder 2"/>
          <p:cNvSpPr txBox="1">
            <a:spLocks/>
          </p:cNvSpPr>
          <p:nvPr/>
        </p:nvSpPr>
        <p:spPr>
          <a:xfrm>
            <a:off x="304800" y="12192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MISO-based </a:t>
            </a:r>
            <a:r>
              <a:rPr lang="en-US" sz="2400" dirty="0"/>
              <a:t>model score results by segment:  2019 financial data, calibrated using 2018 financial data</a:t>
            </a:r>
          </a:p>
        </p:txBody>
      </p:sp>
      <p:sp>
        <p:nvSpPr>
          <p:cNvPr id="16" name="Content Placeholder 2"/>
          <p:cNvSpPr txBox="1">
            <a:spLocks/>
          </p:cNvSpPr>
          <p:nvPr/>
        </p:nvSpPr>
        <p:spPr>
          <a:xfrm>
            <a:off x="326231" y="5130798"/>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Note that lower scores indicate higher credit quality. Scores can be duplicated when different CPs have same guarantor.</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pic>
        <p:nvPicPr>
          <p:cNvPr id="2" name="Picture 1"/>
          <p:cNvPicPr>
            <a:picLocks noChangeAspect="1"/>
          </p:cNvPicPr>
          <p:nvPr/>
        </p:nvPicPr>
        <p:blipFill>
          <a:blip r:embed="rId3"/>
          <a:stretch>
            <a:fillRect/>
          </a:stretch>
        </p:blipFill>
        <p:spPr>
          <a:xfrm>
            <a:off x="523255" y="2438400"/>
            <a:ext cx="8201645" cy="2276472"/>
          </a:xfrm>
          <a:prstGeom prst="rect">
            <a:avLst/>
          </a:prstGeom>
        </p:spPr>
      </p:pic>
    </p:spTree>
    <p:extLst>
      <p:ext uri="{BB962C8B-B14F-4D97-AF65-F5344CB8AC3E}">
        <p14:creationId xmlns:p14="http://schemas.microsoft.com/office/powerpoint/2010/main" val="33056643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dirty="0"/>
          </a:p>
        </p:txBody>
      </p:sp>
      <p:sp>
        <p:nvSpPr>
          <p:cNvPr id="5" name="Content Placeholder 2"/>
          <p:cNvSpPr txBox="1">
            <a:spLocks/>
          </p:cNvSpPr>
          <p:nvPr/>
        </p:nvSpPr>
        <p:spPr>
          <a:xfrm>
            <a:off x="304800" y="12192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MISO-based </a:t>
            </a:r>
            <a:r>
              <a:rPr lang="en-US" sz="2400" dirty="0"/>
              <a:t>model score results by segment:  2019 financial data, calibrated using </a:t>
            </a:r>
            <a:r>
              <a:rPr lang="en-US" sz="2400" dirty="0" smtClean="0"/>
              <a:t>2019 </a:t>
            </a:r>
            <a:r>
              <a:rPr lang="en-US" sz="2400" dirty="0"/>
              <a:t>financial </a:t>
            </a:r>
            <a:r>
              <a:rPr lang="en-US" sz="2400" dirty="0" smtClean="0"/>
              <a:t>data (both classes).</a:t>
            </a:r>
            <a:endParaRPr lang="en-US" sz="2400" dirty="0"/>
          </a:p>
        </p:txBody>
      </p:sp>
      <p:sp>
        <p:nvSpPr>
          <p:cNvPr id="16" name="Content Placeholder 2"/>
          <p:cNvSpPr txBox="1">
            <a:spLocks/>
          </p:cNvSpPr>
          <p:nvPr/>
        </p:nvSpPr>
        <p:spPr>
          <a:xfrm>
            <a:off x="326231" y="5130798"/>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Note that lower scores indicate higher credit quality. Scores can be duplicated when different CPs have same guarantor.</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smtClean="0"/>
              <a:t>Credit Risk Assessment and Enforcement</a:t>
            </a:r>
            <a:endParaRPr lang="en-US" b="1" dirty="0">
              <a:solidFill>
                <a:schemeClr val="accent1"/>
              </a:solidFill>
            </a:endParaRPr>
          </a:p>
        </p:txBody>
      </p:sp>
      <p:pic>
        <p:nvPicPr>
          <p:cNvPr id="3" name="Picture 2"/>
          <p:cNvPicPr>
            <a:picLocks noChangeAspect="1"/>
          </p:cNvPicPr>
          <p:nvPr/>
        </p:nvPicPr>
        <p:blipFill>
          <a:blip r:embed="rId3"/>
          <a:stretch>
            <a:fillRect/>
          </a:stretch>
        </p:blipFill>
        <p:spPr>
          <a:xfrm>
            <a:off x="419100" y="2233614"/>
            <a:ext cx="8382000" cy="2326532"/>
          </a:xfrm>
          <a:prstGeom prst="rect">
            <a:avLst/>
          </a:prstGeom>
        </p:spPr>
      </p:pic>
    </p:spTree>
    <p:extLst>
      <p:ext uri="{BB962C8B-B14F-4D97-AF65-F5344CB8AC3E}">
        <p14:creationId xmlns:p14="http://schemas.microsoft.com/office/powerpoint/2010/main" val="3019585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9285</TotalTime>
  <Words>614</Words>
  <Application>Microsoft Office PowerPoint</Application>
  <PresentationFormat>On-screen Show (4:3)</PresentationFormat>
  <Paragraphs>115</Paragraphs>
  <Slides>22</Slides>
  <Notes>21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22</vt:i4>
      </vt:variant>
    </vt:vector>
  </HeadingPairs>
  <TitlesOfParts>
    <vt:vector size="27" baseType="lpstr">
      <vt:lpstr>Arial</vt:lpstr>
      <vt:lpstr>Calibri</vt:lpstr>
      <vt:lpstr>1_Custom Design</vt:lpstr>
      <vt:lpstr>Office Theme</vt:lpstr>
      <vt:lpstr>Custom Design</vt:lpstr>
      <vt:lpstr>PowerPoint Presentation</vt:lpstr>
      <vt:lpstr>Credit Risk Assessment and Enforcement</vt:lpstr>
      <vt:lpstr>Credit Risk Assessment and Enforcement</vt:lpstr>
      <vt:lpstr>Credit Risk Assessment and Enforcement</vt:lpstr>
      <vt:lpstr>Credit Risk Assessment and Enforcement</vt:lpstr>
      <vt:lpstr>Credit Risk Assessment and Enforcement</vt:lpstr>
      <vt:lpstr>Credit Risk Assessment and Enforcement</vt:lpstr>
      <vt:lpstr>Credit Risk Assessment and Enforcement</vt:lpstr>
      <vt:lpstr>Credit Risk Assessment and Enforcement</vt:lpstr>
      <vt:lpstr>Credit Risk Assessment and Enforcement</vt:lpstr>
      <vt:lpstr>Credit Risk Assessment and Enforcement</vt:lpstr>
      <vt:lpstr>Credit Risk Assessment and Enforcement</vt:lpstr>
      <vt:lpstr>Credit Risk Assessment and Enforcement</vt:lpstr>
      <vt:lpstr>Credit Risk Assessment and Enforcement</vt:lpstr>
      <vt:lpstr>Credit Risk Assessment and Enforcement</vt:lpstr>
      <vt:lpstr>Credit Risk Assessment and Enforcement</vt:lpstr>
      <vt:lpstr>Credit Risk Assessment and Enforcement</vt:lpstr>
      <vt:lpstr>Credit Risk Assessment and Enforcement</vt:lpstr>
      <vt:lpstr>Credit Risk Assessment and Enforcement</vt:lpstr>
      <vt:lpstr>Credit Risk Assessment and Enforcement</vt:lpstr>
      <vt:lpstr>Credit Risk Assessment and Enforcement</vt:lpstr>
      <vt:lpstr>Credit Risk Assessment and Enforcement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Ruane, Mark</cp:lastModifiedBy>
  <cp:revision>234</cp:revision>
  <cp:lastPrinted>2016-01-21T20:53:15Z</cp:lastPrinted>
  <dcterms:created xsi:type="dcterms:W3CDTF">2016-01-21T15:20:31Z</dcterms:created>
  <dcterms:modified xsi:type="dcterms:W3CDTF">2020-10-13T21:41:27Z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