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0" r:id="rId6"/>
    <p:sldId id="268" r:id="rId7"/>
    <p:sldId id="275" r:id="rId8"/>
    <p:sldId id="269" r:id="rId9"/>
    <p:sldId id="267" r:id="rId10"/>
    <p:sldId id="270" r:id="rId11"/>
    <p:sldId id="271" r:id="rId12"/>
    <p:sldId id="276" r:id="rId13"/>
    <p:sldId id="273" r:id="rId14"/>
    <p:sldId id="272" r:id="rId15"/>
    <p:sldId id="277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74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7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7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57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20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72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1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743200"/>
            <a:ext cx="51816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Planning Guide Approach for Self-Limiting Facilities (PGRR081/PGRR082)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October 15, 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86700" cy="600709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PGRR082 </a:t>
            </a:r>
            <a:r>
              <a:rPr lang="en-US" sz="2400" dirty="0"/>
              <a:t>processes if SOG </a:t>
            </a:r>
            <a:r>
              <a:rPr lang="en-US" sz="2400" dirty="0" smtClean="0"/>
              <a:t>Included </a:t>
            </a:r>
            <a:r>
              <a:rPr lang="en-US" sz="2400" dirty="0"/>
              <a:t>in Self Limiting Facility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061" y="1066800"/>
            <a:ext cx="4523877" cy="541020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1828800" y="3148569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27039" y="2779655"/>
            <a:ext cx="19320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/>
              <a:t>Self-Limiting Facility’s established limit on the total MW Injection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523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86700" cy="600709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PGRR082 </a:t>
            </a:r>
            <a:r>
              <a:rPr lang="en-US" sz="2400" dirty="0"/>
              <a:t>processes if SOG included in Self Limiting Facility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949" y="990600"/>
            <a:ext cx="4200102" cy="579120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1828800" y="3148569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1607975">
            <a:off x="1790700" y="3317846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20003814">
            <a:off x="1772867" y="2944811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27039" y="2779655"/>
            <a:ext cx="19320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/>
              <a:t>Self-Limiting Facility’s established limit on the total MW Injection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822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PGRR082:  Creates “Small </a:t>
            </a:r>
            <a:r>
              <a:rPr lang="en-US" sz="2400" dirty="0"/>
              <a:t>Gen” process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0" y="3048000"/>
            <a:ext cx="1600200" cy="338554"/>
            <a:chOff x="-152400" y="3048000"/>
            <a:chExt cx="1752600" cy="338554"/>
          </a:xfrm>
        </p:grpSpPr>
        <p:sp>
          <p:nvSpPr>
            <p:cNvPr id="7" name="Rectangle 6"/>
            <p:cNvSpPr/>
            <p:nvPr/>
          </p:nvSpPr>
          <p:spPr>
            <a:xfrm>
              <a:off x="-152400" y="3048000"/>
              <a:ext cx="1308669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Nameplate</a:t>
              </a:r>
              <a:endPara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1066800" y="3048000"/>
              <a:ext cx="533400" cy="33855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447800"/>
            <a:ext cx="5154279" cy="408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9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PGRR082: Creates </a:t>
            </a:r>
            <a:r>
              <a:rPr lang="en-US" sz="2400" dirty="0"/>
              <a:t>“Small Gen” process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77231" y="2944811"/>
            <a:ext cx="1956369" cy="711589"/>
            <a:chOff x="177231" y="2944811"/>
            <a:chExt cx="1956369" cy="711589"/>
          </a:xfrm>
        </p:grpSpPr>
        <p:sp>
          <p:nvSpPr>
            <p:cNvPr id="11" name="Rectangle 10"/>
            <p:cNvSpPr/>
            <p:nvPr/>
          </p:nvSpPr>
          <p:spPr>
            <a:xfrm>
              <a:off x="177231" y="3112226"/>
              <a:ext cx="1308669" cy="33855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6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Nameplate</a:t>
              </a:r>
              <a:endPara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1371600" y="3148569"/>
              <a:ext cx="762000" cy="33855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1607975">
              <a:off x="1333500" y="3317846"/>
              <a:ext cx="762000" cy="33855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20003814">
              <a:off x="1315667" y="2944811"/>
              <a:ext cx="762000" cy="338554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3828" y="685800"/>
            <a:ext cx="4336343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9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NPRR1026 and PGRR081 </a:t>
            </a:r>
            <a:r>
              <a:rPr lang="en-US" sz="2400" dirty="0"/>
              <a:t>(BESTF)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1" y="914400"/>
            <a:ext cx="8305800" cy="3619500"/>
          </a:xfrm>
        </p:spPr>
        <p:txBody>
          <a:bodyPr/>
          <a:lstStyle/>
          <a:p>
            <a:r>
              <a:rPr lang="en-US" sz="2400" dirty="0" smtClean="0"/>
              <a:t>NPRR1026 creates new definition and processes for “Self-Limiting Facilities”</a:t>
            </a:r>
          </a:p>
          <a:p>
            <a:pPr lvl="1"/>
            <a:r>
              <a:rPr lang="en-US" sz="2000" dirty="0" smtClean="0"/>
              <a:t>Applies to Resources (GR + ESR)</a:t>
            </a:r>
          </a:p>
          <a:p>
            <a:pPr lvl="1"/>
            <a:r>
              <a:rPr lang="en-US" sz="2000" dirty="0" smtClean="0"/>
              <a:t>Doesn’t apply to Settlement Only Generators (SOGs)</a:t>
            </a:r>
          </a:p>
          <a:p>
            <a:r>
              <a:rPr lang="en-US" sz="2400" dirty="0" smtClean="0"/>
              <a:t>PGRR081 clarifies that MW injection limit will be used in interconnection studies</a:t>
            </a:r>
          </a:p>
          <a:p>
            <a:r>
              <a:rPr lang="en-US" sz="2400" dirty="0" smtClean="0"/>
              <a:t>Separate revision request would be required to expand Self-Limiting Facility concept to include SOG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8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/>
              <a:t>Current </a:t>
            </a:r>
            <a:r>
              <a:rPr lang="en-US" sz="2400" dirty="0" smtClean="0"/>
              <a:t>Approach </a:t>
            </a:r>
            <a:r>
              <a:rPr lang="en-US" sz="2400" dirty="0"/>
              <a:t>for </a:t>
            </a:r>
            <a:r>
              <a:rPr lang="en-US" sz="2400" dirty="0" smtClean="0"/>
              <a:t>PGRR082 </a:t>
            </a:r>
            <a:r>
              <a:rPr lang="en-US" sz="2400" dirty="0"/>
              <a:t>(</a:t>
            </a:r>
            <a:r>
              <a:rPr lang="en-US" sz="2400" dirty="0" smtClean="0"/>
              <a:t>Pre-NPRR1026)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r>
              <a:rPr lang="en-US" sz="2400" dirty="0" smtClean="0"/>
              <a:t>PGRR082 does not include definition </a:t>
            </a:r>
            <a:r>
              <a:rPr lang="en-US" sz="2400" dirty="0"/>
              <a:t>for Self-Limiting </a:t>
            </a:r>
            <a:r>
              <a:rPr lang="en-US" sz="2400" dirty="0" smtClean="0"/>
              <a:t>Facility</a:t>
            </a:r>
            <a:endParaRPr lang="en-US" sz="2400" dirty="0"/>
          </a:p>
          <a:p>
            <a:r>
              <a:rPr lang="en-US" sz="2400" dirty="0"/>
              <a:t>Planning Guide Section </a:t>
            </a:r>
            <a:r>
              <a:rPr lang="en-US" sz="2400" dirty="0" smtClean="0"/>
              <a:t>5 applies to all Resources and SOGs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PGRR082 Proposed New Language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2331" y="1524000"/>
            <a:ext cx="8610600" cy="3124200"/>
          </a:xfrm>
        </p:spPr>
        <p:txBody>
          <a:bodyPr/>
          <a:lstStyle/>
          <a:p>
            <a:pPr marL="57150" indent="0">
              <a:buNone/>
            </a:pPr>
            <a:r>
              <a:rPr lang="en-US" sz="2200" b="1" dirty="0" smtClean="0"/>
              <a:t>5.2.1 (7)</a:t>
            </a:r>
            <a:r>
              <a:rPr lang="en-US" sz="2200" dirty="0"/>
              <a:t> For a new or modified generator that has been designated as a Self-Limiting Facility or as a component of a Self-Limiting Facility, the categorization of the generator as a small generator or large generator pursuant to paragraphs (3) through (5) above shall be determined using the Self-Limiting Facility’s established limit on the total MW Injection, or if applicable, the proposed increase in that value instead of the nameplate capacity of the Self-Limiting Facility.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4656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NPRR1026 </a:t>
            </a:r>
            <a:r>
              <a:rPr lang="en-US" sz="2400" dirty="0"/>
              <a:t>and </a:t>
            </a:r>
            <a:r>
              <a:rPr lang="en-US" sz="2400" dirty="0" smtClean="0"/>
              <a:t>PGRR081 </a:t>
            </a:r>
            <a:r>
              <a:rPr lang="en-US" sz="2400" dirty="0"/>
              <a:t>Self Limiting Facility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1" y="838200"/>
            <a:ext cx="4547938" cy="5638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7039" y="2779655"/>
            <a:ext cx="19320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/>
              <a:t>Self-Limiting Facility’s established limit on the total MW Injection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829070" y="3102820"/>
            <a:ext cx="487017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4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NPRR1026 </a:t>
            </a:r>
            <a:r>
              <a:rPr lang="en-US" sz="2400" dirty="0"/>
              <a:t>and </a:t>
            </a:r>
            <a:r>
              <a:rPr lang="en-US" sz="2400" dirty="0" smtClean="0"/>
              <a:t>PGRR081 </a:t>
            </a:r>
            <a:r>
              <a:rPr lang="en-US" sz="2400" dirty="0"/>
              <a:t>Self Limiting Facility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263" y="762000"/>
            <a:ext cx="4139474" cy="60198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828800" y="3148569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607975">
            <a:off x="1790700" y="3317846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0003814">
            <a:off x="1772867" y="2944811"/>
            <a:ext cx="762000" cy="338554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27039" y="2779655"/>
            <a:ext cx="19320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/>
              <a:t>Self-Limiting Facility’s established limit on the total MW Injection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01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New NPRR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0"/>
          </a:xfrm>
        </p:spPr>
        <p:txBody>
          <a:bodyPr/>
          <a:lstStyle/>
          <a:p>
            <a:r>
              <a:rPr lang="en-US" dirty="0"/>
              <a:t>Would expand definition of “Self-Limiting Facility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nclude </a:t>
            </a:r>
            <a:r>
              <a:rPr lang="en-US" dirty="0"/>
              <a:t>application to SOGs</a:t>
            </a:r>
          </a:p>
          <a:p>
            <a:r>
              <a:rPr lang="en-US" dirty="0"/>
              <a:t>Revisions to section 3.8.7 procedures</a:t>
            </a:r>
          </a:p>
          <a:p>
            <a:pPr lvl="1"/>
            <a:r>
              <a:rPr lang="en-US" dirty="0"/>
              <a:t>Provisions for applying</a:t>
            </a:r>
          </a:p>
          <a:p>
            <a:pPr lvl="1"/>
            <a:r>
              <a:rPr lang="en-US" dirty="0" smtClean="0"/>
              <a:t>Considering requiring basic </a:t>
            </a:r>
            <a:r>
              <a:rPr lang="en-US" dirty="0" smtClean="0"/>
              <a:t>real-time telemetry </a:t>
            </a:r>
            <a:r>
              <a:rPr lang="en-US" dirty="0"/>
              <a:t>(also revisions to section 6.5.5.2?)</a:t>
            </a:r>
          </a:p>
          <a:p>
            <a:pPr lvl="1"/>
            <a:r>
              <a:rPr lang="en-US" dirty="0"/>
              <a:t>Provisions for tracking</a:t>
            </a:r>
          </a:p>
          <a:p>
            <a:pPr lvl="1"/>
            <a:r>
              <a:rPr lang="en-US" dirty="0"/>
              <a:t>Provisions for actions when limits exceeded (enforcement)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 RRGRR required for SOG?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5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</TotalTime>
  <Words>339</Words>
  <Application>Microsoft Office PowerPoint</Application>
  <PresentationFormat>On-screen Show (4:3)</PresentationFormat>
  <Paragraphs>53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PowerPoint Presentation</vt:lpstr>
      <vt:lpstr>PGRR082:  Creates “Small Gen” process</vt:lpstr>
      <vt:lpstr>PGRR082: Creates “Small Gen” process</vt:lpstr>
      <vt:lpstr>NPRR1026 and PGRR081 (BESTF)</vt:lpstr>
      <vt:lpstr>Current Approach for PGRR082 (Pre-NPRR1026)</vt:lpstr>
      <vt:lpstr>PGRR082 Proposed New Language</vt:lpstr>
      <vt:lpstr>NPRR1026 and PGRR081 Self Limiting Facility</vt:lpstr>
      <vt:lpstr>NPRR1026 and PGRR081 Self Limiting Facility</vt:lpstr>
      <vt:lpstr>New NPRR</vt:lpstr>
      <vt:lpstr>PGRR082 processes if SOG Included in Self Limiting Facility</vt:lpstr>
      <vt:lpstr>PGRR082 processes if SOG included in Self Limiting Facility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Miller, Megan</cp:lastModifiedBy>
  <cp:revision>53</cp:revision>
  <cp:lastPrinted>2016-01-21T20:53:15Z</cp:lastPrinted>
  <dcterms:created xsi:type="dcterms:W3CDTF">2016-01-21T15:20:31Z</dcterms:created>
  <dcterms:modified xsi:type="dcterms:W3CDTF">2020-10-15T20:03:28Z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