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Lst>
  <p:notesMasterIdLst>
    <p:notesMasterId r:id="rId20"/>
  </p:notesMasterIdLst>
  <p:handoutMasterIdLst>
    <p:handoutMasterId r:id="rId21"/>
  </p:handoutMasterIdLst>
  <p:sldIdLst>
    <p:sldId id="260" r:id="rId6"/>
    <p:sldId id="281" r:id="rId7"/>
    <p:sldId id="279" r:id="rId8"/>
    <p:sldId id="291" r:id="rId9"/>
    <p:sldId id="284" r:id="rId10"/>
    <p:sldId id="307" r:id="rId11"/>
    <p:sldId id="301" r:id="rId12"/>
    <p:sldId id="288" r:id="rId13"/>
    <p:sldId id="300" r:id="rId14"/>
    <p:sldId id="303" r:id="rId15"/>
    <p:sldId id="304" r:id="rId16"/>
    <p:sldId id="306" r:id="rId17"/>
    <p:sldId id="295" r:id="rId18"/>
    <p:sldId id="285" r:id="rId19"/>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howGuides="1">
      <p:cViewPr varScale="1">
        <p:scale>
          <a:sx n="127" d="100"/>
          <a:sy n="127" d="100"/>
        </p:scale>
        <p:origin x="768" y="114"/>
      </p:cViewPr>
      <p:guideLst>
        <p:guide orient="horz" pos="2160"/>
        <p:guide pos="288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3" Type="http://schemas.openxmlformats.org/officeDocument/2006/relationships/customXml" Target="../customXml/item3.xml"/><Relationship Id="rId21" Type="http://schemas.openxmlformats.org/officeDocument/2006/relationships/handoutMaster" Target="handoutMasters/handoutMaster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theme" Target="theme/theme1.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viewProps" Target="viewProps.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10/15/2020</a:t>
            </a:fld>
            <a:endParaRPr lang="en-US" dirty="0"/>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dirty="0"/>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10/15/2020</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dirty="0"/>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2</a:t>
            </a:fld>
            <a:endParaRPr lang="en-US" dirty="0"/>
          </a:p>
        </p:txBody>
      </p:sp>
    </p:spTree>
    <p:extLst>
      <p:ext uri="{BB962C8B-B14F-4D97-AF65-F5344CB8AC3E}">
        <p14:creationId xmlns:p14="http://schemas.microsoft.com/office/powerpoint/2010/main" val="78154776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3</a:t>
            </a:fld>
            <a:endParaRPr lang="en-US" dirty="0"/>
          </a:p>
        </p:txBody>
      </p:sp>
    </p:spTree>
    <p:extLst>
      <p:ext uri="{BB962C8B-B14F-4D97-AF65-F5344CB8AC3E}">
        <p14:creationId xmlns:p14="http://schemas.microsoft.com/office/powerpoint/2010/main" val="300397609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4</a:t>
            </a:fld>
            <a:endParaRPr lang="en-US" dirty="0"/>
          </a:p>
        </p:txBody>
      </p:sp>
    </p:spTree>
    <p:extLst>
      <p:ext uri="{BB962C8B-B14F-4D97-AF65-F5344CB8AC3E}">
        <p14:creationId xmlns:p14="http://schemas.microsoft.com/office/powerpoint/2010/main" val="97198305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5</a:t>
            </a:fld>
            <a:endParaRPr lang="en-US" dirty="0"/>
          </a:p>
        </p:txBody>
      </p:sp>
    </p:spTree>
    <p:extLst>
      <p:ext uri="{BB962C8B-B14F-4D97-AF65-F5344CB8AC3E}">
        <p14:creationId xmlns:p14="http://schemas.microsoft.com/office/powerpoint/2010/main" val="289247436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6</a:t>
            </a:fld>
            <a:endParaRPr lang="en-US" dirty="0"/>
          </a:p>
        </p:txBody>
      </p:sp>
    </p:spTree>
    <p:extLst>
      <p:ext uri="{BB962C8B-B14F-4D97-AF65-F5344CB8AC3E}">
        <p14:creationId xmlns:p14="http://schemas.microsoft.com/office/powerpoint/2010/main" val="310602498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7</a:t>
            </a:fld>
            <a:endParaRPr lang="en-US" dirty="0"/>
          </a:p>
        </p:txBody>
      </p:sp>
    </p:spTree>
    <p:extLst>
      <p:ext uri="{BB962C8B-B14F-4D97-AF65-F5344CB8AC3E}">
        <p14:creationId xmlns:p14="http://schemas.microsoft.com/office/powerpoint/2010/main" val="10903239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13</a:t>
            </a:fld>
            <a:endParaRPr lang="en-US" dirty="0"/>
          </a:p>
        </p:txBody>
      </p:sp>
    </p:spTree>
    <p:extLst>
      <p:ext uri="{BB962C8B-B14F-4D97-AF65-F5344CB8AC3E}">
        <p14:creationId xmlns:p14="http://schemas.microsoft.com/office/powerpoint/2010/main" val="300017004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14</a:t>
            </a:fld>
            <a:endParaRPr lang="en-US" dirty="0"/>
          </a:p>
        </p:txBody>
      </p:sp>
    </p:spTree>
    <p:extLst>
      <p:ext uri="{BB962C8B-B14F-4D97-AF65-F5344CB8AC3E}">
        <p14:creationId xmlns:p14="http://schemas.microsoft.com/office/powerpoint/2010/main" val="22480382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lvl1pPr>
              <a:defRPr>
                <a:solidFill>
                  <a:schemeClr val="tx2"/>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5" name="Footer Placeholder 4"/>
          <p:cNvSpPr>
            <a:spLocks noGrp="1"/>
          </p:cNvSpPr>
          <p:nvPr>
            <p:ph type="ftr" sz="quarter" idx="11"/>
          </p:nvPr>
        </p:nvSpPr>
        <p:spPr/>
        <p:txBody>
          <a:bodyPr/>
          <a:lstStyle/>
          <a:p>
            <a:r>
              <a:rPr lang="en-US" dirty="0" smtClean="0"/>
              <a:t>Footer text goes here.</a:t>
            </a:r>
            <a:endParaRPr lang="en-US" dirty="0"/>
          </a:p>
        </p:txBody>
      </p:sp>
      <p:sp>
        <p:nvSpPr>
          <p:cNvPr id="7"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157445715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304800" y="990600"/>
            <a:ext cx="8534400" cy="5052221"/>
          </a:xfrm>
          <a:prstGeom prst="rect">
            <a:avLst/>
          </a:prstGeom>
        </p:spPr>
        <p:txBody>
          <a:bodyPr/>
          <a:lstStyle>
            <a:lvl1pPr>
              <a:defRPr sz="2600">
                <a:solidFill>
                  <a:schemeClr val="tx2"/>
                </a:solidFill>
              </a:defRPr>
            </a:lvl1pPr>
            <a:lvl2pPr>
              <a:defRPr sz="2400">
                <a:solidFill>
                  <a:schemeClr val="tx2"/>
                </a:solidFill>
              </a:defRPr>
            </a:lvl2pPr>
            <a:lvl3pPr>
              <a:defRPr sz="2200">
                <a:solidFill>
                  <a:schemeClr val="tx2"/>
                </a:solidFill>
              </a:defRPr>
            </a:lvl3pPr>
            <a:lvl4pPr>
              <a:defRPr sz="2100">
                <a:solidFill>
                  <a:schemeClr val="tx2"/>
                </a:solidFill>
              </a:defRPr>
            </a:lvl4pPr>
            <a:lvl5pPr>
              <a:defRPr sz="2000">
                <a:solidFill>
                  <a:schemeClr val="tx2"/>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Footer Placeholder 4"/>
          <p:cNvSpPr>
            <a:spLocks noGrp="1"/>
          </p:cNvSpPr>
          <p:nvPr>
            <p:ph type="ftr" sz="quarter" idx="11"/>
          </p:nvPr>
        </p:nvSpPr>
        <p:spPr>
          <a:xfrm>
            <a:off x="2743200" y="6553200"/>
            <a:ext cx="4038600" cy="228600"/>
          </a:xfrm>
        </p:spPr>
        <p:txBody>
          <a:bodyPr/>
          <a:lstStyle/>
          <a:p>
            <a:r>
              <a:rPr lang="en-US" dirty="0" smtClean="0"/>
              <a:t>Footer text goes here.</a:t>
            </a:r>
            <a:endParaRPr lang="en-US" dirty="0"/>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279008485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US" dirty="0" smtClean="0"/>
              <a:t>Footer text goes here.</a:t>
            </a:r>
            <a:endParaRPr lang="en-US" dirty="0"/>
          </a:p>
        </p:txBody>
      </p:sp>
      <p:sp>
        <p:nvSpPr>
          <p:cNvPr id="4" name="Slide Number Placeholder 3"/>
          <p:cNvSpPr>
            <a:spLocks noGrp="1"/>
          </p:cNvSpPr>
          <p:nvPr>
            <p:ph type="sldNum" sz="quarter" idx="11"/>
          </p:nvPr>
        </p:nvSpPr>
        <p:spPr/>
        <p:txBody>
          <a:bodyPr/>
          <a:lstStyle/>
          <a:p>
            <a:fld id="{1D93BD3E-1E9A-4970-A6F7-E7AC52762E0C}" type="slidenum">
              <a:rPr lang="en-US" smtClean="0"/>
              <a:pPr/>
              <a:t>‹#›</a:t>
            </a:fld>
            <a:endParaRPr lang="en-US" dirty="0"/>
          </a:p>
        </p:txBody>
      </p:sp>
      <p:sp>
        <p:nvSpPr>
          <p:cNvPr id="5" name="Content Placeholder 4"/>
          <p:cNvSpPr>
            <a:spLocks noGrp="1"/>
          </p:cNvSpPr>
          <p:nvPr>
            <p:ph sz="half" idx="1"/>
          </p:nvPr>
        </p:nvSpPr>
        <p:spPr>
          <a:xfrm>
            <a:off x="628650" y="990601"/>
            <a:ext cx="3886200" cy="4800600"/>
          </a:xfrm>
          <a:prstGeom prst="rect">
            <a:avLst/>
          </a:prstGeom>
        </p:spPr>
        <p:txBody>
          <a:bodyPr/>
          <a:lstStyle>
            <a:lvl1pPr>
              <a:defRPr sz="2400">
                <a:solidFill>
                  <a:schemeClr val="tx2"/>
                </a:solidFill>
              </a:defRPr>
            </a:lvl1pPr>
          </a:lstStyle>
          <a:p>
            <a:endParaRPr lang="en-US" dirty="0"/>
          </a:p>
        </p:txBody>
      </p:sp>
      <p:sp>
        <p:nvSpPr>
          <p:cNvPr id="6" name="Content Placeholder 5"/>
          <p:cNvSpPr>
            <a:spLocks noGrp="1"/>
          </p:cNvSpPr>
          <p:nvPr>
            <p:ph sz="half" idx="2"/>
          </p:nvPr>
        </p:nvSpPr>
        <p:spPr>
          <a:xfrm>
            <a:off x="4629150" y="990601"/>
            <a:ext cx="3886200" cy="4800600"/>
          </a:xfrm>
          <a:prstGeom prst="rect">
            <a:avLst/>
          </a:prstGeom>
        </p:spPr>
        <p:txBody>
          <a:bodyPr/>
          <a:lstStyle>
            <a:lvl1pPr>
              <a:defRPr sz="2400">
                <a:solidFill>
                  <a:schemeClr val="tx2"/>
                </a:solidFill>
              </a:defRPr>
            </a:lvl1pPr>
          </a:lstStyle>
          <a:p>
            <a:endParaRPr lang="en-US"/>
          </a:p>
        </p:txBody>
      </p:sp>
      <p:sp>
        <p:nvSpPr>
          <p:cNvPr id="7"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smtClean="0"/>
              <a:t>Click to edit Master title style</a:t>
            </a:r>
            <a:endParaRPr lang="en-US" dirty="0"/>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5764785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slideLayout" Target="../slideLayouts/slideLayout3.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Footer text goes here.</a:t>
            </a:r>
            <a:endParaRPr lang="en-US" dirty="0"/>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1774125" cy="246221"/>
          </a:xfrm>
          <a:prstGeom prst="rect">
            <a:avLst/>
          </a:prstGeom>
          <a:noFill/>
        </p:spPr>
        <p:txBody>
          <a:bodyPr wrap="square" rtlCol="0">
            <a:spAutoFit/>
          </a:bodyPr>
          <a:lstStyle/>
          <a:p>
            <a:pPr algn="l"/>
            <a:r>
              <a:rPr lang="en-US" sz="1000" b="1" baseline="0" dirty="0" smtClean="0">
                <a:solidFill>
                  <a:schemeClr val="tx2"/>
                </a:solidFill>
              </a:rPr>
              <a:t>PUBLIC – 10/20/20 MWG</a:t>
            </a:r>
            <a:endParaRPr lang="en-US" sz="1000" b="1" dirty="0">
              <a:solidFill>
                <a:schemeClr val="tx2"/>
              </a:solidFill>
            </a:endParaRPr>
          </a:p>
        </p:txBody>
      </p:sp>
      <p:sp>
        <p:nvSpPr>
          <p:cNvPr id="13"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1" r:id="rId3"/>
  </p:sldLayoutIdLst>
  <p:timing>
    <p:tnLst>
      <p:par>
        <p:cTn id="1" dur="indefinite" restart="never" nodeType="tmRoot"/>
      </p:par>
    </p:tnLst>
  </p:timing>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3" Type="http://schemas.openxmlformats.org/officeDocument/2006/relationships/hyperlink" Target="http://www.ercot.com/calendar/2020/10/20/213504-MWG" TargetMode="External"/><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hyperlink" Target="http://www.ercot.com/about/governance/index.html" TargetMode="External"/><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810000" y="2819400"/>
            <a:ext cx="5257800" cy="1231106"/>
          </a:xfrm>
          <a:prstGeom prst="rect">
            <a:avLst/>
          </a:prstGeom>
          <a:noFill/>
        </p:spPr>
        <p:txBody>
          <a:bodyPr wrap="square" rtlCol="0">
            <a:spAutoFit/>
          </a:bodyPr>
          <a:lstStyle/>
          <a:p>
            <a:r>
              <a:rPr lang="en-US" sz="2000" b="1" dirty="0" smtClean="0">
                <a:solidFill>
                  <a:schemeClr val="tx2"/>
                </a:solidFill>
                <a:latin typeface="TradeGothic LT" panose="020B0506030503020504" pitchFamily="34" charset="0"/>
                <a:ea typeface="TradeGothic LT" panose="020B0506030503020504" pitchFamily="34" charset="0"/>
              </a:rPr>
              <a:t>Meter Working Group</a:t>
            </a:r>
          </a:p>
          <a:p>
            <a:endParaRPr lang="en-US" dirty="0">
              <a:solidFill>
                <a:schemeClr val="tx2"/>
              </a:solidFill>
            </a:endParaRPr>
          </a:p>
          <a:p>
            <a:endParaRPr lang="en-US" dirty="0">
              <a:solidFill>
                <a:schemeClr val="tx2"/>
              </a:solidFill>
            </a:endParaRPr>
          </a:p>
          <a:p>
            <a:r>
              <a:rPr lang="en-US" dirty="0" smtClean="0">
                <a:solidFill>
                  <a:schemeClr val="tx2"/>
                </a:solidFill>
                <a:latin typeface="TradeGothic LT" panose="020B0506030503020504" pitchFamily="34" charset="0"/>
                <a:ea typeface="TradeGothic LT" panose="020B0506030503020504" pitchFamily="34" charset="0"/>
              </a:rPr>
              <a:t>October 20, 2020</a:t>
            </a:r>
            <a:endParaRPr lang="en-US" dirty="0">
              <a:solidFill>
                <a:schemeClr val="tx2"/>
              </a:solidFill>
              <a:latin typeface="TradeGothic LT" panose="020B0506030503020504" pitchFamily="34" charset="0"/>
              <a:ea typeface="TradeGothic LT" panose="020B0506030503020504" pitchFamily="34" charset="0"/>
            </a:endParaRPr>
          </a:p>
        </p:txBody>
      </p:sp>
    </p:spTree>
    <p:extLst>
      <p:ext uri="{BB962C8B-B14F-4D97-AF65-F5344CB8AC3E}">
        <p14:creationId xmlns:p14="http://schemas.microsoft.com/office/powerpoint/2010/main" val="73060379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radeGothic LT" panose="020B0506030503020504" pitchFamily="34" charset="0"/>
                <a:ea typeface="TradeGothic LT" panose="020B0506030503020504" pitchFamily="34" charset="0"/>
              </a:rPr>
              <a:t>SMOG Updates Required to Supplement NPRR 1020</a:t>
            </a:r>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10</a:t>
            </a:fld>
            <a:endParaRPr lang="en-US" dirty="0"/>
          </a:p>
        </p:txBody>
      </p:sp>
      <p:sp>
        <p:nvSpPr>
          <p:cNvPr id="5" name="Content Placeholder 4"/>
          <p:cNvSpPr>
            <a:spLocks noGrp="1"/>
          </p:cNvSpPr>
          <p:nvPr>
            <p:ph idx="1"/>
          </p:nvPr>
        </p:nvSpPr>
        <p:spPr>
          <a:xfrm>
            <a:off x="381000" y="1219200"/>
            <a:ext cx="8534400" cy="5128421"/>
          </a:xfrm>
        </p:spPr>
        <p:txBody>
          <a:bodyPr/>
          <a:lstStyle/>
          <a:p>
            <a:r>
              <a:rPr lang="en-US" sz="2000" dirty="0" smtClean="0">
                <a:solidFill>
                  <a:schemeClr val="tx1"/>
                </a:solidFill>
                <a:latin typeface="TradeGothic LT" panose="020B0506030503020504" pitchFamily="34" charset="0"/>
                <a:ea typeface="TradeGothic LT" panose="020B0506030503020504" pitchFamily="34" charset="0"/>
              </a:rPr>
              <a:t>Action Item: ERCOT </a:t>
            </a:r>
            <a:r>
              <a:rPr lang="en-US" sz="2000" dirty="0">
                <a:solidFill>
                  <a:schemeClr val="tx1"/>
                </a:solidFill>
                <a:latin typeface="TradeGothic LT" panose="020B0506030503020504" pitchFamily="34" charset="0"/>
                <a:ea typeface="TradeGothic LT" panose="020B0506030503020504" pitchFamily="34" charset="0"/>
              </a:rPr>
              <a:t>to discuss internally to formulate a recommendation regarding how loss of telemetry will be communicated to the resource entity</a:t>
            </a:r>
            <a:r>
              <a:rPr lang="en-US" sz="2000" dirty="0" smtClean="0">
                <a:solidFill>
                  <a:schemeClr val="tx1"/>
                </a:solidFill>
                <a:latin typeface="TradeGothic LT" panose="020B0506030503020504" pitchFamily="34" charset="0"/>
                <a:ea typeface="TradeGothic LT" panose="020B0506030503020504" pitchFamily="34" charset="0"/>
              </a:rPr>
              <a:t>.</a:t>
            </a:r>
          </a:p>
          <a:p>
            <a:pPr lvl="1"/>
            <a:r>
              <a:rPr lang="en-US" sz="2000" dirty="0" smtClean="0">
                <a:solidFill>
                  <a:schemeClr val="tx1"/>
                </a:solidFill>
                <a:latin typeface="TradeGothic LT" panose="020B0506030503020504" pitchFamily="34" charset="0"/>
                <a:ea typeface="TradeGothic LT" panose="020B0506030503020504" pitchFamily="34" charset="0"/>
              </a:rPr>
              <a:t>Contact(s) provided by resource entity per 10.2.4.1(1)(iv)</a:t>
            </a:r>
          </a:p>
          <a:p>
            <a:pPr lvl="1"/>
            <a:r>
              <a:rPr lang="en-US" sz="2000" dirty="0" smtClean="0">
                <a:solidFill>
                  <a:schemeClr val="tx1"/>
                </a:solidFill>
                <a:latin typeface="TradeGothic LT" panose="020B0506030503020504" pitchFamily="34" charset="0"/>
                <a:ea typeface="TradeGothic LT" panose="020B0506030503020504" pitchFamily="34" charset="0"/>
              </a:rPr>
              <a:t>Loss of telemetry events reported to MV-90 per SMOG 6.5.4(1)(l-m)</a:t>
            </a:r>
          </a:p>
          <a:p>
            <a:pPr lvl="1"/>
            <a:r>
              <a:rPr lang="en-US" sz="2000" dirty="0" smtClean="0">
                <a:solidFill>
                  <a:schemeClr val="tx1"/>
                </a:solidFill>
                <a:latin typeface="TradeGothic LT" panose="020B0506030503020504" pitchFamily="34" charset="0"/>
                <a:ea typeface="TradeGothic LT" panose="020B0506030503020504" pitchFamily="34" charset="0"/>
              </a:rPr>
              <a:t>Events reported in similar process as events currently reported to TDSP</a:t>
            </a:r>
          </a:p>
          <a:p>
            <a:pPr lvl="3"/>
            <a:endParaRPr lang="en-US" sz="1700" dirty="0" smtClean="0">
              <a:solidFill>
                <a:schemeClr val="tx1"/>
              </a:solidFill>
              <a:latin typeface="TradeGothic LT" panose="020B0506030503020504" pitchFamily="34" charset="0"/>
              <a:ea typeface="TradeGothic LT" panose="020B0506030503020504" pitchFamily="34" charset="0"/>
            </a:endParaRPr>
          </a:p>
        </p:txBody>
      </p:sp>
    </p:spTree>
    <p:extLst>
      <p:ext uri="{BB962C8B-B14F-4D97-AF65-F5344CB8AC3E}">
        <p14:creationId xmlns:p14="http://schemas.microsoft.com/office/powerpoint/2010/main" val="42618815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radeGothic LT" panose="020B0506030503020504" pitchFamily="34" charset="0"/>
                <a:ea typeface="TradeGothic LT" panose="020B0506030503020504" pitchFamily="34" charset="0"/>
              </a:rPr>
              <a:t>SMOG Updates Required to Supplement NPRR 1020</a:t>
            </a:r>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11</a:t>
            </a:fld>
            <a:endParaRPr lang="en-US" dirty="0"/>
          </a:p>
        </p:txBody>
      </p:sp>
      <p:sp>
        <p:nvSpPr>
          <p:cNvPr id="5" name="Content Placeholder 4"/>
          <p:cNvSpPr>
            <a:spLocks noGrp="1"/>
          </p:cNvSpPr>
          <p:nvPr>
            <p:ph idx="1"/>
          </p:nvPr>
        </p:nvSpPr>
        <p:spPr>
          <a:xfrm>
            <a:off x="381000" y="1295400"/>
            <a:ext cx="8534400" cy="5052221"/>
          </a:xfrm>
        </p:spPr>
        <p:txBody>
          <a:bodyPr/>
          <a:lstStyle/>
          <a:p>
            <a:r>
              <a:rPr lang="en-US" sz="2000" dirty="0" smtClean="0">
                <a:solidFill>
                  <a:schemeClr val="tx1"/>
                </a:solidFill>
                <a:latin typeface="TradeGothic LT" panose="020B0506030503020504" pitchFamily="34" charset="0"/>
                <a:ea typeface="TradeGothic LT" panose="020B0506030503020504" pitchFamily="34" charset="0"/>
              </a:rPr>
              <a:t>Action Item: ERCOT </a:t>
            </a:r>
            <a:r>
              <a:rPr lang="en-US" sz="2000" dirty="0">
                <a:solidFill>
                  <a:schemeClr val="tx1"/>
                </a:solidFill>
                <a:latin typeface="TradeGothic LT" panose="020B0506030503020504" pitchFamily="34" charset="0"/>
                <a:ea typeface="TradeGothic LT" panose="020B0506030503020504" pitchFamily="34" charset="0"/>
              </a:rPr>
              <a:t>and TDSPs review within their respective organizations to have recommendations regarding sample rates for auxiliary load calculation</a:t>
            </a:r>
            <a:r>
              <a:rPr lang="en-US" sz="2000" dirty="0" smtClean="0">
                <a:solidFill>
                  <a:schemeClr val="tx1"/>
                </a:solidFill>
                <a:latin typeface="TradeGothic LT" panose="020B0506030503020504" pitchFamily="34" charset="0"/>
                <a:ea typeface="TradeGothic LT" panose="020B0506030503020504" pitchFamily="34" charset="0"/>
              </a:rPr>
              <a:t>.</a:t>
            </a:r>
          </a:p>
          <a:p>
            <a:endParaRPr lang="en-US" sz="2000" dirty="0">
              <a:solidFill>
                <a:schemeClr val="tx1"/>
              </a:solidFill>
              <a:latin typeface="TradeGothic LT" panose="020B0506030503020504" pitchFamily="34" charset="0"/>
              <a:ea typeface="TradeGothic LT" panose="020B0506030503020504" pitchFamily="34" charset="0"/>
            </a:endParaRPr>
          </a:p>
          <a:p>
            <a:r>
              <a:rPr lang="en-US" sz="2000" dirty="0" smtClean="0">
                <a:solidFill>
                  <a:schemeClr val="tx1"/>
                </a:solidFill>
                <a:latin typeface="TradeGothic LT" panose="020B0506030503020504" pitchFamily="34" charset="0"/>
                <a:ea typeface="TradeGothic LT" panose="020B0506030503020504" pitchFamily="34" charset="0"/>
              </a:rPr>
              <a:t>ERCOT Review:</a:t>
            </a:r>
          </a:p>
          <a:p>
            <a:pPr lvl="1"/>
            <a:r>
              <a:rPr lang="en-US" sz="1800" dirty="0" smtClean="0">
                <a:solidFill>
                  <a:schemeClr val="tx1"/>
                </a:solidFill>
                <a:latin typeface="TradeGothic LT" panose="020B0506030503020504" pitchFamily="34" charset="0"/>
                <a:ea typeface="TradeGothic LT" panose="020B0506030503020504" pitchFamily="34" charset="0"/>
              </a:rPr>
              <a:t>ICCP Handbook Table 28 has data from batteries including state of charge, generator status and numerous other signals being required from QSEs every 2 seconds. </a:t>
            </a:r>
          </a:p>
          <a:p>
            <a:pPr lvl="3"/>
            <a:endParaRPr lang="en-US" sz="1700" dirty="0" smtClean="0">
              <a:solidFill>
                <a:schemeClr val="tx1"/>
              </a:solidFill>
              <a:latin typeface="TradeGothic LT" panose="020B0506030503020504" pitchFamily="34" charset="0"/>
              <a:ea typeface="TradeGothic LT" panose="020B0506030503020504" pitchFamily="34" charset="0"/>
            </a:endParaRPr>
          </a:p>
        </p:txBody>
      </p:sp>
    </p:spTree>
    <p:extLst>
      <p:ext uri="{BB962C8B-B14F-4D97-AF65-F5344CB8AC3E}">
        <p14:creationId xmlns:p14="http://schemas.microsoft.com/office/powerpoint/2010/main" val="173395543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radeGothic LT" panose="020B0506030503020504" pitchFamily="34" charset="0"/>
                <a:ea typeface="TradeGothic LT" panose="020B0506030503020504" pitchFamily="34" charset="0"/>
              </a:rPr>
              <a:t>SMOG Updates Required to Supplement NPRR 1020</a:t>
            </a:r>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12</a:t>
            </a:fld>
            <a:endParaRPr lang="en-US" dirty="0"/>
          </a:p>
        </p:txBody>
      </p:sp>
      <p:sp>
        <p:nvSpPr>
          <p:cNvPr id="5" name="Content Placeholder 4"/>
          <p:cNvSpPr>
            <a:spLocks noGrp="1"/>
          </p:cNvSpPr>
          <p:nvPr>
            <p:ph idx="1"/>
          </p:nvPr>
        </p:nvSpPr>
        <p:spPr>
          <a:xfrm>
            <a:off x="381000" y="1295400"/>
            <a:ext cx="8534400" cy="5052221"/>
          </a:xfrm>
        </p:spPr>
        <p:txBody>
          <a:bodyPr/>
          <a:lstStyle/>
          <a:p>
            <a:r>
              <a:rPr lang="en-US" sz="2000" dirty="0" smtClean="0">
                <a:solidFill>
                  <a:schemeClr val="tx1"/>
                </a:solidFill>
                <a:latin typeface="TradeGothic LT" panose="020B0506030503020504" pitchFamily="34" charset="0"/>
                <a:ea typeface="TradeGothic LT" panose="020B0506030503020504" pitchFamily="34" charset="0"/>
              </a:rPr>
              <a:t>CenterPoint update on investigation into SMOG changes needed to support using a stand alone meter to report auxiliary load calculation data.</a:t>
            </a:r>
          </a:p>
          <a:p>
            <a:pPr lvl="1"/>
            <a:r>
              <a:rPr lang="en-US" sz="1800" dirty="0" smtClean="0">
                <a:solidFill>
                  <a:schemeClr val="tx1"/>
                </a:solidFill>
                <a:latin typeface="TradeGothic LT" panose="020B0506030503020504" pitchFamily="34" charset="0"/>
                <a:ea typeface="TradeGothic LT" panose="020B0506030503020504" pitchFamily="34" charset="0"/>
              </a:rPr>
              <a:t>Note in SMOG 4.1(1)</a:t>
            </a:r>
          </a:p>
          <a:p>
            <a:pPr lvl="3"/>
            <a:endParaRPr lang="en-US" sz="1700" dirty="0" smtClean="0">
              <a:solidFill>
                <a:schemeClr val="tx1"/>
              </a:solidFill>
              <a:latin typeface="TradeGothic LT" panose="020B0506030503020504" pitchFamily="34" charset="0"/>
              <a:ea typeface="TradeGothic LT" panose="020B0506030503020504" pitchFamily="34" charset="0"/>
            </a:endParaRPr>
          </a:p>
        </p:txBody>
      </p:sp>
    </p:spTree>
    <p:extLst>
      <p:ext uri="{BB962C8B-B14F-4D97-AF65-F5344CB8AC3E}">
        <p14:creationId xmlns:p14="http://schemas.microsoft.com/office/powerpoint/2010/main" val="32492966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b="1" dirty="0" smtClean="0">
                <a:solidFill>
                  <a:schemeClr val="accent1"/>
                </a:solidFill>
                <a:latin typeface="TradeGothic LT" panose="020B0506030503020504" pitchFamily="34" charset="0"/>
                <a:ea typeface="TradeGothic LT" panose="020B0506030503020504" pitchFamily="34" charset="0"/>
              </a:rPr>
              <a:t>New or Other Business Items</a:t>
            </a:r>
            <a:endParaRPr lang="en-US" b="1" dirty="0">
              <a:solidFill>
                <a:schemeClr val="accent1"/>
              </a:solidFill>
              <a:latin typeface="TradeGothic LT" panose="020B0506030503020504" pitchFamily="34" charset="0"/>
              <a:ea typeface="TradeGothic LT" panose="020B0506030503020504" pitchFamily="34" charset="0"/>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13</a:t>
            </a:fld>
            <a:endParaRPr lang="en-US" dirty="0"/>
          </a:p>
        </p:txBody>
      </p:sp>
      <p:sp>
        <p:nvSpPr>
          <p:cNvPr id="3" name="Rectangle 2"/>
          <p:cNvSpPr/>
          <p:nvPr/>
        </p:nvSpPr>
        <p:spPr>
          <a:xfrm>
            <a:off x="381000" y="914400"/>
            <a:ext cx="8305800" cy="3477875"/>
          </a:xfrm>
          <a:prstGeom prst="rect">
            <a:avLst/>
          </a:prstGeom>
        </p:spPr>
        <p:txBody>
          <a:bodyPr wrap="square">
            <a:spAutoFit/>
          </a:bodyPr>
          <a:lstStyle/>
          <a:p>
            <a:pPr marL="285750" lvl="1" indent="-285750">
              <a:buFont typeface="Arial" panose="020B0604020202020204" pitchFamily="34" charset="0"/>
              <a:buChar char="•"/>
            </a:pPr>
            <a:r>
              <a:rPr lang="en-US" sz="2000" dirty="0">
                <a:latin typeface="TradeGothic LT" panose="020B0506030503020504" pitchFamily="34" charset="0"/>
                <a:ea typeface="TradeGothic LT" panose="020B0506030503020504" pitchFamily="34" charset="0"/>
              </a:rPr>
              <a:t>SMOGRR023 Update to MWG:</a:t>
            </a:r>
          </a:p>
          <a:p>
            <a:pPr marL="742950" lvl="2" indent="-285750">
              <a:buFont typeface="Arial" panose="020B0604020202020204" pitchFamily="34" charset="0"/>
              <a:buChar char="•"/>
            </a:pPr>
            <a:r>
              <a:rPr lang="en-US" sz="2000" dirty="0">
                <a:latin typeface="TradeGothic LT" panose="020B0506030503020504" pitchFamily="34" charset="0"/>
                <a:ea typeface="TradeGothic LT" panose="020B0506030503020504" pitchFamily="34" charset="0"/>
              </a:rPr>
              <a:t>Impact Analysis unanimously endorsed by WMS 10/7/20. </a:t>
            </a:r>
          </a:p>
          <a:p>
            <a:pPr marL="742950" lvl="2" indent="-285750">
              <a:buFont typeface="Arial" panose="020B0604020202020204" pitchFamily="34" charset="0"/>
              <a:buChar char="•"/>
            </a:pPr>
            <a:r>
              <a:rPr lang="en-US" sz="2000" dirty="0">
                <a:latin typeface="TradeGothic LT" panose="020B0506030503020504" pitchFamily="34" charset="0"/>
                <a:ea typeface="TradeGothic LT" panose="020B0506030503020504" pitchFamily="34" charset="0"/>
              </a:rPr>
              <a:t>WMS Report and Impact Analysis forwarded to </a:t>
            </a:r>
            <a:r>
              <a:rPr lang="en-US" sz="2000" dirty="0" smtClean="0">
                <a:latin typeface="TradeGothic LT" panose="020B0506030503020504" pitchFamily="34" charset="0"/>
                <a:ea typeface="TradeGothic LT" panose="020B0506030503020504" pitchFamily="34" charset="0"/>
              </a:rPr>
              <a:t>TAC.</a:t>
            </a:r>
            <a:endParaRPr lang="en-US" altLang="en-US" sz="2000" kern="0" dirty="0">
              <a:solidFill>
                <a:srgbClr val="000000"/>
              </a:solidFill>
              <a:latin typeface="TradeGothic LT" panose="020B0506030503020504" pitchFamily="34" charset="0"/>
              <a:ea typeface="TradeGothic LT" panose="020B0506030503020504" pitchFamily="34" charset="0"/>
            </a:endParaRPr>
          </a:p>
          <a:p>
            <a:pPr marL="285750" lvl="1" indent="-285750">
              <a:buFont typeface="Arial" panose="020B0604020202020204" pitchFamily="34" charset="0"/>
              <a:buChar char="•"/>
            </a:pPr>
            <a:endParaRPr lang="en-US" altLang="en-US" sz="2000" kern="0" dirty="0" smtClean="0">
              <a:solidFill>
                <a:srgbClr val="000000"/>
              </a:solidFill>
              <a:latin typeface="TradeGothic LT" panose="020B0506030503020504" pitchFamily="34" charset="0"/>
              <a:ea typeface="TradeGothic LT" panose="020B0506030503020504" pitchFamily="34" charset="0"/>
            </a:endParaRPr>
          </a:p>
          <a:p>
            <a:pPr marL="285750" lvl="1" indent="-285750">
              <a:buFont typeface="Arial" panose="020B0604020202020204" pitchFamily="34" charset="0"/>
              <a:buChar char="•"/>
            </a:pPr>
            <a:endParaRPr lang="en-US" altLang="en-US" sz="2000" kern="0" dirty="0">
              <a:solidFill>
                <a:srgbClr val="000000"/>
              </a:solidFill>
              <a:latin typeface="TradeGothic LT" panose="020B0506030503020504" pitchFamily="34" charset="0"/>
              <a:ea typeface="TradeGothic LT" panose="020B0506030503020504" pitchFamily="34" charset="0"/>
            </a:endParaRPr>
          </a:p>
          <a:p>
            <a:pPr marL="285750" lvl="1" indent="-285750">
              <a:buFont typeface="Arial" panose="020B0604020202020204" pitchFamily="34" charset="0"/>
              <a:buChar char="•"/>
            </a:pPr>
            <a:r>
              <a:rPr lang="en-US" altLang="en-US" sz="2000" kern="0" dirty="0" smtClean="0">
                <a:solidFill>
                  <a:srgbClr val="000000"/>
                </a:solidFill>
                <a:latin typeface="TradeGothic LT" panose="020B0506030503020504" pitchFamily="34" charset="0"/>
                <a:ea typeface="TradeGothic LT" panose="020B0506030503020504" pitchFamily="34" charset="0"/>
              </a:rPr>
              <a:t>Request for any new or other business items</a:t>
            </a:r>
          </a:p>
          <a:p>
            <a:pPr marL="285750" lvl="1" indent="-285750">
              <a:buFont typeface="Arial" panose="020B0604020202020204" pitchFamily="34" charset="0"/>
              <a:buChar char="•"/>
            </a:pPr>
            <a:endParaRPr lang="en-US" sz="2000" kern="0" dirty="0">
              <a:solidFill>
                <a:srgbClr val="000000"/>
              </a:solidFill>
              <a:latin typeface="TradeGothic LT" panose="020B0506030503020504" pitchFamily="34" charset="0"/>
              <a:ea typeface="TradeGothic LT" panose="020B0506030503020504" pitchFamily="34" charset="0"/>
            </a:endParaRPr>
          </a:p>
          <a:p>
            <a:pPr marL="285750" lvl="1" indent="-285750">
              <a:buFont typeface="Arial" panose="020B0604020202020204" pitchFamily="34" charset="0"/>
              <a:buChar char="•"/>
            </a:pPr>
            <a:endParaRPr lang="en-US" sz="2000" kern="0" dirty="0" smtClean="0">
              <a:solidFill>
                <a:srgbClr val="000000"/>
              </a:solidFill>
              <a:latin typeface="TradeGothic LT" panose="020B0506030503020504" pitchFamily="34" charset="0"/>
              <a:ea typeface="TradeGothic LT" panose="020B0506030503020504" pitchFamily="34" charset="0"/>
            </a:endParaRPr>
          </a:p>
          <a:p>
            <a:pPr marL="0" lvl="1"/>
            <a:endParaRPr lang="en-US" sz="2000" kern="0" dirty="0">
              <a:solidFill>
                <a:srgbClr val="000000"/>
              </a:solidFill>
              <a:latin typeface="TradeGothic LT" panose="020B0506030503020504" pitchFamily="34" charset="0"/>
              <a:ea typeface="TradeGothic LT" panose="020B0506030503020504" pitchFamily="34" charset="0"/>
            </a:endParaRPr>
          </a:p>
          <a:p>
            <a:pPr marL="285750" lvl="1" indent="-285750">
              <a:buFont typeface="Arial" panose="020B0604020202020204" pitchFamily="34" charset="0"/>
              <a:buChar char="•"/>
            </a:pPr>
            <a:endParaRPr lang="en-US" sz="2000" kern="0" dirty="0" smtClean="0">
              <a:solidFill>
                <a:srgbClr val="000000"/>
              </a:solidFill>
              <a:latin typeface="TradeGothic LT" panose="020B0506030503020504" pitchFamily="34" charset="0"/>
              <a:ea typeface="TradeGothic LT" panose="020B0506030503020504" pitchFamily="34" charset="0"/>
            </a:endParaRPr>
          </a:p>
          <a:p>
            <a:pPr marL="285750" lvl="1" indent="-285750">
              <a:buFont typeface="Arial" panose="020B0604020202020204" pitchFamily="34" charset="0"/>
              <a:buChar char="•"/>
            </a:pPr>
            <a:endParaRPr lang="en-US" sz="2000" dirty="0">
              <a:latin typeface="TradeGothic LT" panose="020B0506030503020504" pitchFamily="34" charset="0"/>
              <a:ea typeface="TradeGothic LT" panose="020B0506030503020504" pitchFamily="34" charset="0"/>
            </a:endParaRPr>
          </a:p>
        </p:txBody>
      </p:sp>
    </p:spTree>
    <p:extLst>
      <p:ext uri="{BB962C8B-B14F-4D97-AF65-F5344CB8AC3E}">
        <p14:creationId xmlns:p14="http://schemas.microsoft.com/office/powerpoint/2010/main" val="20888129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b="1" dirty="0" smtClean="0">
                <a:solidFill>
                  <a:schemeClr val="accent1"/>
                </a:solidFill>
                <a:latin typeface="TradeGothic LT" panose="020B0506030503020504" pitchFamily="34" charset="0"/>
                <a:ea typeface="TradeGothic LT" panose="020B0506030503020504" pitchFamily="34" charset="0"/>
              </a:rPr>
              <a:t>Meeting Summary and Closing Remarks</a:t>
            </a:r>
            <a:endParaRPr lang="en-US" b="1" dirty="0">
              <a:solidFill>
                <a:schemeClr val="accent1"/>
              </a:solidFill>
              <a:latin typeface="TradeGothic LT" panose="020B0506030503020504" pitchFamily="34" charset="0"/>
              <a:ea typeface="TradeGothic LT" panose="020B0506030503020504" pitchFamily="34" charset="0"/>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14</a:t>
            </a:fld>
            <a:endParaRPr lang="en-US" dirty="0"/>
          </a:p>
        </p:txBody>
      </p:sp>
      <p:sp>
        <p:nvSpPr>
          <p:cNvPr id="3" name="Rectangle 2"/>
          <p:cNvSpPr/>
          <p:nvPr/>
        </p:nvSpPr>
        <p:spPr>
          <a:xfrm>
            <a:off x="381000" y="914400"/>
            <a:ext cx="8001000" cy="2554545"/>
          </a:xfrm>
          <a:prstGeom prst="rect">
            <a:avLst/>
          </a:prstGeom>
        </p:spPr>
        <p:txBody>
          <a:bodyPr wrap="square">
            <a:spAutoFit/>
          </a:bodyPr>
          <a:lstStyle/>
          <a:p>
            <a:pPr marL="285750" lvl="1" indent="-285750">
              <a:buFont typeface="Arial" panose="020B0604020202020204" pitchFamily="34" charset="0"/>
              <a:buChar char="•"/>
            </a:pPr>
            <a:r>
              <a:rPr lang="en-US" altLang="en-US" sz="2000" kern="0" dirty="0" smtClean="0">
                <a:solidFill>
                  <a:srgbClr val="000000"/>
                </a:solidFill>
                <a:latin typeface="TradeGothic LT" panose="020B0506030503020504" pitchFamily="34" charset="0"/>
                <a:ea typeface="TradeGothic LT" panose="020B0506030503020504" pitchFamily="34" charset="0"/>
              </a:rPr>
              <a:t>Thank you for your attendance and participation</a:t>
            </a:r>
          </a:p>
          <a:p>
            <a:pPr marL="285750" lvl="1" indent="-285750">
              <a:buFont typeface="Arial" panose="020B0604020202020204" pitchFamily="34" charset="0"/>
              <a:buChar char="•"/>
            </a:pPr>
            <a:endParaRPr lang="en-US" altLang="en-US" sz="2000" kern="0" dirty="0" smtClean="0">
              <a:solidFill>
                <a:srgbClr val="000000"/>
              </a:solidFill>
              <a:latin typeface="TradeGothic LT" panose="020B0506030503020504" pitchFamily="34" charset="0"/>
              <a:ea typeface="TradeGothic LT" panose="020B0506030503020504" pitchFamily="34" charset="0"/>
            </a:endParaRPr>
          </a:p>
          <a:p>
            <a:pPr marL="285750" lvl="1" indent="-285750">
              <a:buFont typeface="Arial" panose="020B0604020202020204" pitchFamily="34" charset="0"/>
              <a:buChar char="•"/>
            </a:pPr>
            <a:r>
              <a:rPr lang="en-US" altLang="en-US" sz="2000" kern="0" dirty="0" smtClean="0">
                <a:solidFill>
                  <a:srgbClr val="000000"/>
                </a:solidFill>
                <a:latin typeface="TradeGothic LT" panose="020B0506030503020504" pitchFamily="34" charset="0"/>
                <a:ea typeface="TradeGothic LT" panose="020B0506030503020504" pitchFamily="34" charset="0"/>
              </a:rPr>
              <a:t>The next MWG WebEx is scheduled for 11/18/2020 at 13:00.</a:t>
            </a:r>
          </a:p>
          <a:p>
            <a:pPr marL="285750" lvl="1" indent="-285750">
              <a:buFont typeface="Arial" panose="020B0604020202020204" pitchFamily="34" charset="0"/>
              <a:buChar char="•"/>
            </a:pPr>
            <a:endParaRPr lang="en-US" sz="2000" kern="0" dirty="0">
              <a:solidFill>
                <a:srgbClr val="000000"/>
              </a:solidFill>
              <a:latin typeface="TradeGothic LT" panose="020B0506030503020504" pitchFamily="34" charset="0"/>
              <a:ea typeface="TradeGothic LT" panose="020B0506030503020504" pitchFamily="34" charset="0"/>
            </a:endParaRPr>
          </a:p>
          <a:p>
            <a:pPr marL="285750" lvl="1" indent="-285750">
              <a:buFont typeface="Arial" panose="020B0604020202020204" pitchFamily="34" charset="0"/>
              <a:buChar char="•"/>
            </a:pPr>
            <a:r>
              <a:rPr lang="en-US" sz="2000" kern="0" dirty="0" smtClean="0">
                <a:solidFill>
                  <a:srgbClr val="000000"/>
                </a:solidFill>
                <a:latin typeface="TradeGothic LT" panose="020B0506030503020504" pitchFamily="34" charset="0"/>
                <a:ea typeface="TradeGothic LT" panose="020B0506030503020504" pitchFamily="34" charset="0"/>
              </a:rPr>
              <a:t>Notes from this meeting will be posted on the ERCOT website under the key documents for this meeting.</a:t>
            </a:r>
          </a:p>
          <a:p>
            <a:pPr marL="742950" lvl="2" indent="-285750">
              <a:buFont typeface="Arial" panose="020B0604020202020204" pitchFamily="34" charset="0"/>
              <a:buChar char="•"/>
            </a:pPr>
            <a:r>
              <a:rPr lang="en-US" sz="2000" dirty="0">
                <a:hlinkClick r:id="rId3"/>
              </a:rPr>
              <a:t>http://</a:t>
            </a:r>
            <a:r>
              <a:rPr lang="en-US" sz="2000" dirty="0" smtClean="0">
                <a:hlinkClick r:id="rId3"/>
              </a:rPr>
              <a:t>www.ercot.com/calendar/2020/10/20/213504-MWG</a:t>
            </a:r>
            <a:endParaRPr lang="en-US" sz="2000" dirty="0" smtClean="0"/>
          </a:p>
          <a:p>
            <a:pPr marL="457200" lvl="2"/>
            <a:endParaRPr lang="en-US" sz="2000" dirty="0" smtClean="0"/>
          </a:p>
        </p:txBody>
      </p:sp>
    </p:spTree>
    <p:extLst>
      <p:ext uri="{BB962C8B-B14F-4D97-AF65-F5344CB8AC3E}">
        <p14:creationId xmlns:p14="http://schemas.microsoft.com/office/powerpoint/2010/main" val="203671360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b="1" dirty="0" smtClean="0">
                <a:solidFill>
                  <a:schemeClr val="accent1"/>
                </a:solidFill>
                <a:latin typeface="TradeGothic LT" panose="020B0506030503020504" pitchFamily="34" charset="0"/>
                <a:ea typeface="TradeGothic LT" panose="020B0506030503020504" pitchFamily="34" charset="0"/>
              </a:rPr>
              <a:t>Anti-Trust Admonition</a:t>
            </a:r>
            <a:endParaRPr lang="en-US" b="1" dirty="0">
              <a:solidFill>
                <a:schemeClr val="accent1"/>
              </a:solidFill>
              <a:latin typeface="TradeGothic LT" panose="020B0506030503020504" pitchFamily="34" charset="0"/>
              <a:ea typeface="TradeGothic LT" panose="020B0506030503020504" pitchFamily="34" charset="0"/>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2</a:t>
            </a:fld>
            <a:endParaRPr lang="en-US" dirty="0"/>
          </a:p>
        </p:txBody>
      </p:sp>
      <p:sp>
        <p:nvSpPr>
          <p:cNvPr id="3" name="TextBox 2"/>
          <p:cNvSpPr txBox="1"/>
          <p:nvPr/>
        </p:nvSpPr>
        <p:spPr>
          <a:xfrm>
            <a:off x="381000" y="990600"/>
            <a:ext cx="8458200" cy="5078313"/>
          </a:xfrm>
          <a:prstGeom prst="rect">
            <a:avLst/>
          </a:prstGeom>
          <a:noFill/>
        </p:spPr>
        <p:txBody>
          <a:bodyPr wrap="square" rtlCol="0">
            <a:spAutoFit/>
          </a:bodyPr>
          <a:lstStyle/>
          <a:p>
            <a:pPr marL="0" lvl="1"/>
            <a:r>
              <a:rPr lang="en-US" altLang="en-US" sz="2000" b="1" u="sng" kern="0" dirty="0">
                <a:solidFill>
                  <a:srgbClr val="000000"/>
                </a:solidFill>
                <a:latin typeface="TradeGothic LT" panose="020B0506030503020504" pitchFamily="34" charset="0"/>
                <a:ea typeface="TradeGothic LT" panose="020B0506030503020504" pitchFamily="34" charset="0"/>
              </a:rPr>
              <a:t>Antitrust Admonition</a:t>
            </a:r>
            <a:endParaRPr lang="en-US" sz="2000" kern="0" dirty="0">
              <a:solidFill>
                <a:srgbClr val="000000"/>
              </a:solidFill>
              <a:latin typeface="TradeGothic LT" panose="020B0506030503020504" pitchFamily="34" charset="0"/>
              <a:ea typeface="TradeGothic LT" panose="020B0506030503020504" pitchFamily="34" charset="0"/>
            </a:endParaRPr>
          </a:p>
          <a:p>
            <a:pPr marL="0" lvl="1"/>
            <a:r>
              <a:rPr lang="en-US" sz="2000" kern="0" dirty="0" smtClean="0">
                <a:solidFill>
                  <a:srgbClr val="000000"/>
                </a:solidFill>
                <a:latin typeface="TradeGothic LT" panose="020B0506030503020504" pitchFamily="34" charset="0"/>
                <a:ea typeface="TradeGothic LT" panose="020B0506030503020504" pitchFamily="34" charset="0"/>
              </a:rPr>
              <a:t>To </a:t>
            </a:r>
            <a:r>
              <a:rPr lang="en-US" sz="2000" kern="0" dirty="0">
                <a:solidFill>
                  <a:srgbClr val="000000"/>
                </a:solidFill>
                <a:latin typeface="TradeGothic LT" panose="020B0506030503020504" pitchFamily="34" charset="0"/>
                <a:ea typeface="TradeGothic LT" panose="020B0506030503020504" pitchFamily="34" charset="0"/>
              </a:rPr>
              <a:t>avoid raising concerns about antitrust liability, participants in ERCOT activities should refrain from proposing any action or measure that would exceed ERCOT’s authority under federal or state law. For additional information, stakeholders should consult the </a:t>
            </a:r>
            <a:r>
              <a:rPr lang="en-US" sz="2000" i="1" kern="0" dirty="0">
                <a:solidFill>
                  <a:srgbClr val="000000"/>
                </a:solidFill>
                <a:latin typeface="TradeGothic LT" panose="020B0506030503020504" pitchFamily="34" charset="0"/>
                <a:ea typeface="TradeGothic LT" panose="020B0506030503020504" pitchFamily="34" charset="0"/>
              </a:rPr>
              <a:t>Statement of Position on Antitrust Issues for Members of ERCOT Committees, Subcommittees, and Working Groups</a:t>
            </a:r>
            <a:r>
              <a:rPr lang="en-US" sz="2000" kern="0" dirty="0">
                <a:solidFill>
                  <a:srgbClr val="000000"/>
                </a:solidFill>
                <a:latin typeface="TradeGothic LT" panose="020B0506030503020504" pitchFamily="34" charset="0"/>
                <a:ea typeface="TradeGothic LT" panose="020B0506030503020504" pitchFamily="34" charset="0"/>
              </a:rPr>
              <a:t>, which is posted on the ERCOT website. </a:t>
            </a:r>
            <a:br>
              <a:rPr lang="en-US" sz="2000" kern="0" dirty="0">
                <a:solidFill>
                  <a:srgbClr val="000000"/>
                </a:solidFill>
                <a:latin typeface="TradeGothic LT" panose="020B0506030503020504" pitchFamily="34" charset="0"/>
                <a:ea typeface="TradeGothic LT" panose="020B0506030503020504" pitchFamily="34" charset="0"/>
              </a:rPr>
            </a:br>
            <a:r>
              <a:rPr lang="en-US" sz="2000" kern="0" dirty="0">
                <a:solidFill>
                  <a:srgbClr val="000000"/>
                </a:solidFill>
                <a:latin typeface="TradeGothic LT" panose="020B0506030503020504" pitchFamily="34" charset="0"/>
                <a:ea typeface="TradeGothic LT" panose="020B0506030503020504" pitchFamily="34" charset="0"/>
                <a:hlinkClick r:id="rId3"/>
              </a:rPr>
              <a:t>http://</a:t>
            </a:r>
            <a:r>
              <a:rPr lang="en-US" sz="2000" kern="0" dirty="0" smtClean="0">
                <a:solidFill>
                  <a:srgbClr val="000000"/>
                </a:solidFill>
                <a:latin typeface="TradeGothic LT" panose="020B0506030503020504" pitchFamily="34" charset="0"/>
                <a:ea typeface="TradeGothic LT" panose="020B0506030503020504" pitchFamily="34" charset="0"/>
                <a:hlinkClick r:id="rId3"/>
              </a:rPr>
              <a:t>www.ercot.com/about/governance/index.html</a:t>
            </a:r>
            <a:endParaRPr lang="en-US" sz="2000" kern="0" dirty="0" smtClean="0">
              <a:solidFill>
                <a:srgbClr val="000000"/>
              </a:solidFill>
              <a:latin typeface="TradeGothic LT" panose="020B0506030503020504" pitchFamily="34" charset="0"/>
              <a:ea typeface="TradeGothic LT" panose="020B0506030503020504" pitchFamily="34" charset="0"/>
            </a:endParaRPr>
          </a:p>
          <a:p>
            <a:pPr marL="0" lvl="1"/>
            <a:endParaRPr lang="en-US" sz="2000" kern="0" dirty="0">
              <a:solidFill>
                <a:srgbClr val="000000"/>
              </a:solidFill>
              <a:latin typeface="TradeGothic LT" panose="020B0506030503020504" pitchFamily="34" charset="0"/>
              <a:ea typeface="TradeGothic LT" panose="020B0506030503020504" pitchFamily="34" charset="0"/>
            </a:endParaRPr>
          </a:p>
          <a:p>
            <a:pPr marL="0" lvl="1"/>
            <a:endParaRPr lang="en-US" sz="2000" kern="0" dirty="0" smtClean="0">
              <a:solidFill>
                <a:srgbClr val="000000"/>
              </a:solidFill>
              <a:latin typeface="TradeGothic LT" panose="020B0506030503020504" pitchFamily="34" charset="0"/>
              <a:ea typeface="TradeGothic LT" panose="020B0506030503020504" pitchFamily="34" charset="0"/>
            </a:endParaRPr>
          </a:p>
          <a:p>
            <a:pPr marL="0" lvl="1"/>
            <a:endParaRPr lang="en-US" sz="2000" kern="0" dirty="0">
              <a:solidFill>
                <a:srgbClr val="000000"/>
              </a:solidFill>
              <a:latin typeface="TradeGothic LT" panose="020B0506030503020504" pitchFamily="34" charset="0"/>
              <a:ea typeface="TradeGothic LT" panose="020B0506030503020504" pitchFamily="34" charset="0"/>
            </a:endParaRPr>
          </a:p>
          <a:p>
            <a:pPr lvl="0">
              <a:defRPr/>
            </a:pPr>
            <a:r>
              <a:rPr lang="en-US" altLang="en-US" sz="2400" b="1" u="sng" kern="0" dirty="0" smtClean="0">
                <a:solidFill>
                  <a:srgbClr val="000000"/>
                </a:solidFill>
                <a:latin typeface="TradeGothic LT" panose="020B0506030503020504" pitchFamily="34" charset="0"/>
                <a:ea typeface="TradeGothic LT" panose="020B0506030503020504" pitchFamily="34" charset="0"/>
              </a:rPr>
              <a:t>Disclaimer</a:t>
            </a:r>
            <a:endParaRPr lang="en-US" altLang="en-US" sz="2400" b="1" u="sng" kern="0" dirty="0">
              <a:solidFill>
                <a:srgbClr val="000000"/>
              </a:solidFill>
              <a:latin typeface="TradeGothic LT" panose="020B0506030503020504" pitchFamily="34" charset="0"/>
              <a:ea typeface="TradeGothic LT" panose="020B0506030503020504" pitchFamily="34" charset="0"/>
            </a:endParaRPr>
          </a:p>
          <a:p>
            <a:pPr lvl="0">
              <a:lnSpc>
                <a:spcPct val="80000"/>
              </a:lnSpc>
              <a:defRPr/>
            </a:pPr>
            <a:r>
              <a:rPr lang="en-US" altLang="en-US" sz="2000" kern="0" dirty="0">
                <a:solidFill>
                  <a:srgbClr val="000000"/>
                </a:solidFill>
                <a:latin typeface="TradeGothic LT" panose="020B0506030503020504" pitchFamily="34" charset="0"/>
                <a:ea typeface="TradeGothic LT" panose="020B0506030503020504" pitchFamily="34" charset="0"/>
              </a:rPr>
              <a:t>All presentations and materials submitted by Market Participants or any other Entity to ERCOT staff for this meeting are received and posted with </a:t>
            </a:r>
            <a:r>
              <a:rPr lang="en-US" altLang="en-US" sz="2000" kern="0" dirty="0" smtClean="0">
                <a:solidFill>
                  <a:srgbClr val="000000"/>
                </a:solidFill>
                <a:latin typeface="TradeGothic LT" panose="020B0506030503020504" pitchFamily="34" charset="0"/>
                <a:ea typeface="TradeGothic LT" panose="020B0506030503020504" pitchFamily="34" charset="0"/>
              </a:rPr>
              <a:t>the acknowledgement </a:t>
            </a:r>
            <a:r>
              <a:rPr lang="en-US" altLang="en-US" sz="2000" kern="0" dirty="0">
                <a:solidFill>
                  <a:srgbClr val="000000"/>
                </a:solidFill>
                <a:latin typeface="TradeGothic LT" panose="020B0506030503020504" pitchFamily="34" charset="0"/>
                <a:ea typeface="TradeGothic LT" panose="020B0506030503020504" pitchFamily="34" charset="0"/>
              </a:rPr>
              <a:t>that the information will</a:t>
            </a:r>
          </a:p>
          <a:p>
            <a:pPr lvl="0">
              <a:lnSpc>
                <a:spcPct val="80000"/>
              </a:lnSpc>
              <a:defRPr/>
            </a:pPr>
            <a:r>
              <a:rPr lang="en-US" altLang="en-US" sz="2000" kern="0" dirty="0">
                <a:solidFill>
                  <a:srgbClr val="000000"/>
                </a:solidFill>
                <a:latin typeface="TradeGothic LT" panose="020B0506030503020504" pitchFamily="34" charset="0"/>
                <a:ea typeface="TradeGothic LT" panose="020B0506030503020504" pitchFamily="34" charset="0"/>
              </a:rPr>
              <a:t>be considered public in accordance with the ERCOT Websites Content Management Operating Procedure.</a:t>
            </a:r>
            <a:endParaRPr lang="en-US" sz="2000" dirty="0">
              <a:latin typeface="TradeGothic LT" panose="020B0506030503020504" pitchFamily="34" charset="0"/>
              <a:ea typeface="TradeGothic LT" panose="020B0506030503020504" pitchFamily="34" charset="0"/>
            </a:endParaRPr>
          </a:p>
        </p:txBody>
      </p:sp>
    </p:spTree>
    <p:extLst>
      <p:ext uri="{BB962C8B-B14F-4D97-AF65-F5344CB8AC3E}">
        <p14:creationId xmlns:p14="http://schemas.microsoft.com/office/powerpoint/2010/main" val="159725403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dirty="0" smtClean="0">
                <a:latin typeface="TradeGothic LT" panose="020B0506030503020504" pitchFamily="34" charset="0"/>
                <a:ea typeface="TradeGothic LT" panose="020B0506030503020504" pitchFamily="34" charset="0"/>
              </a:rPr>
              <a:t>Attendance Roll-call and Introductions</a:t>
            </a:r>
            <a:endParaRPr lang="en-US" b="1" dirty="0">
              <a:solidFill>
                <a:schemeClr val="accent1"/>
              </a:solidFill>
              <a:latin typeface="TradeGothic LT" panose="020B0506030503020504" pitchFamily="34" charset="0"/>
              <a:ea typeface="TradeGothic LT" panose="020B0506030503020504" pitchFamily="34" charset="0"/>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3</a:t>
            </a:fld>
            <a:endParaRPr lang="en-US" dirty="0"/>
          </a:p>
        </p:txBody>
      </p:sp>
      <p:sp>
        <p:nvSpPr>
          <p:cNvPr id="12" name="TextBox 11"/>
          <p:cNvSpPr txBox="1"/>
          <p:nvPr/>
        </p:nvSpPr>
        <p:spPr>
          <a:xfrm>
            <a:off x="345104" y="914400"/>
            <a:ext cx="8153400" cy="400110"/>
          </a:xfrm>
          <a:prstGeom prst="rect">
            <a:avLst/>
          </a:prstGeom>
          <a:noFill/>
        </p:spPr>
        <p:txBody>
          <a:bodyPr wrap="square" rtlCol="0">
            <a:spAutoFit/>
          </a:bodyPr>
          <a:lstStyle/>
          <a:p>
            <a:pPr marL="285750" lvl="1" indent="-285750">
              <a:buFont typeface="Arial" panose="020B0604020202020204" pitchFamily="34" charset="0"/>
              <a:buChar char="•"/>
            </a:pPr>
            <a:r>
              <a:rPr lang="en-US" altLang="en-US" sz="2000" kern="0" dirty="0" smtClean="0">
                <a:solidFill>
                  <a:srgbClr val="000000"/>
                </a:solidFill>
                <a:latin typeface="TradeGothic LT" panose="020B0506030503020504" pitchFamily="34" charset="0"/>
                <a:ea typeface="TradeGothic LT" panose="020B0506030503020504" pitchFamily="34" charset="0"/>
              </a:rPr>
              <a:t>Brief review of WebEx attendees and meeting format</a:t>
            </a:r>
            <a:endParaRPr lang="en-US" sz="2000" dirty="0">
              <a:latin typeface="TradeGothic LT" panose="020B0506030503020504" pitchFamily="34" charset="0"/>
              <a:ea typeface="TradeGothic LT" panose="020B0506030503020504" pitchFamily="34" charset="0"/>
            </a:endParaRPr>
          </a:p>
        </p:txBody>
      </p:sp>
    </p:spTree>
    <p:extLst>
      <p:ext uri="{BB962C8B-B14F-4D97-AF65-F5344CB8AC3E}">
        <p14:creationId xmlns:p14="http://schemas.microsoft.com/office/powerpoint/2010/main" val="101505595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dirty="0" smtClean="0">
                <a:latin typeface="TradeGothic LT" panose="020B0506030503020504" pitchFamily="34" charset="0"/>
                <a:ea typeface="TradeGothic LT" panose="020B0506030503020504" pitchFamily="34" charset="0"/>
              </a:rPr>
              <a:t>Previous Action Item Update</a:t>
            </a:r>
            <a:endParaRPr lang="en-US" b="1" dirty="0">
              <a:solidFill>
                <a:schemeClr val="accent1"/>
              </a:solidFill>
              <a:latin typeface="TradeGothic LT" panose="020B0506030503020504" pitchFamily="34" charset="0"/>
              <a:ea typeface="TradeGothic LT" panose="020B0506030503020504" pitchFamily="34" charset="0"/>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4</a:t>
            </a:fld>
            <a:endParaRPr lang="en-US" dirty="0"/>
          </a:p>
        </p:txBody>
      </p:sp>
      <p:sp>
        <p:nvSpPr>
          <p:cNvPr id="3" name="Rectangle 2"/>
          <p:cNvSpPr/>
          <p:nvPr/>
        </p:nvSpPr>
        <p:spPr>
          <a:xfrm>
            <a:off x="381000" y="840224"/>
            <a:ext cx="8458200" cy="5324535"/>
          </a:xfrm>
          <a:prstGeom prst="rect">
            <a:avLst/>
          </a:prstGeom>
        </p:spPr>
        <p:txBody>
          <a:bodyPr wrap="square">
            <a:spAutoFit/>
          </a:bodyPr>
          <a:lstStyle/>
          <a:p>
            <a:pPr marL="285750" lvl="1" indent="-285750">
              <a:buFont typeface="Arial" panose="020B0604020202020204" pitchFamily="34" charset="0"/>
              <a:buChar char="•"/>
            </a:pPr>
            <a:r>
              <a:rPr lang="en-US" sz="2000" dirty="0" smtClean="0">
                <a:latin typeface="TradeGothic LT" panose="020B0506030503020504" pitchFamily="34" charset="0"/>
                <a:ea typeface="TradeGothic LT" panose="020B0506030503020504" pitchFamily="34" charset="0"/>
              </a:rPr>
              <a:t>Action Items from previous MWG that are deferred to a future meeting.</a:t>
            </a:r>
          </a:p>
          <a:p>
            <a:pPr marL="742950" lvl="2" indent="-285750">
              <a:buFont typeface="TradeGothic LT" panose="020B0506030503020504" pitchFamily="34" charset="0"/>
              <a:buChar char="–"/>
            </a:pPr>
            <a:r>
              <a:rPr lang="en-US" sz="2000" dirty="0" smtClean="0">
                <a:latin typeface="TradeGothic LT" panose="020B0506030503020504" pitchFamily="34" charset="0"/>
                <a:ea typeface="TradeGothic LT" panose="020B0506030503020504" pitchFamily="34" charset="0"/>
              </a:rPr>
              <a:t>Voltage Throw over schemes: ERCOT is following up with TDSPs as needed.</a:t>
            </a:r>
          </a:p>
          <a:p>
            <a:pPr marL="742950" lvl="2" indent="-285750">
              <a:buFont typeface="TradeGothic LT" panose="020B0506030503020504" pitchFamily="34" charset="0"/>
              <a:buChar char="–"/>
            </a:pPr>
            <a:endParaRPr lang="en-US" sz="2000" dirty="0" smtClean="0">
              <a:latin typeface="TradeGothic LT" panose="020B0506030503020504" pitchFamily="34" charset="0"/>
              <a:ea typeface="TradeGothic LT" panose="020B0506030503020504" pitchFamily="34" charset="0"/>
            </a:endParaRPr>
          </a:p>
          <a:p>
            <a:pPr marL="742950" lvl="2" indent="-285750">
              <a:buFont typeface="TradeGothic LT" panose="020B0506030503020504" pitchFamily="34" charset="0"/>
              <a:buChar char="–"/>
            </a:pPr>
            <a:r>
              <a:rPr lang="en-US" sz="2000" dirty="0" smtClean="0">
                <a:latin typeface="TradeGothic LT" panose="020B0506030503020504" pitchFamily="34" charset="0"/>
                <a:ea typeface="TradeGothic LT" panose="020B0506030503020504" pitchFamily="34" charset="0"/>
              </a:rPr>
              <a:t>Design Proposal Updates to remove RARF reference: updates will be made and presented to the MWG once RIOO transition is complete.</a:t>
            </a:r>
          </a:p>
          <a:p>
            <a:pPr marL="742950" lvl="2" indent="-285750">
              <a:buFont typeface="TradeGothic LT" panose="020B0506030503020504" pitchFamily="34" charset="0"/>
              <a:buChar char="–"/>
            </a:pPr>
            <a:endParaRPr lang="en-US" sz="2000" dirty="0" smtClean="0">
              <a:latin typeface="TradeGothic LT" panose="020B0506030503020504" pitchFamily="34" charset="0"/>
              <a:ea typeface="TradeGothic LT" panose="020B0506030503020504" pitchFamily="34" charset="0"/>
            </a:endParaRPr>
          </a:p>
          <a:p>
            <a:pPr marL="742950" lvl="2" indent="-285750">
              <a:buFont typeface="TradeGothic LT" panose="020B0506030503020504" pitchFamily="34" charset="0"/>
              <a:buChar char="–"/>
            </a:pPr>
            <a:r>
              <a:rPr lang="en-US" sz="2000" dirty="0" smtClean="0">
                <a:latin typeface="TradeGothic LT" panose="020B0506030503020504" pitchFamily="34" charset="0"/>
                <a:ea typeface="TradeGothic LT" panose="020B0506030503020504" pitchFamily="34" charset="0"/>
              </a:rPr>
              <a:t>TDSP read metering and nodal pricing for settlement only energy storage: </a:t>
            </a:r>
          </a:p>
          <a:p>
            <a:pPr marL="1200150" lvl="3" indent="-285750">
              <a:buFont typeface="TradeGothic LT" panose="020B0506030503020504" pitchFamily="34" charset="0"/>
              <a:buChar char="–"/>
            </a:pPr>
            <a:r>
              <a:rPr lang="en-US" sz="2000" dirty="0" smtClean="0">
                <a:latin typeface="TradeGothic LT" panose="020B0506030503020504" pitchFamily="34" charset="0"/>
                <a:ea typeface="TradeGothic LT" panose="020B0506030503020504" pitchFamily="34" charset="0"/>
              </a:rPr>
              <a:t>NPRR 995: Look for discussions at the November WMS and PRS meetings.</a:t>
            </a:r>
          </a:p>
          <a:p>
            <a:pPr marL="1200150" lvl="3" indent="-285750">
              <a:buFont typeface="TradeGothic LT" panose="020B0506030503020504" pitchFamily="34" charset="0"/>
              <a:buChar char="–"/>
            </a:pPr>
            <a:r>
              <a:rPr lang="en-US" sz="2000" dirty="0" smtClean="0">
                <a:latin typeface="TradeGothic LT" panose="020B0506030503020504" pitchFamily="34" charset="0"/>
                <a:ea typeface="TradeGothic LT" panose="020B0506030503020504" pitchFamily="34" charset="0"/>
              </a:rPr>
              <a:t>Current language requires EPS Metering </a:t>
            </a:r>
            <a:r>
              <a:rPr lang="en-US" sz="2000" smtClean="0">
                <a:latin typeface="TradeGothic LT" panose="020B0506030503020504" pitchFamily="34" charset="0"/>
                <a:ea typeface="TradeGothic LT" panose="020B0506030503020504" pitchFamily="34" charset="0"/>
              </a:rPr>
              <a:t>for implementation.</a:t>
            </a:r>
            <a:endParaRPr lang="en-US" sz="2000" dirty="0" smtClean="0">
              <a:latin typeface="TradeGothic LT" panose="020B0506030503020504" pitchFamily="34" charset="0"/>
              <a:ea typeface="TradeGothic LT" panose="020B0506030503020504" pitchFamily="34" charset="0"/>
            </a:endParaRPr>
          </a:p>
          <a:p>
            <a:pPr marL="1200150" lvl="3" indent="-285750">
              <a:buFont typeface="TradeGothic LT" panose="020B0506030503020504" pitchFamily="34" charset="0"/>
              <a:buChar char="–"/>
            </a:pPr>
            <a:r>
              <a:rPr lang="en-US" sz="2000" dirty="0" smtClean="0">
                <a:latin typeface="TradeGothic LT" panose="020B0506030503020504" pitchFamily="34" charset="0"/>
                <a:ea typeface="TradeGothic LT" panose="020B0506030503020504" pitchFamily="34" charset="0"/>
              </a:rPr>
              <a:t>Depending on market action related to NPRR 995, MWG will probably want to have future discussions to frame market desires on the consideration of TDSP read meters.</a:t>
            </a:r>
          </a:p>
          <a:p>
            <a:pPr marL="742950" lvl="2" indent="-285750">
              <a:buFont typeface="TradeGothic LT" panose="020B0506030503020504" pitchFamily="34" charset="0"/>
              <a:buChar char="–"/>
            </a:pPr>
            <a:endParaRPr lang="en-US" sz="2000" dirty="0">
              <a:latin typeface="TradeGothic LT" panose="020B0506030503020504" pitchFamily="34" charset="0"/>
              <a:ea typeface="TradeGothic LT" panose="020B0506030503020504" pitchFamily="34" charset="0"/>
            </a:endParaRPr>
          </a:p>
        </p:txBody>
      </p:sp>
    </p:spTree>
    <p:extLst>
      <p:ext uri="{BB962C8B-B14F-4D97-AF65-F5344CB8AC3E}">
        <p14:creationId xmlns:p14="http://schemas.microsoft.com/office/powerpoint/2010/main" val="87030548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b="1" dirty="0" smtClean="0">
                <a:solidFill>
                  <a:schemeClr val="accent1"/>
                </a:solidFill>
                <a:latin typeface="TradeGothic LT" panose="020B0506030503020504" pitchFamily="34" charset="0"/>
                <a:ea typeface="TradeGothic LT" panose="020B0506030503020504" pitchFamily="34" charset="0"/>
              </a:rPr>
              <a:t>Standing Reminder on NPRR949 Implementation</a:t>
            </a:r>
            <a:endParaRPr lang="en-US" b="1" dirty="0">
              <a:solidFill>
                <a:schemeClr val="accent1"/>
              </a:solidFill>
              <a:latin typeface="TradeGothic LT" panose="020B0506030503020504" pitchFamily="34" charset="0"/>
              <a:ea typeface="TradeGothic LT" panose="020B0506030503020504" pitchFamily="34" charset="0"/>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5</a:t>
            </a:fld>
            <a:endParaRPr lang="en-US" dirty="0"/>
          </a:p>
        </p:txBody>
      </p:sp>
      <p:sp>
        <p:nvSpPr>
          <p:cNvPr id="3" name="Rectangle 2"/>
          <p:cNvSpPr/>
          <p:nvPr/>
        </p:nvSpPr>
        <p:spPr>
          <a:xfrm>
            <a:off x="374072" y="914400"/>
            <a:ext cx="8160327" cy="1015663"/>
          </a:xfrm>
          <a:prstGeom prst="rect">
            <a:avLst/>
          </a:prstGeom>
        </p:spPr>
        <p:txBody>
          <a:bodyPr wrap="square">
            <a:spAutoFit/>
          </a:bodyPr>
          <a:lstStyle/>
          <a:p>
            <a:pPr marL="285750" lvl="1" indent="-285750">
              <a:buFont typeface="Arial" panose="020B0604020202020204" pitchFamily="34" charset="0"/>
              <a:buChar char="•"/>
            </a:pPr>
            <a:r>
              <a:rPr lang="en-US" altLang="en-US" sz="2000" kern="0" dirty="0">
                <a:solidFill>
                  <a:srgbClr val="000000"/>
                </a:solidFill>
                <a:latin typeface="TradeGothic LT" panose="020B0506030503020504" pitchFamily="34" charset="0"/>
                <a:ea typeface="TradeGothic LT" panose="020B0506030503020504" pitchFamily="34" charset="0"/>
              </a:rPr>
              <a:t>As a reminder, NPRR949 was approved 8/13/2019. Protocol 10.12.1 will be updated effective </a:t>
            </a:r>
            <a:r>
              <a:rPr lang="en-US" altLang="en-US" sz="2000" kern="0" dirty="0" smtClean="0">
                <a:solidFill>
                  <a:srgbClr val="000000"/>
                </a:solidFill>
                <a:latin typeface="TradeGothic LT" panose="020B0506030503020504" pitchFamily="34" charset="0"/>
                <a:ea typeface="TradeGothic LT" panose="020B0506030503020504" pitchFamily="34" charset="0"/>
              </a:rPr>
              <a:t>1/1/2023. See updated language below.</a:t>
            </a:r>
            <a:endParaRPr lang="en-US" altLang="en-US" sz="2000" kern="0" dirty="0">
              <a:solidFill>
                <a:srgbClr val="000000"/>
              </a:solidFill>
              <a:latin typeface="TradeGothic LT" panose="020B0506030503020504" pitchFamily="34" charset="0"/>
              <a:ea typeface="TradeGothic LT" panose="020B0506030503020504" pitchFamily="34" charset="0"/>
            </a:endParaRPr>
          </a:p>
        </p:txBody>
      </p:sp>
      <p:graphicFrame>
        <p:nvGraphicFramePr>
          <p:cNvPr id="6" name="Table 5"/>
          <p:cNvGraphicFramePr>
            <a:graphicFrameLocks noGrp="1"/>
          </p:cNvGraphicFramePr>
          <p:nvPr>
            <p:extLst>
              <p:ext uri="{D42A27DB-BD31-4B8C-83A1-F6EECF244321}">
                <p14:modId xmlns:p14="http://schemas.microsoft.com/office/powerpoint/2010/main" val="2277799995"/>
              </p:ext>
            </p:extLst>
          </p:nvPr>
        </p:nvGraphicFramePr>
        <p:xfrm>
          <a:off x="1353530" y="3886200"/>
          <a:ext cx="6201410" cy="2225040"/>
        </p:xfrm>
        <a:graphic>
          <a:graphicData uri="http://schemas.openxmlformats.org/drawingml/2006/table">
            <a:tbl>
              <a:tblPr firstRow="1" firstCol="1" lastRow="1" lastCol="1" bandRow="1" bandCol="1"/>
              <a:tblGrid>
                <a:gridCol w="6201410"/>
              </a:tblGrid>
              <a:tr h="0">
                <a:tc>
                  <a:txBody>
                    <a:bodyPr/>
                    <a:lstStyle/>
                    <a:p>
                      <a:pPr marL="0" marR="0">
                        <a:spcBef>
                          <a:spcPts val="600"/>
                        </a:spcBef>
                        <a:spcAft>
                          <a:spcPts val="1200"/>
                        </a:spcAft>
                      </a:pPr>
                      <a:r>
                        <a:rPr lang="en-US" sz="1200" b="1" i="1" dirty="0">
                          <a:effectLst/>
                          <a:latin typeface="Times New Roman" panose="02020603050405020304" pitchFamily="18" charset="0"/>
                          <a:ea typeface="Times New Roman" panose="02020603050405020304" pitchFamily="18" charset="0"/>
                        </a:rPr>
                        <a:t>[NPRR949:  Replace Section 10.12.1 above with the following on January 1, 2023:]</a:t>
                      </a:r>
                      <a:endParaRPr lang="en-US" sz="1200" dirty="0">
                        <a:effectLst/>
                        <a:latin typeface="Times New Roman" panose="02020603050405020304" pitchFamily="18" charset="0"/>
                        <a:ea typeface="Times New Roman" panose="02020603050405020304" pitchFamily="18" charset="0"/>
                      </a:endParaRPr>
                    </a:p>
                    <a:p>
                      <a:pPr marL="0" marR="0" indent="0">
                        <a:spcBef>
                          <a:spcPts val="1200"/>
                        </a:spcBef>
                        <a:spcAft>
                          <a:spcPts val="1200"/>
                        </a:spcAft>
                        <a:tabLst>
                          <a:tab pos="685800" algn="l"/>
                        </a:tabLst>
                      </a:pPr>
                      <a:r>
                        <a:rPr lang="en-US" sz="1200" b="1" i="1" dirty="0">
                          <a:effectLst/>
                          <a:latin typeface="Times New Roman" panose="02020603050405020304" pitchFamily="18" charset="0"/>
                          <a:ea typeface="Times New Roman" panose="02020603050405020304" pitchFamily="18" charset="0"/>
                        </a:rPr>
                        <a:t>10.12.1	ERCOT Acquisition of ERCOT-Polled Settlement (EPS) Meter Data </a:t>
                      </a:r>
                    </a:p>
                    <a:p>
                      <a:pPr marL="457200" marR="0" indent="-457200">
                        <a:spcBef>
                          <a:spcPts val="0"/>
                        </a:spcBef>
                        <a:spcAft>
                          <a:spcPts val="1200"/>
                        </a:spcAft>
                      </a:pPr>
                      <a:r>
                        <a:rPr lang="en-US" sz="1200" dirty="0">
                          <a:effectLst/>
                          <a:latin typeface="Times New Roman" panose="02020603050405020304" pitchFamily="18" charset="0"/>
                          <a:ea typeface="Times New Roman" panose="02020603050405020304" pitchFamily="18" charset="0"/>
                        </a:rPr>
                        <a:t>(1)	ERCOT shall acquire ERCOT-Polled Settlement (EPS) Meter data via the following communication links:</a:t>
                      </a:r>
                    </a:p>
                    <a:p>
                      <a:pPr marL="914400" marR="0" indent="-457200">
                        <a:spcBef>
                          <a:spcPts val="0"/>
                        </a:spcBef>
                        <a:spcAft>
                          <a:spcPts val="1200"/>
                        </a:spcAft>
                      </a:pPr>
                      <a:r>
                        <a:rPr lang="en-US" sz="1200" dirty="0">
                          <a:effectLst/>
                          <a:latin typeface="Times New Roman" panose="02020603050405020304" pitchFamily="18" charset="0"/>
                          <a:ea typeface="Times New Roman" panose="02020603050405020304" pitchFamily="18" charset="0"/>
                        </a:rPr>
                        <a:t>(a)	ERCOT private communication network established by ERCOT for ERCOT Real-Time metered Entities; or</a:t>
                      </a:r>
                    </a:p>
                    <a:p>
                      <a:pPr marL="914400" marR="0" indent="-457200">
                        <a:spcBef>
                          <a:spcPts val="0"/>
                        </a:spcBef>
                        <a:spcAft>
                          <a:spcPts val="1200"/>
                        </a:spcAft>
                      </a:pPr>
                      <a:r>
                        <a:rPr lang="en-US" sz="1200" dirty="0">
                          <a:effectLst/>
                          <a:latin typeface="Times New Roman" panose="02020603050405020304" pitchFamily="18" charset="0"/>
                          <a:ea typeface="Times New Roman" panose="02020603050405020304" pitchFamily="18" charset="0"/>
                        </a:rPr>
                        <a:t>(b)	Other ERCOT-approved communication technology provided by the Transmission Service Provider (TSP) or Distribution Service Provider (DSP).</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20">
                      <a:fgClr>
                        <a:srgbClr val="FFFFFF"/>
                      </a:fgClr>
                      <a:bgClr>
                        <a:srgbClr val="DFDFDF"/>
                      </a:bgClr>
                    </a:pattFill>
                  </a:tcPr>
                </a:tc>
              </a:tr>
            </a:tbl>
          </a:graphicData>
        </a:graphic>
      </p:graphicFrame>
      <p:sp>
        <p:nvSpPr>
          <p:cNvPr id="8" name="Rectangle 7"/>
          <p:cNvSpPr/>
          <p:nvPr/>
        </p:nvSpPr>
        <p:spPr>
          <a:xfrm>
            <a:off x="1353530" y="1905000"/>
            <a:ext cx="6201410" cy="1892826"/>
          </a:xfrm>
          <a:prstGeom prst="rect">
            <a:avLst/>
          </a:prstGeom>
        </p:spPr>
        <p:txBody>
          <a:bodyPr wrap="square">
            <a:spAutoFit/>
          </a:bodyPr>
          <a:lstStyle/>
          <a:p>
            <a:pPr marL="685800" marR="0" indent="-685800">
              <a:spcBef>
                <a:spcPts val="1200"/>
              </a:spcBef>
              <a:spcAft>
                <a:spcPts val="1200"/>
              </a:spcAft>
              <a:tabLst>
                <a:tab pos="685800" algn="l"/>
              </a:tabLst>
            </a:pPr>
            <a:r>
              <a:rPr lang="en-US" sz="1200" b="1" i="1" dirty="0">
                <a:latin typeface="Times New Roman" panose="02020603050405020304" pitchFamily="18" charset="0"/>
                <a:ea typeface="Times New Roman" panose="02020603050405020304" pitchFamily="18" charset="0"/>
              </a:rPr>
              <a:t>10.12.1	ERCOT Acquisition of Meter Data </a:t>
            </a:r>
          </a:p>
          <a:p>
            <a:pPr>
              <a:spcAft>
                <a:spcPts val="1200"/>
              </a:spcAft>
            </a:pPr>
            <a:r>
              <a:rPr lang="en-US" sz="1200" dirty="0">
                <a:latin typeface="Times New Roman" panose="02020603050405020304" pitchFamily="18" charset="0"/>
                <a:ea typeface="Times New Roman" panose="02020603050405020304" pitchFamily="18" charset="0"/>
              </a:rPr>
              <a:t>(</a:t>
            </a:r>
            <a:r>
              <a:rPr lang="en-US" sz="1200" dirty="0" smtClean="0">
                <a:latin typeface="Times New Roman" panose="02020603050405020304" pitchFamily="18" charset="0"/>
                <a:ea typeface="Times New Roman" panose="02020603050405020304" pitchFamily="18" charset="0"/>
              </a:rPr>
              <a:t>1)        ERCOT </a:t>
            </a:r>
            <a:r>
              <a:rPr lang="en-US" sz="1200" dirty="0">
                <a:latin typeface="Times New Roman" panose="02020603050405020304" pitchFamily="18" charset="0"/>
                <a:ea typeface="Times New Roman" panose="02020603050405020304" pitchFamily="18" charset="0"/>
              </a:rPr>
              <a:t>shall acquire meter data via the following communication links:</a:t>
            </a:r>
          </a:p>
          <a:p>
            <a:pPr marL="914400" marR="0" indent="-457200">
              <a:spcBef>
                <a:spcPts val="0"/>
              </a:spcBef>
              <a:spcAft>
                <a:spcPts val="1200"/>
              </a:spcAft>
            </a:pPr>
            <a:r>
              <a:rPr lang="en-US" sz="1200" dirty="0">
                <a:latin typeface="Times New Roman" panose="02020603050405020304" pitchFamily="18" charset="0"/>
                <a:ea typeface="Times New Roman" panose="02020603050405020304" pitchFamily="18" charset="0"/>
              </a:rPr>
              <a:t>(a)	ERCOT private communication network established by ERCOT for ERCOT Real-Time metered Entities; and</a:t>
            </a:r>
          </a:p>
          <a:p>
            <a:pPr marL="914400" marR="0" indent="-457200">
              <a:spcBef>
                <a:spcPts val="0"/>
              </a:spcBef>
              <a:spcAft>
                <a:spcPts val="1200"/>
              </a:spcAft>
            </a:pPr>
            <a:r>
              <a:rPr lang="en-US" sz="1200" dirty="0">
                <a:latin typeface="Times New Roman" panose="02020603050405020304" pitchFamily="18" charset="0"/>
                <a:ea typeface="Times New Roman" panose="02020603050405020304" pitchFamily="18" charset="0"/>
              </a:rPr>
              <a:t>(b)	Standard voice telephone circuit or other ERCOT-approved communication technology provided by the Transmission Service Provider (TSP) or Distribution Service Provider (DSP) for ERCOT-Polled Settlement (EPS) Meters.</a:t>
            </a:r>
            <a:endParaRPr lang="en-US" sz="12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20004940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28600"/>
            <a:ext cx="8458200" cy="518318"/>
          </a:xfrm>
        </p:spPr>
        <p:txBody>
          <a:bodyPr/>
          <a:lstStyle/>
          <a:p>
            <a:r>
              <a:rPr lang="en-US" dirty="0" smtClean="0">
                <a:latin typeface="TradeGothic LT" panose="020B0506030503020504" pitchFamily="34" charset="0"/>
                <a:ea typeface="TradeGothic LT" panose="020B0506030503020504" pitchFamily="34" charset="0"/>
              </a:rPr>
              <a:t>Percentage of EPS Meters using IP Communication</a:t>
            </a:r>
            <a:endParaRPr lang="en-US" b="1" dirty="0">
              <a:solidFill>
                <a:schemeClr val="accent1"/>
              </a:solidFill>
              <a:latin typeface="TradeGothic LT" panose="020B0506030503020504" pitchFamily="34" charset="0"/>
              <a:ea typeface="TradeGothic LT" panose="020B0506030503020504" pitchFamily="34" charset="0"/>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6</a:t>
            </a:fld>
            <a:endParaRPr lang="en-US" dirty="0"/>
          </a:p>
        </p:txBody>
      </p:sp>
      <p:graphicFrame>
        <p:nvGraphicFramePr>
          <p:cNvPr id="10" name="Table 9"/>
          <p:cNvGraphicFramePr>
            <a:graphicFrameLocks noGrp="1"/>
          </p:cNvGraphicFramePr>
          <p:nvPr>
            <p:extLst>
              <p:ext uri="{D42A27DB-BD31-4B8C-83A1-F6EECF244321}">
                <p14:modId xmlns:p14="http://schemas.microsoft.com/office/powerpoint/2010/main" val="869763808"/>
              </p:ext>
            </p:extLst>
          </p:nvPr>
        </p:nvGraphicFramePr>
        <p:xfrm>
          <a:off x="958483" y="1219200"/>
          <a:ext cx="6934200" cy="3817944"/>
        </p:xfrm>
        <a:graphic>
          <a:graphicData uri="http://schemas.openxmlformats.org/drawingml/2006/table">
            <a:tbl>
              <a:tblPr/>
              <a:tblGrid>
                <a:gridCol w="914400"/>
                <a:gridCol w="1905000"/>
                <a:gridCol w="1905000"/>
                <a:gridCol w="2209800"/>
              </a:tblGrid>
              <a:tr h="369708">
                <a:tc>
                  <a:txBody>
                    <a:bodyPr/>
                    <a:lstStyle/>
                    <a:p>
                      <a:pPr algn="ctr" rtl="0" fontAlgn="b"/>
                      <a:r>
                        <a:rPr lang="en-US" sz="800" b="1" i="0" u="none" strike="noStrike" dirty="0">
                          <a:solidFill>
                            <a:srgbClr val="000000"/>
                          </a:solidFill>
                          <a:effectLst/>
                          <a:latin typeface="TradeGothic LT" panose="020B0506030503020504" pitchFamily="34" charset="0"/>
                        </a:rPr>
                        <a:t>TDSP</a:t>
                      </a:r>
                    </a:p>
                  </a:txBody>
                  <a:tcPr marL="7464" marR="7464" marT="7464" marB="0" anchor="b">
                    <a:lnL w="12700" cap="flat" cmpd="sng" algn="ctr">
                      <a:solidFill>
                        <a:srgbClr val="00AEC7"/>
                      </a:solidFill>
                      <a:prstDash val="solid"/>
                      <a:round/>
                      <a:headEnd type="none" w="med" len="med"/>
                      <a:tailEnd type="none" w="med" len="med"/>
                    </a:lnL>
                    <a:lnR w="12700" cap="flat" cmpd="sng" algn="ctr">
                      <a:solidFill>
                        <a:srgbClr val="00AEC7"/>
                      </a:solidFill>
                      <a:prstDash val="solid"/>
                      <a:round/>
                      <a:headEnd type="none" w="med" len="med"/>
                      <a:tailEnd type="none" w="med" len="med"/>
                    </a:lnR>
                    <a:lnT w="12700" cap="flat" cmpd="sng" algn="ctr">
                      <a:solidFill>
                        <a:srgbClr val="00AEC7"/>
                      </a:solidFill>
                      <a:prstDash val="solid"/>
                      <a:round/>
                      <a:headEnd type="none" w="med" len="med"/>
                      <a:tailEnd type="none" w="med" len="med"/>
                    </a:lnT>
                    <a:lnB w="12700" cap="flat" cmpd="sng" algn="ctr">
                      <a:solidFill>
                        <a:srgbClr val="00AEC7"/>
                      </a:solidFill>
                      <a:prstDash val="solid"/>
                      <a:round/>
                      <a:headEnd type="none" w="med" len="med"/>
                      <a:tailEnd type="none" w="med" len="med"/>
                    </a:lnB>
                  </a:tcPr>
                </a:tc>
                <a:tc>
                  <a:txBody>
                    <a:bodyPr/>
                    <a:lstStyle/>
                    <a:p>
                      <a:pPr algn="ctr" rtl="0" fontAlgn="b"/>
                      <a:r>
                        <a:rPr lang="en-US" sz="800" b="1" i="0" u="none" strike="noStrike" dirty="0">
                          <a:solidFill>
                            <a:srgbClr val="000000"/>
                          </a:solidFill>
                          <a:effectLst/>
                          <a:latin typeface="TradeGothic LT" panose="020B0506030503020504" pitchFamily="34" charset="0"/>
                        </a:rPr>
                        <a:t>% OF METERS ON TCP/IP as of </a:t>
                      </a:r>
                      <a:r>
                        <a:rPr lang="en-US" sz="800" b="1" i="0" u="none" strike="noStrike" dirty="0" smtClean="0">
                          <a:solidFill>
                            <a:srgbClr val="000000"/>
                          </a:solidFill>
                          <a:effectLst/>
                          <a:latin typeface="TradeGothic LT" panose="020B0506030503020504" pitchFamily="34" charset="0"/>
                        </a:rPr>
                        <a:t>JANUARY 2020</a:t>
                      </a:r>
                      <a:endParaRPr lang="en-US" sz="800" b="1" i="0" u="none" strike="noStrike" dirty="0">
                        <a:solidFill>
                          <a:srgbClr val="000000"/>
                        </a:solidFill>
                        <a:effectLst/>
                        <a:latin typeface="TradeGothic LT" panose="020B0506030503020504" pitchFamily="34" charset="0"/>
                      </a:endParaRPr>
                    </a:p>
                  </a:txBody>
                  <a:tcPr marL="7464" marR="7464" marT="7464" marB="0" anchor="b">
                    <a:lnL w="12700" cap="flat" cmpd="sng" algn="ctr">
                      <a:solidFill>
                        <a:srgbClr val="00AEC7"/>
                      </a:solidFill>
                      <a:prstDash val="solid"/>
                      <a:round/>
                      <a:headEnd type="none" w="med" len="med"/>
                      <a:tailEnd type="none" w="med" len="med"/>
                    </a:lnL>
                    <a:lnR w="12700" cap="flat" cmpd="sng" algn="ctr">
                      <a:solidFill>
                        <a:srgbClr val="00AEC7"/>
                      </a:solidFill>
                      <a:prstDash val="solid"/>
                      <a:round/>
                      <a:headEnd type="none" w="med" len="med"/>
                      <a:tailEnd type="none" w="med" len="med"/>
                    </a:lnR>
                    <a:lnT w="12700" cap="flat" cmpd="sng" algn="ctr">
                      <a:solidFill>
                        <a:srgbClr val="00AEC7"/>
                      </a:solidFill>
                      <a:prstDash val="solid"/>
                      <a:round/>
                      <a:headEnd type="none" w="med" len="med"/>
                      <a:tailEnd type="none" w="med" len="med"/>
                    </a:lnT>
                    <a:lnB w="12700" cap="flat" cmpd="sng" algn="ctr">
                      <a:solidFill>
                        <a:srgbClr val="00AEC7"/>
                      </a:solidFill>
                      <a:prstDash val="solid"/>
                      <a:round/>
                      <a:headEnd type="none" w="med" len="med"/>
                      <a:tailEnd type="none" w="med" len="med"/>
                    </a:lnB>
                  </a:tcPr>
                </a:tc>
                <a:tc>
                  <a:txBody>
                    <a:bodyPr/>
                    <a:lstStyle/>
                    <a:p>
                      <a:pPr algn="ctr" rtl="0" fontAlgn="b"/>
                      <a:r>
                        <a:rPr lang="en-US" sz="800" b="1" i="0" u="none" strike="noStrike" dirty="0">
                          <a:solidFill>
                            <a:srgbClr val="000000"/>
                          </a:solidFill>
                          <a:effectLst/>
                          <a:latin typeface="TradeGothic LT" panose="020B0506030503020504" pitchFamily="34" charset="0"/>
                        </a:rPr>
                        <a:t>% OF METERS ON TCP/IP as of </a:t>
                      </a:r>
                      <a:r>
                        <a:rPr lang="en-US" sz="800" b="1" i="0" u="none" strike="noStrike" dirty="0" smtClean="0">
                          <a:solidFill>
                            <a:srgbClr val="000000"/>
                          </a:solidFill>
                          <a:effectLst/>
                          <a:latin typeface="TradeGothic LT" panose="020B0506030503020504" pitchFamily="34" charset="0"/>
                        </a:rPr>
                        <a:t>OCTOBER</a:t>
                      </a:r>
                      <a:r>
                        <a:rPr lang="en-US" sz="800" b="1" i="0" u="none" strike="noStrike" baseline="0" dirty="0" smtClean="0">
                          <a:solidFill>
                            <a:srgbClr val="000000"/>
                          </a:solidFill>
                          <a:effectLst/>
                          <a:latin typeface="TradeGothic LT" panose="020B0506030503020504" pitchFamily="34" charset="0"/>
                        </a:rPr>
                        <a:t> </a:t>
                      </a:r>
                      <a:r>
                        <a:rPr lang="en-US" sz="800" b="1" i="0" u="none" strike="noStrike" dirty="0" smtClean="0">
                          <a:solidFill>
                            <a:srgbClr val="000000"/>
                          </a:solidFill>
                          <a:effectLst/>
                          <a:latin typeface="TradeGothic LT" panose="020B0506030503020504" pitchFamily="34" charset="0"/>
                        </a:rPr>
                        <a:t>2020</a:t>
                      </a:r>
                      <a:endParaRPr lang="en-US" sz="800" b="1" i="0" u="none" strike="noStrike" dirty="0">
                        <a:solidFill>
                          <a:srgbClr val="000000"/>
                        </a:solidFill>
                        <a:effectLst/>
                        <a:latin typeface="TradeGothic LT" panose="020B0506030503020504" pitchFamily="34" charset="0"/>
                      </a:endParaRPr>
                    </a:p>
                  </a:txBody>
                  <a:tcPr marL="7464" marR="7464" marT="7464" marB="0" anchor="b">
                    <a:lnL w="12700" cap="flat" cmpd="sng" algn="ctr">
                      <a:solidFill>
                        <a:srgbClr val="00AEC7"/>
                      </a:solidFill>
                      <a:prstDash val="solid"/>
                      <a:round/>
                      <a:headEnd type="none" w="med" len="med"/>
                      <a:tailEnd type="none" w="med" len="med"/>
                    </a:lnL>
                    <a:lnR w="12700" cap="flat" cmpd="sng" algn="ctr">
                      <a:solidFill>
                        <a:srgbClr val="00AEC7"/>
                      </a:solidFill>
                      <a:prstDash val="solid"/>
                      <a:round/>
                      <a:headEnd type="none" w="med" len="med"/>
                      <a:tailEnd type="none" w="med" len="med"/>
                    </a:lnR>
                    <a:lnT w="12700" cap="flat" cmpd="sng" algn="ctr">
                      <a:solidFill>
                        <a:srgbClr val="00AEC7"/>
                      </a:solidFill>
                      <a:prstDash val="solid"/>
                      <a:round/>
                      <a:headEnd type="none" w="med" len="med"/>
                      <a:tailEnd type="none" w="med" len="med"/>
                    </a:lnT>
                    <a:lnB w="12700" cap="flat" cmpd="sng" algn="ctr">
                      <a:solidFill>
                        <a:srgbClr val="00AEC7"/>
                      </a:solidFill>
                      <a:prstDash val="solid"/>
                      <a:round/>
                      <a:headEnd type="none" w="med" len="med"/>
                      <a:tailEnd type="none" w="med" len="med"/>
                    </a:lnB>
                  </a:tcPr>
                </a:tc>
                <a:tc>
                  <a:txBody>
                    <a:bodyPr/>
                    <a:lstStyle/>
                    <a:p>
                      <a:pPr algn="ctr" rtl="0" fontAlgn="b"/>
                      <a:r>
                        <a:rPr lang="en-US" sz="800" b="1" i="0" u="none" strike="noStrike" dirty="0">
                          <a:solidFill>
                            <a:srgbClr val="000000"/>
                          </a:solidFill>
                          <a:effectLst/>
                          <a:latin typeface="TradeGothic LT" panose="020B0506030503020504" pitchFamily="34" charset="0"/>
                        </a:rPr>
                        <a:t>% </a:t>
                      </a:r>
                      <a:r>
                        <a:rPr lang="en-US" sz="800" b="1" i="0" u="none" strike="noStrike" dirty="0" smtClean="0">
                          <a:solidFill>
                            <a:srgbClr val="000000"/>
                          </a:solidFill>
                          <a:effectLst/>
                          <a:latin typeface="TradeGothic LT" panose="020B0506030503020504" pitchFamily="34" charset="0"/>
                        </a:rPr>
                        <a:t>OF METERS STILL </a:t>
                      </a:r>
                      <a:r>
                        <a:rPr lang="en-US" sz="800" b="1" i="0" u="none" strike="noStrike" dirty="0">
                          <a:solidFill>
                            <a:srgbClr val="000000"/>
                          </a:solidFill>
                          <a:effectLst/>
                          <a:latin typeface="TradeGothic LT" panose="020B0506030503020504" pitchFamily="34" charset="0"/>
                        </a:rPr>
                        <a:t>ON PHONE </a:t>
                      </a:r>
                      <a:r>
                        <a:rPr lang="en-US" sz="800" b="1" i="0" u="none" strike="noStrike" dirty="0" smtClean="0">
                          <a:solidFill>
                            <a:srgbClr val="000000"/>
                          </a:solidFill>
                          <a:effectLst/>
                          <a:latin typeface="TradeGothic LT" panose="020B0506030503020504" pitchFamily="34" charset="0"/>
                        </a:rPr>
                        <a:t>LINE AS OF OCTOBER</a:t>
                      </a:r>
                      <a:r>
                        <a:rPr lang="en-US" sz="800" b="1" i="0" u="none" strike="noStrike" baseline="0" dirty="0" smtClean="0">
                          <a:solidFill>
                            <a:srgbClr val="000000"/>
                          </a:solidFill>
                          <a:effectLst/>
                          <a:latin typeface="TradeGothic LT" panose="020B0506030503020504" pitchFamily="34" charset="0"/>
                        </a:rPr>
                        <a:t> </a:t>
                      </a:r>
                      <a:r>
                        <a:rPr lang="en-US" sz="800" b="1" i="0" u="none" strike="noStrike" dirty="0" smtClean="0">
                          <a:solidFill>
                            <a:srgbClr val="000000"/>
                          </a:solidFill>
                          <a:effectLst/>
                          <a:latin typeface="TradeGothic LT" panose="020B0506030503020504" pitchFamily="34" charset="0"/>
                        </a:rPr>
                        <a:t>2020*</a:t>
                      </a:r>
                      <a:endParaRPr lang="en-US" sz="800" b="1" i="0" u="none" strike="noStrike" dirty="0">
                        <a:solidFill>
                          <a:srgbClr val="000000"/>
                        </a:solidFill>
                        <a:effectLst/>
                        <a:latin typeface="TradeGothic LT" panose="020B0506030503020504" pitchFamily="34" charset="0"/>
                      </a:endParaRPr>
                    </a:p>
                  </a:txBody>
                  <a:tcPr marL="7464" marR="7464" marT="7464" marB="0" anchor="b">
                    <a:lnL w="12700" cap="flat" cmpd="sng" algn="ctr">
                      <a:solidFill>
                        <a:srgbClr val="00AEC7"/>
                      </a:solidFill>
                      <a:prstDash val="solid"/>
                      <a:round/>
                      <a:headEnd type="none" w="med" len="med"/>
                      <a:tailEnd type="none" w="med" len="med"/>
                    </a:lnL>
                    <a:lnR w="12700" cap="flat" cmpd="sng" algn="ctr">
                      <a:solidFill>
                        <a:srgbClr val="00AEC7"/>
                      </a:solidFill>
                      <a:prstDash val="solid"/>
                      <a:round/>
                      <a:headEnd type="none" w="med" len="med"/>
                      <a:tailEnd type="none" w="med" len="med"/>
                    </a:lnR>
                    <a:lnT w="12700" cap="flat" cmpd="sng" algn="ctr">
                      <a:solidFill>
                        <a:srgbClr val="00AEC7"/>
                      </a:solidFill>
                      <a:prstDash val="solid"/>
                      <a:round/>
                      <a:headEnd type="none" w="med" len="med"/>
                      <a:tailEnd type="none" w="med" len="med"/>
                    </a:lnT>
                    <a:lnB w="12700" cap="flat" cmpd="sng" algn="ctr">
                      <a:solidFill>
                        <a:srgbClr val="00AEC7"/>
                      </a:solidFill>
                      <a:prstDash val="solid"/>
                      <a:round/>
                      <a:headEnd type="none" w="med" len="med"/>
                      <a:tailEnd type="none" w="med" len="med"/>
                    </a:lnB>
                  </a:tcPr>
                </a:tc>
              </a:tr>
              <a:tr h="156738">
                <a:tc>
                  <a:txBody>
                    <a:bodyPr/>
                    <a:lstStyle/>
                    <a:p>
                      <a:pPr algn="ctr" rtl="0" fontAlgn="b"/>
                      <a:r>
                        <a:rPr lang="en-US" sz="800" b="0" i="0" u="none" strike="noStrike">
                          <a:solidFill>
                            <a:srgbClr val="000000"/>
                          </a:solidFill>
                          <a:effectLst/>
                          <a:latin typeface="TradeGothic LT" panose="020B0506030503020504" pitchFamily="34" charset="0"/>
                        </a:rPr>
                        <a:t>TDSP O</a:t>
                      </a:r>
                    </a:p>
                  </a:txBody>
                  <a:tcPr marL="7464" marR="7464" marT="7464" marB="0" anchor="b">
                    <a:lnL w="12700" cap="flat" cmpd="sng" algn="ctr">
                      <a:solidFill>
                        <a:srgbClr val="00AEC7"/>
                      </a:solidFill>
                      <a:prstDash val="solid"/>
                      <a:round/>
                      <a:headEnd type="none" w="med" len="med"/>
                      <a:tailEnd type="none" w="med" len="med"/>
                    </a:lnL>
                    <a:lnR w="12700" cap="flat" cmpd="sng" algn="ctr">
                      <a:solidFill>
                        <a:srgbClr val="00AEC7"/>
                      </a:solidFill>
                      <a:prstDash val="solid"/>
                      <a:round/>
                      <a:headEnd type="none" w="med" len="med"/>
                      <a:tailEnd type="none" w="med" len="med"/>
                    </a:lnR>
                    <a:lnT w="12700" cap="flat" cmpd="sng" algn="ctr">
                      <a:solidFill>
                        <a:srgbClr val="00AEC7"/>
                      </a:solidFill>
                      <a:prstDash val="solid"/>
                      <a:round/>
                      <a:headEnd type="none" w="med" len="med"/>
                      <a:tailEnd type="none" w="med" len="med"/>
                    </a:lnT>
                    <a:lnB w="12700" cap="flat" cmpd="sng" algn="ctr">
                      <a:solidFill>
                        <a:srgbClr val="00AEC7"/>
                      </a:solidFill>
                      <a:prstDash val="solid"/>
                      <a:round/>
                      <a:headEnd type="none" w="med" len="med"/>
                      <a:tailEnd type="none" w="med" len="med"/>
                    </a:lnB>
                  </a:tcPr>
                </a:tc>
                <a:tc>
                  <a:txBody>
                    <a:bodyPr/>
                    <a:lstStyle/>
                    <a:p>
                      <a:pPr algn="ctr" rtl="0" fontAlgn="b"/>
                      <a:r>
                        <a:rPr lang="en-US" sz="800" b="0" i="0" u="none" strike="noStrike">
                          <a:solidFill>
                            <a:srgbClr val="000000"/>
                          </a:solidFill>
                          <a:effectLst/>
                          <a:latin typeface="TradeGothic LT" panose="020B0506030503020504" pitchFamily="34" charset="0"/>
                        </a:rPr>
                        <a:t>100%</a:t>
                      </a:r>
                    </a:p>
                  </a:txBody>
                  <a:tcPr marL="7464" marR="7464" marT="7464" marB="0" anchor="b">
                    <a:lnL w="12700" cap="flat" cmpd="sng" algn="ctr">
                      <a:solidFill>
                        <a:srgbClr val="00AEC7"/>
                      </a:solidFill>
                      <a:prstDash val="solid"/>
                      <a:round/>
                      <a:headEnd type="none" w="med" len="med"/>
                      <a:tailEnd type="none" w="med" len="med"/>
                    </a:lnL>
                    <a:lnR w="12700" cap="flat" cmpd="sng" algn="ctr">
                      <a:solidFill>
                        <a:srgbClr val="00AEC7"/>
                      </a:solidFill>
                      <a:prstDash val="solid"/>
                      <a:round/>
                      <a:headEnd type="none" w="med" len="med"/>
                      <a:tailEnd type="none" w="med" len="med"/>
                    </a:lnR>
                    <a:lnT w="12700" cap="flat" cmpd="sng" algn="ctr">
                      <a:solidFill>
                        <a:srgbClr val="00AEC7"/>
                      </a:solidFill>
                      <a:prstDash val="solid"/>
                      <a:round/>
                      <a:headEnd type="none" w="med" len="med"/>
                      <a:tailEnd type="none" w="med" len="med"/>
                    </a:lnT>
                    <a:lnB w="12700" cap="flat" cmpd="sng" algn="ctr">
                      <a:solidFill>
                        <a:srgbClr val="00AEC7"/>
                      </a:solidFill>
                      <a:prstDash val="solid"/>
                      <a:round/>
                      <a:headEnd type="none" w="med" len="med"/>
                      <a:tailEnd type="none" w="med" len="med"/>
                    </a:lnB>
                  </a:tcPr>
                </a:tc>
                <a:tc>
                  <a:txBody>
                    <a:bodyPr/>
                    <a:lstStyle/>
                    <a:p>
                      <a:pPr algn="ctr" rtl="0" fontAlgn="b"/>
                      <a:r>
                        <a:rPr lang="en-US" sz="800" b="0" i="0" u="none" strike="noStrike">
                          <a:solidFill>
                            <a:srgbClr val="000000"/>
                          </a:solidFill>
                          <a:effectLst/>
                          <a:latin typeface="TradeGothic LT" panose="020B0506030503020504" pitchFamily="34" charset="0"/>
                        </a:rPr>
                        <a:t>100.00%</a:t>
                      </a:r>
                    </a:p>
                  </a:txBody>
                  <a:tcPr marL="7464" marR="7464" marT="7464" marB="0" anchor="b">
                    <a:lnL w="12700" cap="flat" cmpd="sng" algn="ctr">
                      <a:solidFill>
                        <a:srgbClr val="00AEC7"/>
                      </a:solidFill>
                      <a:prstDash val="solid"/>
                      <a:round/>
                      <a:headEnd type="none" w="med" len="med"/>
                      <a:tailEnd type="none" w="med" len="med"/>
                    </a:lnL>
                    <a:lnR w="12700" cap="flat" cmpd="sng" algn="ctr">
                      <a:solidFill>
                        <a:srgbClr val="00AEC7"/>
                      </a:solidFill>
                      <a:prstDash val="solid"/>
                      <a:round/>
                      <a:headEnd type="none" w="med" len="med"/>
                      <a:tailEnd type="none" w="med" len="med"/>
                    </a:lnR>
                    <a:lnT w="12700" cap="flat" cmpd="sng" algn="ctr">
                      <a:solidFill>
                        <a:srgbClr val="00AEC7"/>
                      </a:solidFill>
                      <a:prstDash val="solid"/>
                      <a:round/>
                      <a:headEnd type="none" w="med" len="med"/>
                      <a:tailEnd type="none" w="med" len="med"/>
                    </a:lnT>
                    <a:lnB w="12700" cap="flat" cmpd="sng" algn="ctr">
                      <a:solidFill>
                        <a:srgbClr val="00AEC7"/>
                      </a:solidFill>
                      <a:prstDash val="solid"/>
                      <a:round/>
                      <a:headEnd type="none" w="med" len="med"/>
                      <a:tailEnd type="none" w="med" len="med"/>
                    </a:lnB>
                  </a:tcPr>
                </a:tc>
                <a:tc>
                  <a:txBody>
                    <a:bodyPr/>
                    <a:lstStyle/>
                    <a:p>
                      <a:pPr algn="ctr" rtl="0" fontAlgn="b"/>
                      <a:r>
                        <a:rPr lang="en-US" sz="800" b="0" i="0" u="none" strike="noStrike">
                          <a:solidFill>
                            <a:srgbClr val="000000"/>
                          </a:solidFill>
                          <a:effectLst/>
                          <a:latin typeface="TradeGothic LT" panose="020B0506030503020504" pitchFamily="34" charset="0"/>
                        </a:rPr>
                        <a:t>0.00%</a:t>
                      </a:r>
                    </a:p>
                  </a:txBody>
                  <a:tcPr marL="7464" marR="7464" marT="7464" marB="0" anchor="b">
                    <a:lnL w="12700" cap="flat" cmpd="sng" algn="ctr">
                      <a:solidFill>
                        <a:srgbClr val="00AEC7"/>
                      </a:solidFill>
                      <a:prstDash val="solid"/>
                      <a:round/>
                      <a:headEnd type="none" w="med" len="med"/>
                      <a:tailEnd type="none" w="med" len="med"/>
                    </a:lnL>
                    <a:lnR w="12700" cap="flat" cmpd="sng" algn="ctr">
                      <a:solidFill>
                        <a:srgbClr val="00AEC7"/>
                      </a:solidFill>
                      <a:prstDash val="solid"/>
                      <a:round/>
                      <a:headEnd type="none" w="med" len="med"/>
                      <a:tailEnd type="none" w="med" len="med"/>
                    </a:lnR>
                    <a:lnT w="12700" cap="flat" cmpd="sng" algn="ctr">
                      <a:solidFill>
                        <a:srgbClr val="00AEC7"/>
                      </a:solidFill>
                      <a:prstDash val="solid"/>
                      <a:round/>
                      <a:headEnd type="none" w="med" len="med"/>
                      <a:tailEnd type="none" w="med" len="med"/>
                    </a:lnT>
                    <a:lnB w="12700" cap="flat" cmpd="sng" algn="ctr">
                      <a:solidFill>
                        <a:srgbClr val="00AEC7"/>
                      </a:solidFill>
                      <a:prstDash val="solid"/>
                      <a:round/>
                      <a:headEnd type="none" w="med" len="med"/>
                      <a:tailEnd type="none" w="med" len="med"/>
                    </a:lnB>
                  </a:tcPr>
                </a:tc>
              </a:tr>
              <a:tr h="156738">
                <a:tc>
                  <a:txBody>
                    <a:bodyPr/>
                    <a:lstStyle/>
                    <a:p>
                      <a:pPr algn="ctr" rtl="0" fontAlgn="b"/>
                      <a:r>
                        <a:rPr lang="en-US" sz="800" b="0" i="0" u="none" strike="noStrike">
                          <a:solidFill>
                            <a:srgbClr val="000000"/>
                          </a:solidFill>
                          <a:effectLst/>
                          <a:latin typeface="TradeGothic LT" panose="020B0506030503020504" pitchFamily="34" charset="0"/>
                        </a:rPr>
                        <a:t>TDSP A</a:t>
                      </a:r>
                    </a:p>
                  </a:txBody>
                  <a:tcPr marL="7464" marR="7464" marT="7464" marB="0" anchor="b">
                    <a:lnL w="12700" cap="flat" cmpd="sng" algn="ctr">
                      <a:solidFill>
                        <a:srgbClr val="00AEC7"/>
                      </a:solidFill>
                      <a:prstDash val="solid"/>
                      <a:round/>
                      <a:headEnd type="none" w="med" len="med"/>
                      <a:tailEnd type="none" w="med" len="med"/>
                    </a:lnL>
                    <a:lnR w="12700" cap="flat" cmpd="sng" algn="ctr">
                      <a:solidFill>
                        <a:srgbClr val="00AEC7"/>
                      </a:solidFill>
                      <a:prstDash val="solid"/>
                      <a:round/>
                      <a:headEnd type="none" w="med" len="med"/>
                      <a:tailEnd type="none" w="med" len="med"/>
                    </a:lnR>
                    <a:lnT w="12700" cap="flat" cmpd="sng" algn="ctr">
                      <a:solidFill>
                        <a:srgbClr val="00AEC7"/>
                      </a:solidFill>
                      <a:prstDash val="solid"/>
                      <a:round/>
                      <a:headEnd type="none" w="med" len="med"/>
                      <a:tailEnd type="none" w="med" len="med"/>
                    </a:lnT>
                    <a:lnB w="12700" cap="flat" cmpd="sng" algn="ctr">
                      <a:solidFill>
                        <a:srgbClr val="00AEC7"/>
                      </a:solidFill>
                      <a:prstDash val="solid"/>
                      <a:round/>
                      <a:headEnd type="none" w="med" len="med"/>
                      <a:tailEnd type="none" w="med" len="med"/>
                    </a:lnB>
                  </a:tcPr>
                </a:tc>
                <a:tc>
                  <a:txBody>
                    <a:bodyPr/>
                    <a:lstStyle/>
                    <a:p>
                      <a:pPr algn="ctr" rtl="0" fontAlgn="b"/>
                      <a:r>
                        <a:rPr lang="en-US" sz="800" b="0" i="0" u="none" strike="noStrike">
                          <a:solidFill>
                            <a:srgbClr val="000000"/>
                          </a:solidFill>
                          <a:effectLst/>
                          <a:latin typeface="TradeGothic LT" panose="020B0506030503020504" pitchFamily="34" charset="0"/>
                        </a:rPr>
                        <a:t>100%</a:t>
                      </a:r>
                    </a:p>
                  </a:txBody>
                  <a:tcPr marL="7464" marR="7464" marT="7464" marB="0" anchor="b">
                    <a:lnL w="12700" cap="flat" cmpd="sng" algn="ctr">
                      <a:solidFill>
                        <a:srgbClr val="00AEC7"/>
                      </a:solidFill>
                      <a:prstDash val="solid"/>
                      <a:round/>
                      <a:headEnd type="none" w="med" len="med"/>
                      <a:tailEnd type="none" w="med" len="med"/>
                    </a:lnL>
                    <a:lnR w="12700" cap="flat" cmpd="sng" algn="ctr">
                      <a:solidFill>
                        <a:srgbClr val="00AEC7"/>
                      </a:solidFill>
                      <a:prstDash val="solid"/>
                      <a:round/>
                      <a:headEnd type="none" w="med" len="med"/>
                      <a:tailEnd type="none" w="med" len="med"/>
                    </a:lnR>
                    <a:lnT w="12700" cap="flat" cmpd="sng" algn="ctr">
                      <a:solidFill>
                        <a:srgbClr val="00AEC7"/>
                      </a:solidFill>
                      <a:prstDash val="solid"/>
                      <a:round/>
                      <a:headEnd type="none" w="med" len="med"/>
                      <a:tailEnd type="none" w="med" len="med"/>
                    </a:lnT>
                    <a:lnB w="12700" cap="flat" cmpd="sng" algn="ctr">
                      <a:solidFill>
                        <a:srgbClr val="00AEC7"/>
                      </a:solidFill>
                      <a:prstDash val="solid"/>
                      <a:round/>
                      <a:headEnd type="none" w="med" len="med"/>
                      <a:tailEnd type="none" w="med" len="med"/>
                    </a:lnB>
                  </a:tcPr>
                </a:tc>
                <a:tc>
                  <a:txBody>
                    <a:bodyPr/>
                    <a:lstStyle/>
                    <a:p>
                      <a:pPr algn="ctr" rtl="0" fontAlgn="b"/>
                      <a:r>
                        <a:rPr lang="en-US" sz="800" b="0" i="0" u="none" strike="noStrike">
                          <a:solidFill>
                            <a:srgbClr val="000000"/>
                          </a:solidFill>
                          <a:effectLst/>
                          <a:latin typeface="TradeGothic LT" panose="020B0506030503020504" pitchFamily="34" charset="0"/>
                        </a:rPr>
                        <a:t>100.00%</a:t>
                      </a:r>
                    </a:p>
                  </a:txBody>
                  <a:tcPr marL="7464" marR="7464" marT="7464" marB="0" anchor="b">
                    <a:lnL w="12700" cap="flat" cmpd="sng" algn="ctr">
                      <a:solidFill>
                        <a:srgbClr val="00AEC7"/>
                      </a:solidFill>
                      <a:prstDash val="solid"/>
                      <a:round/>
                      <a:headEnd type="none" w="med" len="med"/>
                      <a:tailEnd type="none" w="med" len="med"/>
                    </a:lnL>
                    <a:lnR w="12700" cap="flat" cmpd="sng" algn="ctr">
                      <a:solidFill>
                        <a:srgbClr val="00AEC7"/>
                      </a:solidFill>
                      <a:prstDash val="solid"/>
                      <a:round/>
                      <a:headEnd type="none" w="med" len="med"/>
                      <a:tailEnd type="none" w="med" len="med"/>
                    </a:lnR>
                    <a:lnT w="12700" cap="flat" cmpd="sng" algn="ctr">
                      <a:solidFill>
                        <a:srgbClr val="00AEC7"/>
                      </a:solidFill>
                      <a:prstDash val="solid"/>
                      <a:round/>
                      <a:headEnd type="none" w="med" len="med"/>
                      <a:tailEnd type="none" w="med" len="med"/>
                    </a:lnT>
                    <a:lnB w="12700" cap="flat" cmpd="sng" algn="ctr">
                      <a:solidFill>
                        <a:srgbClr val="00AEC7"/>
                      </a:solidFill>
                      <a:prstDash val="solid"/>
                      <a:round/>
                      <a:headEnd type="none" w="med" len="med"/>
                      <a:tailEnd type="none" w="med" len="med"/>
                    </a:lnB>
                  </a:tcPr>
                </a:tc>
                <a:tc>
                  <a:txBody>
                    <a:bodyPr/>
                    <a:lstStyle/>
                    <a:p>
                      <a:pPr algn="ctr" rtl="0" fontAlgn="b"/>
                      <a:r>
                        <a:rPr lang="en-US" sz="800" b="0" i="0" u="none" strike="noStrike" dirty="0">
                          <a:solidFill>
                            <a:srgbClr val="000000"/>
                          </a:solidFill>
                          <a:effectLst/>
                          <a:latin typeface="TradeGothic LT" panose="020B0506030503020504" pitchFamily="34" charset="0"/>
                        </a:rPr>
                        <a:t>0.00%</a:t>
                      </a:r>
                    </a:p>
                  </a:txBody>
                  <a:tcPr marL="7464" marR="7464" marT="7464" marB="0" anchor="b">
                    <a:lnL w="12700" cap="flat" cmpd="sng" algn="ctr">
                      <a:solidFill>
                        <a:srgbClr val="00AEC7"/>
                      </a:solidFill>
                      <a:prstDash val="solid"/>
                      <a:round/>
                      <a:headEnd type="none" w="med" len="med"/>
                      <a:tailEnd type="none" w="med" len="med"/>
                    </a:lnL>
                    <a:lnR w="12700" cap="flat" cmpd="sng" algn="ctr">
                      <a:solidFill>
                        <a:srgbClr val="00AEC7"/>
                      </a:solidFill>
                      <a:prstDash val="solid"/>
                      <a:round/>
                      <a:headEnd type="none" w="med" len="med"/>
                      <a:tailEnd type="none" w="med" len="med"/>
                    </a:lnR>
                    <a:lnT w="12700" cap="flat" cmpd="sng" algn="ctr">
                      <a:solidFill>
                        <a:srgbClr val="00AEC7"/>
                      </a:solidFill>
                      <a:prstDash val="solid"/>
                      <a:round/>
                      <a:headEnd type="none" w="med" len="med"/>
                      <a:tailEnd type="none" w="med" len="med"/>
                    </a:lnT>
                    <a:lnB w="12700" cap="flat" cmpd="sng" algn="ctr">
                      <a:solidFill>
                        <a:srgbClr val="00AEC7"/>
                      </a:solidFill>
                      <a:prstDash val="solid"/>
                      <a:round/>
                      <a:headEnd type="none" w="med" len="med"/>
                      <a:tailEnd type="none" w="med" len="med"/>
                    </a:lnB>
                  </a:tcPr>
                </a:tc>
              </a:tr>
              <a:tr h="156738">
                <a:tc>
                  <a:txBody>
                    <a:bodyPr/>
                    <a:lstStyle/>
                    <a:p>
                      <a:pPr algn="ctr" rtl="0" fontAlgn="b"/>
                      <a:r>
                        <a:rPr lang="en-US" sz="800" b="0" i="0" u="none" strike="noStrike">
                          <a:solidFill>
                            <a:srgbClr val="000000"/>
                          </a:solidFill>
                          <a:effectLst/>
                          <a:latin typeface="TradeGothic LT" panose="020B0506030503020504" pitchFamily="34" charset="0"/>
                        </a:rPr>
                        <a:t>TDSP V</a:t>
                      </a:r>
                    </a:p>
                  </a:txBody>
                  <a:tcPr marL="7464" marR="7464" marT="7464" marB="0" anchor="b">
                    <a:lnL w="12700" cap="flat" cmpd="sng" algn="ctr">
                      <a:solidFill>
                        <a:srgbClr val="00AEC7"/>
                      </a:solidFill>
                      <a:prstDash val="solid"/>
                      <a:round/>
                      <a:headEnd type="none" w="med" len="med"/>
                      <a:tailEnd type="none" w="med" len="med"/>
                    </a:lnL>
                    <a:lnR w="12700" cap="flat" cmpd="sng" algn="ctr">
                      <a:solidFill>
                        <a:srgbClr val="00AEC7"/>
                      </a:solidFill>
                      <a:prstDash val="solid"/>
                      <a:round/>
                      <a:headEnd type="none" w="med" len="med"/>
                      <a:tailEnd type="none" w="med" len="med"/>
                    </a:lnR>
                    <a:lnT w="12700" cap="flat" cmpd="sng" algn="ctr">
                      <a:solidFill>
                        <a:srgbClr val="00AEC7"/>
                      </a:solidFill>
                      <a:prstDash val="solid"/>
                      <a:round/>
                      <a:headEnd type="none" w="med" len="med"/>
                      <a:tailEnd type="none" w="med" len="med"/>
                    </a:lnT>
                    <a:lnB w="12700" cap="flat" cmpd="sng" algn="ctr">
                      <a:solidFill>
                        <a:srgbClr val="00AEC7"/>
                      </a:solidFill>
                      <a:prstDash val="solid"/>
                      <a:round/>
                      <a:headEnd type="none" w="med" len="med"/>
                      <a:tailEnd type="none" w="med" len="med"/>
                    </a:lnB>
                  </a:tcPr>
                </a:tc>
                <a:tc>
                  <a:txBody>
                    <a:bodyPr/>
                    <a:lstStyle/>
                    <a:p>
                      <a:pPr algn="ctr" rtl="0" fontAlgn="b"/>
                      <a:r>
                        <a:rPr lang="en-US" sz="800" b="0" i="0" u="none" strike="noStrike">
                          <a:solidFill>
                            <a:srgbClr val="000000"/>
                          </a:solidFill>
                          <a:effectLst/>
                          <a:latin typeface="TradeGothic LT" panose="020B0506030503020504" pitchFamily="34" charset="0"/>
                        </a:rPr>
                        <a:t>100%</a:t>
                      </a:r>
                    </a:p>
                  </a:txBody>
                  <a:tcPr marL="7464" marR="7464" marT="7464" marB="0" anchor="b">
                    <a:lnL w="12700" cap="flat" cmpd="sng" algn="ctr">
                      <a:solidFill>
                        <a:srgbClr val="00AEC7"/>
                      </a:solidFill>
                      <a:prstDash val="solid"/>
                      <a:round/>
                      <a:headEnd type="none" w="med" len="med"/>
                      <a:tailEnd type="none" w="med" len="med"/>
                    </a:lnL>
                    <a:lnR w="12700" cap="flat" cmpd="sng" algn="ctr">
                      <a:solidFill>
                        <a:srgbClr val="00AEC7"/>
                      </a:solidFill>
                      <a:prstDash val="solid"/>
                      <a:round/>
                      <a:headEnd type="none" w="med" len="med"/>
                      <a:tailEnd type="none" w="med" len="med"/>
                    </a:lnR>
                    <a:lnT w="12700" cap="flat" cmpd="sng" algn="ctr">
                      <a:solidFill>
                        <a:srgbClr val="00AEC7"/>
                      </a:solidFill>
                      <a:prstDash val="solid"/>
                      <a:round/>
                      <a:headEnd type="none" w="med" len="med"/>
                      <a:tailEnd type="none" w="med" len="med"/>
                    </a:lnT>
                    <a:lnB w="12700" cap="flat" cmpd="sng" algn="ctr">
                      <a:solidFill>
                        <a:srgbClr val="00AEC7"/>
                      </a:solidFill>
                      <a:prstDash val="solid"/>
                      <a:round/>
                      <a:headEnd type="none" w="med" len="med"/>
                      <a:tailEnd type="none" w="med" len="med"/>
                    </a:lnB>
                  </a:tcPr>
                </a:tc>
                <a:tc>
                  <a:txBody>
                    <a:bodyPr/>
                    <a:lstStyle/>
                    <a:p>
                      <a:pPr algn="ctr" rtl="0" fontAlgn="b"/>
                      <a:r>
                        <a:rPr lang="en-US" sz="800" b="0" i="0" u="none" strike="noStrike">
                          <a:solidFill>
                            <a:srgbClr val="000000"/>
                          </a:solidFill>
                          <a:effectLst/>
                          <a:latin typeface="TradeGothic LT" panose="020B0506030503020504" pitchFamily="34" charset="0"/>
                        </a:rPr>
                        <a:t>100.00%</a:t>
                      </a:r>
                    </a:p>
                  </a:txBody>
                  <a:tcPr marL="7464" marR="7464" marT="7464" marB="0" anchor="b">
                    <a:lnL w="12700" cap="flat" cmpd="sng" algn="ctr">
                      <a:solidFill>
                        <a:srgbClr val="00AEC7"/>
                      </a:solidFill>
                      <a:prstDash val="solid"/>
                      <a:round/>
                      <a:headEnd type="none" w="med" len="med"/>
                      <a:tailEnd type="none" w="med" len="med"/>
                    </a:lnL>
                    <a:lnR w="12700" cap="flat" cmpd="sng" algn="ctr">
                      <a:solidFill>
                        <a:srgbClr val="00AEC7"/>
                      </a:solidFill>
                      <a:prstDash val="solid"/>
                      <a:round/>
                      <a:headEnd type="none" w="med" len="med"/>
                      <a:tailEnd type="none" w="med" len="med"/>
                    </a:lnR>
                    <a:lnT w="12700" cap="flat" cmpd="sng" algn="ctr">
                      <a:solidFill>
                        <a:srgbClr val="00AEC7"/>
                      </a:solidFill>
                      <a:prstDash val="solid"/>
                      <a:round/>
                      <a:headEnd type="none" w="med" len="med"/>
                      <a:tailEnd type="none" w="med" len="med"/>
                    </a:lnT>
                    <a:lnB w="12700" cap="flat" cmpd="sng" algn="ctr">
                      <a:solidFill>
                        <a:srgbClr val="00AEC7"/>
                      </a:solidFill>
                      <a:prstDash val="solid"/>
                      <a:round/>
                      <a:headEnd type="none" w="med" len="med"/>
                      <a:tailEnd type="none" w="med" len="med"/>
                    </a:lnB>
                  </a:tcPr>
                </a:tc>
                <a:tc>
                  <a:txBody>
                    <a:bodyPr/>
                    <a:lstStyle/>
                    <a:p>
                      <a:pPr algn="ctr" rtl="0" fontAlgn="b"/>
                      <a:r>
                        <a:rPr lang="en-US" sz="800" b="0" i="0" u="none" strike="noStrike">
                          <a:solidFill>
                            <a:srgbClr val="000000"/>
                          </a:solidFill>
                          <a:effectLst/>
                          <a:latin typeface="TradeGothic LT" panose="020B0506030503020504" pitchFamily="34" charset="0"/>
                        </a:rPr>
                        <a:t>0.00%</a:t>
                      </a:r>
                    </a:p>
                  </a:txBody>
                  <a:tcPr marL="7464" marR="7464" marT="7464" marB="0" anchor="b">
                    <a:lnL w="12700" cap="flat" cmpd="sng" algn="ctr">
                      <a:solidFill>
                        <a:srgbClr val="00AEC7"/>
                      </a:solidFill>
                      <a:prstDash val="solid"/>
                      <a:round/>
                      <a:headEnd type="none" w="med" len="med"/>
                      <a:tailEnd type="none" w="med" len="med"/>
                    </a:lnL>
                    <a:lnR w="12700" cap="flat" cmpd="sng" algn="ctr">
                      <a:solidFill>
                        <a:srgbClr val="00AEC7"/>
                      </a:solidFill>
                      <a:prstDash val="solid"/>
                      <a:round/>
                      <a:headEnd type="none" w="med" len="med"/>
                      <a:tailEnd type="none" w="med" len="med"/>
                    </a:lnR>
                    <a:lnT w="12700" cap="flat" cmpd="sng" algn="ctr">
                      <a:solidFill>
                        <a:srgbClr val="00AEC7"/>
                      </a:solidFill>
                      <a:prstDash val="solid"/>
                      <a:round/>
                      <a:headEnd type="none" w="med" len="med"/>
                      <a:tailEnd type="none" w="med" len="med"/>
                    </a:lnT>
                    <a:lnB w="12700" cap="flat" cmpd="sng" algn="ctr">
                      <a:solidFill>
                        <a:srgbClr val="00AEC7"/>
                      </a:solidFill>
                      <a:prstDash val="solid"/>
                      <a:round/>
                      <a:headEnd type="none" w="med" len="med"/>
                      <a:tailEnd type="none" w="med" len="med"/>
                    </a:lnB>
                  </a:tcPr>
                </a:tc>
              </a:tr>
              <a:tr h="156738">
                <a:tc>
                  <a:txBody>
                    <a:bodyPr/>
                    <a:lstStyle/>
                    <a:p>
                      <a:pPr algn="ctr" rtl="0" fontAlgn="b"/>
                      <a:r>
                        <a:rPr lang="en-US" sz="800" b="0" i="0" u="none" strike="noStrike">
                          <a:solidFill>
                            <a:srgbClr val="000000"/>
                          </a:solidFill>
                          <a:effectLst/>
                          <a:latin typeface="TradeGothic LT" panose="020B0506030503020504" pitchFamily="34" charset="0"/>
                        </a:rPr>
                        <a:t>TDSP U</a:t>
                      </a:r>
                    </a:p>
                  </a:txBody>
                  <a:tcPr marL="7464" marR="7464" marT="7464" marB="0" anchor="b">
                    <a:lnL w="12700" cap="flat" cmpd="sng" algn="ctr">
                      <a:solidFill>
                        <a:srgbClr val="00AEC7"/>
                      </a:solidFill>
                      <a:prstDash val="solid"/>
                      <a:round/>
                      <a:headEnd type="none" w="med" len="med"/>
                      <a:tailEnd type="none" w="med" len="med"/>
                    </a:lnL>
                    <a:lnR w="12700" cap="flat" cmpd="sng" algn="ctr">
                      <a:solidFill>
                        <a:srgbClr val="00AEC7"/>
                      </a:solidFill>
                      <a:prstDash val="solid"/>
                      <a:round/>
                      <a:headEnd type="none" w="med" len="med"/>
                      <a:tailEnd type="none" w="med" len="med"/>
                    </a:lnR>
                    <a:lnT w="12700" cap="flat" cmpd="sng" algn="ctr">
                      <a:solidFill>
                        <a:srgbClr val="00AEC7"/>
                      </a:solidFill>
                      <a:prstDash val="solid"/>
                      <a:round/>
                      <a:headEnd type="none" w="med" len="med"/>
                      <a:tailEnd type="none" w="med" len="med"/>
                    </a:lnT>
                    <a:lnB w="12700" cap="flat" cmpd="sng" algn="ctr">
                      <a:solidFill>
                        <a:srgbClr val="00AEC7"/>
                      </a:solidFill>
                      <a:prstDash val="solid"/>
                      <a:round/>
                      <a:headEnd type="none" w="med" len="med"/>
                      <a:tailEnd type="none" w="med" len="med"/>
                    </a:lnB>
                  </a:tcPr>
                </a:tc>
                <a:tc>
                  <a:txBody>
                    <a:bodyPr/>
                    <a:lstStyle/>
                    <a:p>
                      <a:pPr algn="ctr" rtl="0" fontAlgn="b"/>
                      <a:r>
                        <a:rPr lang="en-US" sz="800" b="0" i="0" u="none" strike="noStrike">
                          <a:solidFill>
                            <a:srgbClr val="000000"/>
                          </a:solidFill>
                          <a:effectLst/>
                          <a:latin typeface="TradeGothic LT" panose="020B0506030503020504" pitchFamily="34" charset="0"/>
                        </a:rPr>
                        <a:t>100%</a:t>
                      </a:r>
                    </a:p>
                  </a:txBody>
                  <a:tcPr marL="7464" marR="7464" marT="7464" marB="0" anchor="b">
                    <a:lnL w="12700" cap="flat" cmpd="sng" algn="ctr">
                      <a:solidFill>
                        <a:srgbClr val="00AEC7"/>
                      </a:solidFill>
                      <a:prstDash val="solid"/>
                      <a:round/>
                      <a:headEnd type="none" w="med" len="med"/>
                      <a:tailEnd type="none" w="med" len="med"/>
                    </a:lnL>
                    <a:lnR w="12700" cap="flat" cmpd="sng" algn="ctr">
                      <a:solidFill>
                        <a:srgbClr val="00AEC7"/>
                      </a:solidFill>
                      <a:prstDash val="solid"/>
                      <a:round/>
                      <a:headEnd type="none" w="med" len="med"/>
                      <a:tailEnd type="none" w="med" len="med"/>
                    </a:lnR>
                    <a:lnT w="12700" cap="flat" cmpd="sng" algn="ctr">
                      <a:solidFill>
                        <a:srgbClr val="00AEC7"/>
                      </a:solidFill>
                      <a:prstDash val="solid"/>
                      <a:round/>
                      <a:headEnd type="none" w="med" len="med"/>
                      <a:tailEnd type="none" w="med" len="med"/>
                    </a:lnT>
                    <a:lnB w="12700" cap="flat" cmpd="sng" algn="ctr">
                      <a:solidFill>
                        <a:srgbClr val="00AEC7"/>
                      </a:solidFill>
                      <a:prstDash val="solid"/>
                      <a:round/>
                      <a:headEnd type="none" w="med" len="med"/>
                      <a:tailEnd type="none" w="med" len="med"/>
                    </a:lnB>
                  </a:tcPr>
                </a:tc>
                <a:tc>
                  <a:txBody>
                    <a:bodyPr/>
                    <a:lstStyle/>
                    <a:p>
                      <a:pPr algn="ctr" rtl="0" fontAlgn="b"/>
                      <a:r>
                        <a:rPr lang="en-US" sz="800" b="0" i="0" u="none" strike="noStrike">
                          <a:solidFill>
                            <a:srgbClr val="000000"/>
                          </a:solidFill>
                          <a:effectLst/>
                          <a:latin typeface="TradeGothic LT" panose="020B0506030503020504" pitchFamily="34" charset="0"/>
                        </a:rPr>
                        <a:t>100.00%</a:t>
                      </a:r>
                    </a:p>
                  </a:txBody>
                  <a:tcPr marL="7464" marR="7464" marT="7464" marB="0" anchor="b">
                    <a:lnL w="12700" cap="flat" cmpd="sng" algn="ctr">
                      <a:solidFill>
                        <a:srgbClr val="00AEC7"/>
                      </a:solidFill>
                      <a:prstDash val="solid"/>
                      <a:round/>
                      <a:headEnd type="none" w="med" len="med"/>
                      <a:tailEnd type="none" w="med" len="med"/>
                    </a:lnL>
                    <a:lnR w="12700" cap="flat" cmpd="sng" algn="ctr">
                      <a:solidFill>
                        <a:srgbClr val="00AEC7"/>
                      </a:solidFill>
                      <a:prstDash val="solid"/>
                      <a:round/>
                      <a:headEnd type="none" w="med" len="med"/>
                      <a:tailEnd type="none" w="med" len="med"/>
                    </a:lnR>
                    <a:lnT w="12700" cap="flat" cmpd="sng" algn="ctr">
                      <a:solidFill>
                        <a:srgbClr val="00AEC7"/>
                      </a:solidFill>
                      <a:prstDash val="solid"/>
                      <a:round/>
                      <a:headEnd type="none" w="med" len="med"/>
                      <a:tailEnd type="none" w="med" len="med"/>
                    </a:lnT>
                    <a:lnB w="12700" cap="flat" cmpd="sng" algn="ctr">
                      <a:solidFill>
                        <a:srgbClr val="00AEC7"/>
                      </a:solidFill>
                      <a:prstDash val="solid"/>
                      <a:round/>
                      <a:headEnd type="none" w="med" len="med"/>
                      <a:tailEnd type="none" w="med" len="med"/>
                    </a:lnB>
                  </a:tcPr>
                </a:tc>
                <a:tc>
                  <a:txBody>
                    <a:bodyPr/>
                    <a:lstStyle/>
                    <a:p>
                      <a:pPr algn="ctr" rtl="0" fontAlgn="b"/>
                      <a:r>
                        <a:rPr lang="en-US" sz="800" b="0" i="0" u="none" strike="noStrike">
                          <a:solidFill>
                            <a:srgbClr val="000000"/>
                          </a:solidFill>
                          <a:effectLst/>
                          <a:latin typeface="TradeGothic LT" panose="020B0506030503020504" pitchFamily="34" charset="0"/>
                        </a:rPr>
                        <a:t>0.00%</a:t>
                      </a:r>
                    </a:p>
                  </a:txBody>
                  <a:tcPr marL="7464" marR="7464" marT="7464" marB="0" anchor="b">
                    <a:lnL w="12700" cap="flat" cmpd="sng" algn="ctr">
                      <a:solidFill>
                        <a:srgbClr val="00AEC7"/>
                      </a:solidFill>
                      <a:prstDash val="solid"/>
                      <a:round/>
                      <a:headEnd type="none" w="med" len="med"/>
                      <a:tailEnd type="none" w="med" len="med"/>
                    </a:lnL>
                    <a:lnR w="12700" cap="flat" cmpd="sng" algn="ctr">
                      <a:solidFill>
                        <a:srgbClr val="00AEC7"/>
                      </a:solidFill>
                      <a:prstDash val="solid"/>
                      <a:round/>
                      <a:headEnd type="none" w="med" len="med"/>
                      <a:tailEnd type="none" w="med" len="med"/>
                    </a:lnR>
                    <a:lnT w="12700" cap="flat" cmpd="sng" algn="ctr">
                      <a:solidFill>
                        <a:srgbClr val="00AEC7"/>
                      </a:solidFill>
                      <a:prstDash val="solid"/>
                      <a:round/>
                      <a:headEnd type="none" w="med" len="med"/>
                      <a:tailEnd type="none" w="med" len="med"/>
                    </a:lnT>
                    <a:lnB w="12700" cap="flat" cmpd="sng" algn="ctr">
                      <a:solidFill>
                        <a:srgbClr val="00AEC7"/>
                      </a:solidFill>
                      <a:prstDash val="solid"/>
                      <a:round/>
                      <a:headEnd type="none" w="med" len="med"/>
                      <a:tailEnd type="none" w="med" len="med"/>
                    </a:lnB>
                  </a:tcPr>
                </a:tc>
              </a:tr>
              <a:tr h="156738">
                <a:tc>
                  <a:txBody>
                    <a:bodyPr/>
                    <a:lstStyle/>
                    <a:p>
                      <a:pPr algn="ctr" rtl="0" fontAlgn="b"/>
                      <a:r>
                        <a:rPr lang="en-US" sz="800" b="0" i="0" u="none" strike="noStrike">
                          <a:solidFill>
                            <a:srgbClr val="000000"/>
                          </a:solidFill>
                          <a:effectLst/>
                          <a:latin typeface="TradeGothic LT" panose="020B0506030503020504" pitchFamily="34" charset="0"/>
                        </a:rPr>
                        <a:t>TDSP T</a:t>
                      </a:r>
                    </a:p>
                  </a:txBody>
                  <a:tcPr marL="7464" marR="7464" marT="7464" marB="0" anchor="b">
                    <a:lnL w="12700" cap="flat" cmpd="sng" algn="ctr">
                      <a:solidFill>
                        <a:srgbClr val="00AEC7"/>
                      </a:solidFill>
                      <a:prstDash val="solid"/>
                      <a:round/>
                      <a:headEnd type="none" w="med" len="med"/>
                      <a:tailEnd type="none" w="med" len="med"/>
                    </a:lnL>
                    <a:lnR w="12700" cap="flat" cmpd="sng" algn="ctr">
                      <a:solidFill>
                        <a:srgbClr val="00AEC7"/>
                      </a:solidFill>
                      <a:prstDash val="solid"/>
                      <a:round/>
                      <a:headEnd type="none" w="med" len="med"/>
                      <a:tailEnd type="none" w="med" len="med"/>
                    </a:lnR>
                    <a:lnT w="12700" cap="flat" cmpd="sng" algn="ctr">
                      <a:solidFill>
                        <a:srgbClr val="00AEC7"/>
                      </a:solidFill>
                      <a:prstDash val="solid"/>
                      <a:round/>
                      <a:headEnd type="none" w="med" len="med"/>
                      <a:tailEnd type="none" w="med" len="med"/>
                    </a:lnT>
                    <a:lnB w="12700" cap="flat" cmpd="sng" algn="ctr">
                      <a:solidFill>
                        <a:srgbClr val="00AEC7"/>
                      </a:solidFill>
                      <a:prstDash val="solid"/>
                      <a:round/>
                      <a:headEnd type="none" w="med" len="med"/>
                      <a:tailEnd type="none" w="med" len="med"/>
                    </a:lnB>
                  </a:tcPr>
                </a:tc>
                <a:tc>
                  <a:txBody>
                    <a:bodyPr/>
                    <a:lstStyle/>
                    <a:p>
                      <a:pPr algn="ctr" rtl="0" fontAlgn="b"/>
                      <a:r>
                        <a:rPr lang="en-US" sz="800" b="0" i="0" u="none" strike="noStrike">
                          <a:solidFill>
                            <a:srgbClr val="000000"/>
                          </a:solidFill>
                          <a:effectLst/>
                          <a:latin typeface="TradeGothic LT" panose="020B0506030503020504" pitchFamily="34" charset="0"/>
                        </a:rPr>
                        <a:t>100%</a:t>
                      </a:r>
                    </a:p>
                  </a:txBody>
                  <a:tcPr marL="7464" marR="7464" marT="7464" marB="0" anchor="b">
                    <a:lnL w="12700" cap="flat" cmpd="sng" algn="ctr">
                      <a:solidFill>
                        <a:srgbClr val="00AEC7"/>
                      </a:solidFill>
                      <a:prstDash val="solid"/>
                      <a:round/>
                      <a:headEnd type="none" w="med" len="med"/>
                      <a:tailEnd type="none" w="med" len="med"/>
                    </a:lnL>
                    <a:lnR w="12700" cap="flat" cmpd="sng" algn="ctr">
                      <a:solidFill>
                        <a:srgbClr val="00AEC7"/>
                      </a:solidFill>
                      <a:prstDash val="solid"/>
                      <a:round/>
                      <a:headEnd type="none" w="med" len="med"/>
                      <a:tailEnd type="none" w="med" len="med"/>
                    </a:lnR>
                    <a:lnT w="12700" cap="flat" cmpd="sng" algn="ctr">
                      <a:solidFill>
                        <a:srgbClr val="00AEC7"/>
                      </a:solidFill>
                      <a:prstDash val="solid"/>
                      <a:round/>
                      <a:headEnd type="none" w="med" len="med"/>
                      <a:tailEnd type="none" w="med" len="med"/>
                    </a:lnT>
                    <a:lnB w="12700" cap="flat" cmpd="sng" algn="ctr">
                      <a:solidFill>
                        <a:srgbClr val="00AEC7"/>
                      </a:solidFill>
                      <a:prstDash val="solid"/>
                      <a:round/>
                      <a:headEnd type="none" w="med" len="med"/>
                      <a:tailEnd type="none" w="med" len="med"/>
                    </a:lnB>
                  </a:tcPr>
                </a:tc>
                <a:tc>
                  <a:txBody>
                    <a:bodyPr/>
                    <a:lstStyle/>
                    <a:p>
                      <a:pPr algn="ctr" rtl="0" fontAlgn="b"/>
                      <a:r>
                        <a:rPr lang="en-US" sz="800" b="0" i="0" u="none" strike="noStrike">
                          <a:solidFill>
                            <a:srgbClr val="000000"/>
                          </a:solidFill>
                          <a:effectLst/>
                          <a:latin typeface="TradeGothic LT" panose="020B0506030503020504" pitchFamily="34" charset="0"/>
                        </a:rPr>
                        <a:t>100.00%</a:t>
                      </a:r>
                    </a:p>
                  </a:txBody>
                  <a:tcPr marL="7464" marR="7464" marT="7464" marB="0" anchor="b">
                    <a:lnL w="12700" cap="flat" cmpd="sng" algn="ctr">
                      <a:solidFill>
                        <a:srgbClr val="00AEC7"/>
                      </a:solidFill>
                      <a:prstDash val="solid"/>
                      <a:round/>
                      <a:headEnd type="none" w="med" len="med"/>
                      <a:tailEnd type="none" w="med" len="med"/>
                    </a:lnL>
                    <a:lnR w="12700" cap="flat" cmpd="sng" algn="ctr">
                      <a:solidFill>
                        <a:srgbClr val="00AEC7"/>
                      </a:solidFill>
                      <a:prstDash val="solid"/>
                      <a:round/>
                      <a:headEnd type="none" w="med" len="med"/>
                      <a:tailEnd type="none" w="med" len="med"/>
                    </a:lnR>
                    <a:lnT w="12700" cap="flat" cmpd="sng" algn="ctr">
                      <a:solidFill>
                        <a:srgbClr val="00AEC7"/>
                      </a:solidFill>
                      <a:prstDash val="solid"/>
                      <a:round/>
                      <a:headEnd type="none" w="med" len="med"/>
                      <a:tailEnd type="none" w="med" len="med"/>
                    </a:lnT>
                    <a:lnB w="12700" cap="flat" cmpd="sng" algn="ctr">
                      <a:solidFill>
                        <a:srgbClr val="00AEC7"/>
                      </a:solidFill>
                      <a:prstDash val="solid"/>
                      <a:round/>
                      <a:headEnd type="none" w="med" len="med"/>
                      <a:tailEnd type="none" w="med" len="med"/>
                    </a:lnB>
                  </a:tcPr>
                </a:tc>
                <a:tc>
                  <a:txBody>
                    <a:bodyPr/>
                    <a:lstStyle/>
                    <a:p>
                      <a:pPr algn="ctr" rtl="0" fontAlgn="b"/>
                      <a:r>
                        <a:rPr lang="en-US" sz="800" b="0" i="0" u="none" strike="noStrike">
                          <a:solidFill>
                            <a:srgbClr val="000000"/>
                          </a:solidFill>
                          <a:effectLst/>
                          <a:latin typeface="TradeGothic LT" panose="020B0506030503020504" pitchFamily="34" charset="0"/>
                        </a:rPr>
                        <a:t>0.00%</a:t>
                      </a:r>
                    </a:p>
                  </a:txBody>
                  <a:tcPr marL="7464" marR="7464" marT="7464" marB="0" anchor="b">
                    <a:lnL w="12700" cap="flat" cmpd="sng" algn="ctr">
                      <a:solidFill>
                        <a:srgbClr val="00AEC7"/>
                      </a:solidFill>
                      <a:prstDash val="solid"/>
                      <a:round/>
                      <a:headEnd type="none" w="med" len="med"/>
                      <a:tailEnd type="none" w="med" len="med"/>
                    </a:lnL>
                    <a:lnR w="12700" cap="flat" cmpd="sng" algn="ctr">
                      <a:solidFill>
                        <a:srgbClr val="00AEC7"/>
                      </a:solidFill>
                      <a:prstDash val="solid"/>
                      <a:round/>
                      <a:headEnd type="none" w="med" len="med"/>
                      <a:tailEnd type="none" w="med" len="med"/>
                    </a:lnR>
                    <a:lnT w="12700" cap="flat" cmpd="sng" algn="ctr">
                      <a:solidFill>
                        <a:srgbClr val="00AEC7"/>
                      </a:solidFill>
                      <a:prstDash val="solid"/>
                      <a:round/>
                      <a:headEnd type="none" w="med" len="med"/>
                      <a:tailEnd type="none" w="med" len="med"/>
                    </a:lnT>
                    <a:lnB w="12700" cap="flat" cmpd="sng" algn="ctr">
                      <a:solidFill>
                        <a:srgbClr val="00AEC7"/>
                      </a:solidFill>
                      <a:prstDash val="solid"/>
                      <a:round/>
                      <a:headEnd type="none" w="med" len="med"/>
                      <a:tailEnd type="none" w="med" len="med"/>
                    </a:lnB>
                  </a:tcPr>
                </a:tc>
              </a:tr>
              <a:tr h="156738">
                <a:tc>
                  <a:txBody>
                    <a:bodyPr/>
                    <a:lstStyle/>
                    <a:p>
                      <a:pPr algn="ctr" rtl="0" fontAlgn="b"/>
                      <a:r>
                        <a:rPr lang="en-US" sz="800" b="0" i="0" u="none" strike="noStrike">
                          <a:solidFill>
                            <a:srgbClr val="000000"/>
                          </a:solidFill>
                          <a:effectLst/>
                          <a:latin typeface="TradeGothic LT" panose="020B0506030503020504" pitchFamily="34" charset="0"/>
                        </a:rPr>
                        <a:t>TDSP C</a:t>
                      </a:r>
                    </a:p>
                  </a:txBody>
                  <a:tcPr marL="7464" marR="7464" marT="7464" marB="0" anchor="b">
                    <a:lnL w="12700" cap="flat" cmpd="sng" algn="ctr">
                      <a:solidFill>
                        <a:srgbClr val="00AEC7"/>
                      </a:solidFill>
                      <a:prstDash val="solid"/>
                      <a:round/>
                      <a:headEnd type="none" w="med" len="med"/>
                      <a:tailEnd type="none" w="med" len="med"/>
                    </a:lnL>
                    <a:lnR w="12700" cap="flat" cmpd="sng" algn="ctr">
                      <a:solidFill>
                        <a:srgbClr val="00AEC7"/>
                      </a:solidFill>
                      <a:prstDash val="solid"/>
                      <a:round/>
                      <a:headEnd type="none" w="med" len="med"/>
                      <a:tailEnd type="none" w="med" len="med"/>
                    </a:lnR>
                    <a:lnT w="12700" cap="flat" cmpd="sng" algn="ctr">
                      <a:solidFill>
                        <a:srgbClr val="00AEC7"/>
                      </a:solidFill>
                      <a:prstDash val="solid"/>
                      <a:round/>
                      <a:headEnd type="none" w="med" len="med"/>
                      <a:tailEnd type="none" w="med" len="med"/>
                    </a:lnT>
                    <a:lnB w="12700" cap="flat" cmpd="sng" algn="ctr">
                      <a:solidFill>
                        <a:srgbClr val="00AEC7"/>
                      </a:solidFill>
                      <a:prstDash val="solid"/>
                      <a:round/>
                      <a:headEnd type="none" w="med" len="med"/>
                      <a:tailEnd type="none" w="med" len="med"/>
                    </a:lnB>
                  </a:tcPr>
                </a:tc>
                <a:tc>
                  <a:txBody>
                    <a:bodyPr/>
                    <a:lstStyle/>
                    <a:p>
                      <a:pPr algn="ctr" rtl="0" fontAlgn="b"/>
                      <a:r>
                        <a:rPr lang="en-US" sz="800" b="0" i="0" u="none" strike="noStrike">
                          <a:solidFill>
                            <a:srgbClr val="000000"/>
                          </a:solidFill>
                          <a:effectLst/>
                          <a:latin typeface="TradeGothic LT" panose="020B0506030503020504" pitchFamily="34" charset="0"/>
                        </a:rPr>
                        <a:t>100%</a:t>
                      </a:r>
                    </a:p>
                  </a:txBody>
                  <a:tcPr marL="7464" marR="7464" marT="7464" marB="0" anchor="b">
                    <a:lnL w="12700" cap="flat" cmpd="sng" algn="ctr">
                      <a:solidFill>
                        <a:srgbClr val="00AEC7"/>
                      </a:solidFill>
                      <a:prstDash val="solid"/>
                      <a:round/>
                      <a:headEnd type="none" w="med" len="med"/>
                      <a:tailEnd type="none" w="med" len="med"/>
                    </a:lnL>
                    <a:lnR w="12700" cap="flat" cmpd="sng" algn="ctr">
                      <a:solidFill>
                        <a:srgbClr val="00AEC7"/>
                      </a:solidFill>
                      <a:prstDash val="solid"/>
                      <a:round/>
                      <a:headEnd type="none" w="med" len="med"/>
                      <a:tailEnd type="none" w="med" len="med"/>
                    </a:lnR>
                    <a:lnT w="12700" cap="flat" cmpd="sng" algn="ctr">
                      <a:solidFill>
                        <a:srgbClr val="00AEC7"/>
                      </a:solidFill>
                      <a:prstDash val="solid"/>
                      <a:round/>
                      <a:headEnd type="none" w="med" len="med"/>
                      <a:tailEnd type="none" w="med" len="med"/>
                    </a:lnT>
                    <a:lnB w="12700" cap="flat" cmpd="sng" algn="ctr">
                      <a:solidFill>
                        <a:srgbClr val="00AEC7"/>
                      </a:solidFill>
                      <a:prstDash val="solid"/>
                      <a:round/>
                      <a:headEnd type="none" w="med" len="med"/>
                      <a:tailEnd type="none" w="med" len="med"/>
                    </a:lnB>
                  </a:tcPr>
                </a:tc>
                <a:tc>
                  <a:txBody>
                    <a:bodyPr/>
                    <a:lstStyle/>
                    <a:p>
                      <a:pPr algn="ctr" rtl="0" fontAlgn="b"/>
                      <a:r>
                        <a:rPr lang="en-US" sz="800" b="0" i="0" u="none" strike="noStrike">
                          <a:solidFill>
                            <a:srgbClr val="000000"/>
                          </a:solidFill>
                          <a:effectLst/>
                          <a:latin typeface="TradeGothic LT" panose="020B0506030503020504" pitchFamily="34" charset="0"/>
                        </a:rPr>
                        <a:t>100.00%</a:t>
                      </a:r>
                    </a:p>
                  </a:txBody>
                  <a:tcPr marL="7464" marR="7464" marT="7464" marB="0" anchor="b">
                    <a:lnL w="12700" cap="flat" cmpd="sng" algn="ctr">
                      <a:solidFill>
                        <a:srgbClr val="00AEC7"/>
                      </a:solidFill>
                      <a:prstDash val="solid"/>
                      <a:round/>
                      <a:headEnd type="none" w="med" len="med"/>
                      <a:tailEnd type="none" w="med" len="med"/>
                    </a:lnL>
                    <a:lnR w="12700" cap="flat" cmpd="sng" algn="ctr">
                      <a:solidFill>
                        <a:srgbClr val="00AEC7"/>
                      </a:solidFill>
                      <a:prstDash val="solid"/>
                      <a:round/>
                      <a:headEnd type="none" w="med" len="med"/>
                      <a:tailEnd type="none" w="med" len="med"/>
                    </a:lnR>
                    <a:lnT w="12700" cap="flat" cmpd="sng" algn="ctr">
                      <a:solidFill>
                        <a:srgbClr val="00AEC7"/>
                      </a:solidFill>
                      <a:prstDash val="solid"/>
                      <a:round/>
                      <a:headEnd type="none" w="med" len="med"/>
                      <a:tailEnd type="none" w="med" len="med"/>
                    </a:lnT>
                    <a:lnB w="12700" cap="flat" cmpd="sng" algn="ctr">
                      <a:solidFill>
                        <a:srgbClr val="00AEC7"/>
                      </a:solidFill>
                      <a:prstDash val="solid"/>
                      <a:round/>
                      <a:headEnd type="none" w="med" len="med"/>
                      <a:tailEnd type="none" w="med" len="med"/>
                    </a:lnB>
                  </a:tcPr>
                </a:tc>
                <a:tc>
                  <a:txBody>
                    <a:bodyPr/>
                    <a:lstStyle/>
                    <a:p>
                      <a:pPr algn="ctr" rtl="0" fontAlgn="b"/>
                      <a:r>
                        <a:rPr lang="en-US" sz="800" b="0" i="0" u="none" strike="noStrike">
                          <a:solidFill>
                            <a:srgbClr val="000000"/>
                          </a:solidFill>
                          <a:effectLst/>
                          <a:latin typeface="TradeGothic LT" panose="020B0506030503020504" pitchFamily="34" charset="0"/>
                        </a:rPr>
                        <a:t>0.00%</a:t>
                      </a:r>
                    </a:p>
                  </a:txBody>
                  <a:tcPr marL="7464" marR="7464" marT="7464" marB="0" anchor="b">
                    <a:lnL w="12700" cap="flat" cmpd="sng" algn="ctr">
                      <a:solidFill>
                        <a:srgbClr val="00AEC7"/>
                      </a:solidFill>
                      <a:prstDash val="solid"/>
                      <a:round/>
                      <a:headEnd type="none" w="med" len="med"/>
                      <a:tailEnd type="none" w="med" len="med"/>
                    </a:lnL>
                    <a:lnR w="12700" cap="flat" cmpd="sng" algn="ctr">
                      <a:solidFill>
                        <a:srgbClr val="00AEC7"/>
                      </a:solidFill>
                      <a:prstDash val="solid"/>
                      <a:round/>
                      <a:headEnd type="none" w="med" len="med"/>
                      <a:tailEnd type="none" w="med" len="med"/>
                    </a:lnR>
                    <a:lnT w="12700" cap="flat" cmpd="sng" algn="ctr">
                      <a:solidFill>
                        <a:srgbClr val="00AEC7"/>
                      </a:solidFill>
                      <a:prstDash val="solid"/>
                      <a:round/>
                      <a:headEnd type="none" w="med" len="med"/>
                      <a:tailEnd type="none" w="med" len="med"/>
                    </a:lnT>
                    <a:lnB w="12700" cap="flat" cmpd="sng" algn="ctr">
                      <a:solidFill>
                        <a:srgbClr val="00AEC7"/>
                      </a:solidFill>
                      <a:prstDash val="solid"/>
                      <a:round/>
                      <a:headEnd type="none" w="med" len="med"/>
                      <a:tailEnd type="none" w="med" len="med"/>
                    </a:lnB>
                  </a:tcPr>
                </a:tc>
              </a:tr>
              <a:tr h="156738">
                <a:tc>
                  <a:txBody>
                    <a:bodyPr/>
                    <a:lstStyle/>
                    <a:p>
                      <a:pPr algn="ctr" rtl="0" fontAlgn="b"/>
                      <a:r>
                        <a:rPr lang="en-US" sz="800" b="0" i="0" u="none" strike="noStrike">
                          <a:solidFill>
                            <a:srgbClr val="000000"/>
                          </a:solidFill>
                          <a:effectLst/>
                          <a:latin typeface="TradeGothic LT" panose="020B0506030503020504" pitchFamily="34" charset="0"/>
                        </a:rPr>
                        <a:t>TDSP F</a:t>
                      </a:r>
                    </a:p>
                  </a:txBody>
                  <a:tcPr marL="7464" marR="7464" marT="7464" marB="0" anchor="b">
                    <a:lnL w="12700" cap="flat" cmpd="sng" algn="ctr">
                      <a:solidFill>
                        <a:srgbClr val="00AEC7"/>
                      </a:solidFill>
                      <a:prstDash val="solid"/>
                      <a:round/>
                      <a:headEnd type="none" w="med" len="med"/>
                      <a:tailEnd type="none" w="med" len="med"/>
                    </a:lnL>
                    <a:lnR w="12700" cap="flat" cmpd="sng" algn="ctr">
                      <a:solidFill>
                        <a:srgbClr val="00AEC7"/>
                      </a:solidFill>
                      <a:prstDash val="solid"/>
                      <a:round/>
                      <a:headEnd type="none" w="med" len="med"/>
                      <a:tailEnd type="none" w="med" len="med"/>
                    </a:lnR>
                    <a:lnT w="12700" cap="flat" cmpd="sng" algn="ctr">
                      <a:solidFill>
                        <a:srgbClr val="00AEC7"/>
                      </a:solidFill>
                      <a:prstDash val="solid"/>
                      <a:round/>
                      <a:headEnd type="none" w="med" len="med"/>
                      <a:tailEnd type="none" w="med" len="med"/>
                    </a:lnT>
                    <a:lnB w="12700" cap="flat" cmpd="sng" algn="ctr">
                      <a:solidFill>
                        <a:srgbClr val="00AEC7"/>
                      </a:solidFill>
                      <a:prstDash val="solid"/>
                      <a:round/>
                      <a:headEnd type="none" w="med" len="med"/>
                      <a:tailEnd type="none" w="med" len="med"/>
                    </a:lnB>
                  </a:tcPr>
                </a:tc>
                <a:tc>
                  <a:txBody>
                    <a:bodyPr/>
                    <a:lstStyle/>
                    <a:p>
                      <a:pPr algn="ctr" rtl="0" fontAlgn="b"/>
                      <a:r>
                        <a:rPr lang="en-US" sz="800" b="0" i="0" u="none" strike="noStrike">
                          <a:solidFill>
                            <a:srgbClr val="000000"/>
                          </a:solidFill>
                          <a:effectLst/>
                          <a:latin typeface="TradeGothic LT" panose="020B0506030503020504" pitchFamily="34" charset="0"/>
                        </a:rPr>
                        <a:t>100%</a:t>
                      </a:r>
                    </a:p>
                  </a:txBody>
                  <a:tcPr marL="7464" marR="7464" marT="7464" marB="0" anchor="b">
                    <a:lnL w="12700" cap="flat" cmpd="sng" algn="ctr">
                      <a:solidFill>
                        <a:srgbClr val="00AEC7"/>
                      </a:solidFill>
                      <a:prstDash val="solid"/>
                      <a:round/>
                      <a:headEnd type="none" w="med" len="med"/>
                      <a:tailEnd type="none" w="med" len="med"/>
                    </a:lnL>
                    <a:lnR w="12700" cap="flat" cmpd="sng" algn="ctr">
                      <a:solidFill>
                        <a:srgbClr val="00AEC7"/>
                      </a:solidFill>
                      <a:prstDash val="solid"/>
                      <a:round/>
                      <a:headEnd type="none" w="med" len="med"/>
                      <a:tailEnd type="none" w="med" len="med"/>
                    </a:lnR>
                    <a:lnT w="12700" cap="flat" cmpd="sng" algn="ctr">
                      <a:solidFill>
                        <a:srgbClr val="00AEC7"/>
                      </a:solidFill>
                      <a:prstDash val="solid"/>
                      <a:round/>
                      <a:headEnd type="none" w="med" len="med"/>
                      <a:tailEnd type="none" w="med" len="med"/>
                    </a:lnT>
                    <a:lnB w="12700" cap="flat" cmpd="sng" algn="ctr">
                      <a:solidFill>
                        <a:srgbClr val="00AEC7"/>
                      </a:solidFill>
                      <a:prstDash val="solid"/>
                      <a:round/>
                      <a:headEnd type="none" w="med" len="med"/>
                      <a:tailEnd type="none" w="med" len="med"/>
                    </a:lnB>
                  </a:tcPr>
                </a:tc>
                <a:tc>
                  <a:txBody>
                    <a:bodyPr/>
                    <a:lstStyle/>
                    <a:p>
                      <a:pPr algn="ctr" rtl="0" fontAlgn="b"/>
                      <a:r>
                        <a:rPr lang="en-US" sz="800" b="0" i="0" u="none" strike="noStrike">
                          <a:solidFill>
                            <a:srgbClr val="000000"/>
                          </a:solidFill>
                          <a:effectLst/>
                          <a:latin typeface="TradeGothic LT" panose="020B0506030503020504" pitchFamily="34" charset="0"/>
                        </a:rPr>
                        <a:t>100.00%</a:t>
                      </a:r>
                    </a:p>
                  </a:txBody>
                  <a:tcPr marL="7464" marR="7464" marT="7464" marB="0" anchor="b">
                    <a:lnL w="12700" cap="flat" cmpd="sng" algn="ctr">
                      <a:solidFill>
                        <a:srgbClr val="00AEC7"/>
                      </a:solidFill>
                      <a:prstDash val="solid"/>
                      <a:round/>
                      <a:headEnd type="none" w="med" len="med"/>
                      <a:tailEnd type="none" w="med" len="med"/>
                    </a:lnL>
                    <a:lnR w="12700" cap="flat" cmpd="sng" algn="ctr">
                      <a:solidFill>
                        <a:srgbClr val="00AEC7"/>
                      </a:solidFill>
                      <a:prstDash val="solid"/>
                      <a:round/>
                      <a:headEnd type="none" w="med" len="med"/>
                      <a:tailEnd type="none" w="med" len="med"/>
                    </a:lnR>
                    <a:lnT w="12700" cap="flat" cmpd="sng" algn="ctr">
                      <a:solidFill>
                        <a:srgbClr val="00AEC7"/>
                      </a:solidFill>
                      <a:prstDash val="solid"/>
                      <a:round/>
                      <a:headEnd type="none" w="med" len="med"/>
                      <a:tailEnd type="none" w="med" len="med"/>
                    </a:lnT>
                    <a:lnB w="12700" cap="flat" cmpd="sng" algn="ctr">
                      <a:solidFill>
                        <a:srgbClr val="00AEC7"/>
                      </a:solidFill>
                      <a:prstDash val="solid"/>
                      <a:round/>
                      <a:headEnd type="none" w="med" len="med"/>
                      <a:tailEnd type="none" w="med" len="med"/>
                    </a:lnB>
                  </a:tcPr>
                </a:tc>
                <a:tc>
                  <a:txBody>
                    <a:bodyPr/>
                    <a:lstStyle/>
                    <a:p>
                      <a:pPr algn="ctr" rtl="0" fontAlgn="b"/>
                      <a:r>
                        <a:rPr lang="en-US" sz="800" b="0" i="0" u="none" strike="noStrike">
                          <a:solidFill>
                            <a:srgbClr val="000000"/>
                          </a:solidFill>
                          <a:effectLst/>
                          <a:latin typeface="TradeGothic LT" panose="020B0506030503020504" pitchFamily="34" charset="0"/>
                        </a:rPr>
                        <a:t>0.00%</a:t>
                      </a:r>
                    </a:p>
                  </a:txBody>
                  <a:tcPr marL="7464" marR="7464" marT="7464" marB="0" anchor="b">
                    <a:lnL w="12700" cap="flat" cmpd="sng" algn="ctr">
                      <a:solidFill>
                        <a:srgbClr val="00AEC7"/>
                      </a:solidFill>
                      <a:prstDash val="solid"/>
                      <a:round/>
                      <a:headEnd type="none" w="med" len="med"/>
                      <a:tailEnd type="none" w="med" len="med"/>
                    </a:lnL>
                    <a:lnR w="12700" cap="flat" cmpd="sng" algn="ctr">
                      <a:solidFill>
                        <a:srgbClr val="00AEC7"/>
                      </a:solidFill>
                      <a:prstDash val="solid"/>
                      <a:round/>
                      <a:headEnd type="none" w="med" len="med"/>
                      <a:tailEnd type="none" w="med" len="med"/>
                    </a:lnR>
                    <a:lnT w="12700" cap="flat" cmpd="sng" algn="ctr">
                      <a:solidFill>
                        <a:srgbClr val="00AEC7"/>
                      </a:solidFill>
                      <a:prstDash val="solid"/>
                      <a:round/>
                      <a:headEnd type="none" w="med" len="med"/>
                      <a:tailEnd type="none" w="med" len="med"/>
                    </a:lnT>
                    <a:lnB w="12700" cap="flat" cmpd="sng" algn="ctr">
                      <a:solidFill>
                        <a:srgbClr val="00AEC7"/>
                      </a:solidFill>
                      <a:prstDash val="solid"/>
                      <a:round/>
                      <a:headEnd type="none" w="med" len="med"/>
                      <a:tailEnd type="none" w="med" len="med"/>
                    </a:lnB>
                  </a:tcPr>
                </a:tc>
              </a:tr>
              <a:tr h="156738">
                <a:tc>
                  <a:txBody>
                    <a:bodyPr/>
                    <a:lstStyle/>
                    <a:p>
                      <a:pPr algn="ctr" rtl="0" fontAlgn="b"/>
                      <a:r>
                        <a:rPr lang="en-US" sz="800" b="0" i="0" u="none" strike="noStrike">
                          <a:solidFill>
                            <a:srgbClr val="000000"/>
                          </a:solidFill>
                          <a:effectLst/>
                          <a:latin typeface="TradeGothic LT" panose="020B0506030503020504" pitchFamily="34" charset="0"/>
                        </a:rPr>
                        <a:t>TDSP B</a:t>
                      </a:r>
                    </a:p>
                  </a:txBody>
                  <a:tcPr marL="7464" marR="7464" marT="7464" marB="0" anchor="b">
                    <a:lnL w="12700" cap="flat" cmpd="sng" algn="ctr">
                      <a:solidFill>
                        <a:srgbClr val="00AEC7"/>
                      </a:solidFill>
                      <a:prstDash val="solid"/>
                      <a:round/>
                      <a:headEnd type="none" w="med" len="med"/>
                      <a:tailEnd type="none" w="med" len="med"/>
                    </a:lnL>
                    <a:lnR w="12700" cap="flat" cmpd="sng" algn="ctr">
                      <a:solidFill>
                        <a:srgbClr val="00AEC7"/>
                      </a:solidFill>
                      <a:prstDash val="solid"/>
                      <a:round/>
                      <a:headEnd type="none" w="med" len="med"/>
                      <a:tailEnd type="none" w="med" len="med"/>
                    </a:lnR>
                    <a:lnT w="12700" cap="flat" cmpd="sng" algn="ctr">
                      <a:solidFill>
                        <a:srgbClr val="00AEC7"/>
                      </a:solidFill>
                      <a:prstDash val="solid"/>
                      <a:round/>
                      <a:headEnd type="none" w="med" len="med"/>
                      <a:tailEnd type="none" w="med" len="med"/>
                    </a:lnT>
                    <a:lnB w="12700" cap="flat" cmpd="sng" algn="ctr">
                      <a:solidFill>
                        <a:srgbClr val="00AEC7"/>
                      </a:solidFill>
                      <a:prstDash val="solid"/>
                      <a:round/>
                      <a:headEnd type="none" w="med" len="med"/>
                      <a:tailEnd type="none" w="med" len="med"/>
                    </a:lnB>
                  </a:tcPr>
                </a:tc>
                <a:tc>
                  <a:txBody>
                    <a:bodyPr/>
                    <a:lstStyle/>
                    <a:p>
                      <a:pPr algn="ctr" rtl="0" fontAlgn="b"/>
                      <a:r>
                        <a:rPr lang="en-US" sz="800" b="0" i="0" u="none" strike="noStrike">
                          <a:solidFill>
                            <a:srgbClr val="000000"/>
                          </a:solidFill>
                          <a:effectLst/>
                          <a:latin typeface="TradeGothic LT" panose="020B0506030503020504" pitchFamily="34" charset="0"/>
                        </a:rPr>
                        <a:t>100%</a:t>
                      </a:r>
                    </a:p>
                  </a:txBody>
                  <a:tcPr marL="7464" marR="7464" marT="7464" marB="0" anchor="b">
                    <a:lnL w="12700" cap="flat" cmpd="sng" algn="ctr">
                      <a:solidFill>
                        <a:srgbClr val="00AEC7"/>
                      </a:solidFill>
                      <a:prstDash val="solid"/>
                      <a:round/>
                      <a:headEnd type="none" w="med" len="med"/>
                      <a:tailEnd type="none" w="med" len="med"/>
                    </a:lnL>
                    <a:lnR w="12700" cap="flat" cmpd="sng" algn="ctr">
                      <a:solidFill>
                        <a:srgbClr val="00AEC7"/>
                      </a:solidFill>
                      <a:prstDash val="solid"/>
                      <a:round/>
                      <a:headEnd type="none" w="med" len="med"/>
                      <a:tailEnd type="none" w="med" len="med"/>
                    </a:lnR>
                    <a:lnT w="12700" cap="flat" cmpd="sng" algn="ctr">
                      <a:solidFill>
                        <a:srgbClr val="00AEC7"/>
                      </a:solidFill>
                      <a:prstDash val="solid"/>
                      <a:round/>
                      <a:headEnd type="none" w="med" len="med"/>
                      <a:tailEnd type="none" w="med" len="med"/>
                    </a:lnT>
                    <a:lnB w="12700" cap="flat" cmpd="sng" algn="ctr">
                      <a:solidFill>
                        <a:srgbClr val="00AEC7"/>
                      </a:solidFill>
                      <a:prstDash val="solid"/>
                      <a:round/>
                      <a:headEnd type="none" w="med" len="med"/>
                      <a:tailEnd type="none" w="med" len="med"/>
                    </a:lnB>
                  </a:tcPr>
                </a:tc>
                <a:tc>
                  <a:txBody>
                    <a:bodyPr/>
                    <a:lstStyle/>
                    <a:p>
                      <a:pPr algn="ctr" rtl="0" fontAlgn="b"/>
                      <a:r>
                        <a:rPr lang="en-US" sz="800" b="0" i="0" u="none" strike="noStrike">
                          <a:solidFill>
                            <a:srgbClr val="000000"/>
                          </a:solidFill>
                          <a:effectLst/>
                          <a:latin typeface="TradeGothic LT" panose="020B0506030503020504" pitchFamily="34" charset="0"/>
                        </a:rPr>
                        <a:t>100.00%</a:t>
                      </a:r>
                    </a:p>
                  </a:txBody>
                  <a:tcPr marL="7464" marR="7464" marT="7464" marB="0" anchor="b">
                    <a:lnL w="12700" cap="flat" cmpd="sng" algn="ctr">
                      <a:solidFill>
                        <a:srgbClr val="00AEC7"/>
                      </a:solidFill>
                      <a:prstDash val="solid"/>
                      <a:round/>
                      <a:headEnd type="none" w="med" len="med"/>
                      <a:tailEnd type="none" w="med" len="med"/>
                    </a:lnL>
                    <a:lnR w="12700" cap="flat" cmpd="sng" algn="ctr">
                      <a:solidFill>
                        <a:srgbClr val="00AEC7"/>
                      </a:solidFill>
                      <a:prstDash val="solid"/>
                      <a:round/>
                      <a:headEnd type="none" w="med" len="med"/>
                      <a:tailEnd type="none" w="med" len="med"/>
                    </a:lnR>
                    <a:lnT w="12700" cap="flat" cmpd="sng" algn="ctr">
                      <a:solidFill>
                        <a:srgbClr val="00AEC7"/>
                      </a:solidFill>
                      <a:prstDash val="solid"/>
                      <a:round/>
                      <a:headEnd type="none" w="med" len="med"/>
                      <a:tailEnd type="none" w="med" len="med"/>
                    </a:lnT>
                    <a:lnB w="12700" cap="flat" cmpd="sng" algn="ctr">
                      <a:solidFill>
                        <a:srgbClr val="00AEC7"/>
                      </a:solidFill>
                      <a:prstDash val="solid"/>
                      <a:round/>
                      <a:headEnd type="none" w="med" len="med"/>
                      <a:tailEnd type="none" w="med" len="med"/>
                    </a:lnB>
                  </a:tcPr>
                </a:tc>
                <a:tc>
                  <a:txBody>
                    <a:bodyPr/>
                    <a:lstStyle/>
                    <a:p>
                      <a:pPr algn="ctr" rtl="0" fontAlgn="b"/>
                      <a:r>
                        <a:rPr lang="en-US" sz="800" b="0" i="0" u="none" strike="noStrike">
                          <a:solidFill>
                            <a:srgbClr val="000000"/>
                          </a:solidFill>
                          <a:effectLst/>
                          <a:latin typeface="TradeGothic LT" panose="020B0506030503020504" pitchFamily="34" charset="0"/>
                        </a:rPr>
                        <a:t>0.00%</a:t>
                      </a:r>
                    </a:p>
                  </a:txBody>
                  <a:tcPr marL="7464" marR="7464" marT="7464" marB="0" anchor="b">
                    <a:lnL w="12700" cap="flat" cmpd="sng" algn="ctr">
                      <a:solidFill>
                        <a:srgbClr val="00AEC7"/>
                      </a:solidFill>
                      <a:prstDash val="solid"/>
                      <a:round/>
                      <a:headEnd type="none" w="med" len="med"/>
                      <a:tailEnd type="none" w="med" len="med"/>
                    </a:lnL>
                    <a:lnR w="12700" cap="flat" cmpd="sng" algn="ctr">
                      <a:solidFill>
                        <a:srgbClr val="00AEC7"/>
                      </a:solidFill>
                      <a:prstDash val="solid"/>
                      <a:round/>
                      <a:headEnd type="none" w="med" len="med"/>
                      <a:tailEnd type="none" w="med" len="med"/>
                    </a:lnR>
                    <a:lnT w="12700" cap="flat" cmpd="sng" algn="ctr">
                      <a:solidFill>
                        <a:srgbClr val="00AEC7"/>
                      </a:solidFill>
                      <a:prstDash val="solid"/>
                      <a:round/>
                      <a:headEnd type="none" w="med" len="med"/>
                      <a:tailEnd type="none" w="med" len="med"/>
                    </a:lnT>
                    <a:lnB w="12700" cap="flat" cmpd="sng" algn="ctr">
                      <a:solidFill>
                        <a:srgbClr val="00AEC7"/>
                      </a:solidFill>
                      <a:prstDash val="solid"/>
                      <a:round/>
                      <a:headEnd type="none" w="med" len="med"/>
                      <a:tailEnd type="none" w="med" len="med"/>
                    </a:lnB>
                  </a:tcPr>
                </a:tc>
              </a:tr>
              <a:tr h="156738">
                <a:tc>
                  <a:txBody>
                    <a:bodyPr/>
                    <a:lstStyle/>
                    <a:p>
                      <a:pPr algn="ctr" rtl="0" fontAlgn="b"/>
                      <a:r>
                        <a:rPr lang="en-US" sz="800" b="0" i="0" u="none" strike="noStrike">
                          <a:solidFill>
                            <a:srgbClr val="000000"/>
                          </a:solidFill>
                          <a:effectLst/>
                          <a:latin typeface="TradeGothic LT" panose="020B0506030503020504" pitchFamily="34" charset="0"/>
                        </a:rPr>
                        <a:t>TDSP Q</a:t>
                      </a:r>
                    </a:p>
                  </a:txBody>
                  <a:tcPr marL="7464" marR="7464" marT="7464" marB="0" anchor="b">
                    <a:lnL w="12700" cap="flat" cmpd="sng" algn="ctr">
                      <a:solidFill>
                        <a:srgbClr val="00AEC7"/>
                      </a:solidFill>
                      <a:prstDash val="solid"/>
                      <a:round/>
                      <a:headEnd type="none" w="med" len="med"/>
                      <a:tailEnd type="none" w="med" len="med"/>
                    </a:lnL>
                    <a:lnR w="12700" cap="flat" cmpd="sng" algn="ctr">
                      <a:solidFill>
                        <a:srgbClr val="00AEC7"/>
                      </a:solidFill>
                      <a:prstDash val="solid"/>
                      <a:round/>
                      <a:headEnd type="none" w="med" len="med"/>
                      <a:tailEnd type="none" w="med" len="med"/>
                    </a:lnR>
                    <a:lnT w="12700" cap="flat" cmpd="sng" algn="ctr">
                      <a:solidFill>
                        <a:srgbClr val="00AEC7"/>
                      </a:solidFill>
                      <a:prstDash val="solid"/>
                      <a:round/>
                      <a:headEnd type="none" w="med" len="med"/>
                      <a:tailEnd type="none" w="med" len="med"/>
                    </a:lnT>
                    <a:lnB w="12700" cap="flat" cmpd="sng" algn="ctr">
                      <a:solidFill>
                        <a:srgbClr val="00AEC7"/>
                      </a:solidFill>
                      <a:prstDash val="solid"/>
                      <a:round/>
                      <a:headEnd type="none" w="med" len="med"/>
                      <a:tailEnd type="none" w="med" len="med"/>
                    </a:lnB>
                  </a:tcPr>
                </a:tc>
                <a:tc>
                  <a:txBody>
                    <a:bodyPr/>
                    <a:lstStyle/>
                    <a:p>
                      <a:pPr algn="ctr" rtl="0" fontAlgn="b"/>
                      <a:r>
                        <a:rPr lang="en-US" sz="800" b="0" i="0" u="none" strike="noStrike">
                          <a:solidFill>
                            <a:srgbClr val="000000"/>
                          </a:solidFill>
                          <a:effectLst/>
                          <a:latin typeface="TradeGothic LT" panose="020B0506030503020504" pitchFamily="34" charset="0"/>
                        </a:rPr>
                        <a:t>46%</a:t>
                      </a:r>
                    </a:p>
                  </a:txBody>
                  <a:tcPr marL="7464" marR="7464" marT="7464" marB="0" anchor="b">
                    <a:lnL w="12700" cap="flat" cmpd="sng" algn="ctr">
                      <a:solidFill>
                        <a:srgbClr val="00AEC7"/>
                      </a:solidFill>
                      <a:prstDash val="solid"/>
                      <a:round/>
                      <a:headEnd type="none" w="med" len="med"/>
                      <a:tailEnd type="none" w="med" len="med"/>
                    </a:lnL>
                    <a:lnR w="12700" cap="flat" cmpd="sng" algn="ctr">
                      <a:solidFill>
                        <a:srgbClr val="00AEC7"/>
                      </a:solidFill>
                      <a:prstDash val="solid"/>
                      <a:round/>
                      <a:headEnd type="none" w="med" len="med"/>
                      <a:tailEnd type="none" w="med" len="med"/>
                    </a:lnR>
                    <a:lnT w="12700" cap="flat" cmpd="sng" algn="ctr">
                      <a:solidFill>
                        <a:srgbClr val="00AEC7"/>
                      </a:solidFill>
                      <a:prstDash val="solid"/>
                      <a:round/>
                      <a:headEnd type="none" w="med" len="med"/>
                      <a:tailEnd type="none" w="med" len="med"/>
                    </a:lnT>
                    <a:lnB w="12700" cap="flat" cmpd="sng" algn="ctr">
                      <a:solidFill>
                        <a:srgbClr val="00AEC7"/>
                      </a:solidFill>
                      <a:prstDash val="solid"/>
                      <a:round/>
                      <a:headEnd type="none" w="med" len="med"/>
                      <a:tailEnd type="none" w="med" len="med"/>
                    </a:lnB>
                  </a:tcPr>
                </a:tc>
                <a:tc>
                  <a:txBody>
                    <a:bodyPr/>
                    <a:lstStyle/>
                    <a:p>
                      <a:pPr algn="ctr" rtl="0" fontAlgn="b"/>
                      <a:r>
                        <a:rPr lang="en-US" sz="800" b="0" i="0" u="none" strike="noStrike">
                          <a:solidFill>
                            <a:srgbClr val="000000"/>
                          </a:solidFill>
                          <a:effectLst/>
                          <a:latin typeface="TradeGothic LT" panose="020B0506030503020504" pitchFamily="34" charset="0"/>
                        </a:rPr>
                        <a:t>83.33%</a:t>
                      </a:r>
                    </a:p>
                  </a:txBody>
                  <a:tcPr marL="7464" marR="7464" marT="7464" marB="0" anchor="b">
                    <a:lnL w="12700" cap="flat" cmpd="sng" algn="ctr">
                      <a:solidFill>
                        <a:srgbClr val="00AEC7"/>
                      </a:solidFill>
                      <a:prstDash val="solid"/>
                      <a:round/>
                      <a:headEnd type="none" w="med" len="med"/>
                      <a:tailEnd type="none" w="med" len="med"/>
                    </a:lnL>
                    <a:lnR w="12700" cap="flat" cmpd="sng" algn="ctr">
                      <a:solidFill>
                        <a:srgbClr val="00AEC7"/>
                      </a:solidFill>
                      <a:prstDash val="solid"/>
                      <a:round/>
                      <a:headEnd type="none" w="med" len="med"/>
                      <a:tailEnd type="none" w="med" len="med"/>
                    </a:lnR>
                    <a:lnT w="12700" cap="flat" cmpd="sng" algn="ctr">
                      <a:solidFill>
                        <a:srgbClr val="00AEC7"/>
                      </a:solidFill>
                      <a:prstDash val="solid"/>
                      <a:round/>
                      <a:headEnd type="none" w="med" len="med"/>
                      <a:tailEnd type="none" w="med" len="med"/>
                    </a:lnT>
                    <a:lnB w="12700" cap="flat" cmpd="sng" algn="ctr">
                      <a:solidFill>
                        <a:srgbClr val="00AEC7"/>
                      </a:solidFill>
                      <a:prstDash val="solid"/>
                      <a:round/>
                      <a:headEnd type="none" w="med" len="med"/>
                      <a:tailEnd type="none" w="med" len="med"/>
                    </a:lnB>
                  </a:tcPr>
                </a:tc>
                <a:tc>
                  <a:txBody>
                    <a:bodyPr/>
                    <a:lstStyle/>
                    <a:p>
                      <a:pPr algn="ctr" rtl="0" fontAlgn="b"/>
                      <a:r>
                        <a:rPr lang="en-US" sz="800" b="0" i="0" u="none" strike="noStrike">
                          <a:solidFill>
                            <a:srgbClr val="000000"/>
                          </a:solidFill>
                          <a:effectLst/>
                          <a:latin typeface="TradeGothic LT" panose="020B0506030503020504" pitchFamily="34" charset="0"/>
                        </a:rPr>
                        <a:t>16.67%</a:t>
                      </a:r>
                    </a:p>
                  </a:txBody>
                  <a:tcPr marL="7464" marR="7464" marT="7464" marB="0" anchor="b">
                    <a:lnL w="12700" cap="flat" cmpd="sng" algn="ctr">
                      <a:solidFill>
                        <a:srgbClr val="00AEC7"/>
                      </a:solidFill>
                      <a:prstDash val="solid"/>
                      <a:round/>
                      <a:headEnd type="none" w="med" len="med"/>
                      <a:tailEnd type="none" w="med" len="med"/>
                    </a:lnL>
                    <a:lnR w="12700" cap="flat" cmpd="sng" algn="ctr">
                      <a:solidFill>
                        <a:srgbClr val="00AEC7"/>
                      </a:solidFill>
                      <a:prstDash val="solid"/>
                      <a:round/>
                      <a:headEnd type="none" w="med" len="med"/>
                      <a:tailEnd type="none" w="med" len="med"/>
                    </a:lnR>
                    <a:lnT w="12700" cap="flat" cmpd="sng" algn="ctr">
                      <a:solidFill>
                        <a:srgbClr val="00AEC7"/>
                      </a:solidFill>
                      <a:prstDash val="solid"/>
                      <a:round/>
                      <a:headEnd type="none" w="med" len="med"/>
                      <a:tailEnd type="none" w="med" len="med"/>
                    </a:lnT>
                    <a:lnB w="12700" cap="flat" cmpd="sng" algn="ctr">
                      <a:solidFill>
                        <a:srgbClr val="00AEC7"/>
                      </a:solidFill>
                      <a:prstDash val="solid"/>
                      <a:round/>
                      <a:headEnd type="none" w="med" len="med"/>
                      <a:tailEnd type="none" w="med" len="med"/>
                    </a:lnB>
                  </a:tcPr>
                </a:tc>
              </a:tr>
              <a:tr h="156738">
                <a:tc>
                  <a:txBody>
                    <a:bodyPr/>
                    <a:lstStyle/>
                    <a:p>
                      <a:pPr algn="ctr" rtl="0" fontAlgn="b"/>
                      <a:r>
                        <a:rPr lang="en-US" sz="800" b="0" i="0" u="none" strike="noStrike">
                          <a:solidFill>
                            <a:srgbClr val="000000"/>
                          </a:solidFill>
                          <a:effectLst/>
                          <a:latin typeface="TradeGothic LT" panose="020B0506030503020504" pitchFamily="34" charset="0"/>
                        </a:rPr>
                        <a:t>TDSP K</a:t>
                      </a:r>
                    </a:p>
                  </a:txBody>
                  <a:tcPr marL="7464" marR="7464" marT="7464" marB="0" anchor="b">
                    <a:lnL w="12700" cap="flat" cmpd="sng" algn="ctr">
                      <a:solidFill>
                        <a:srgbClr val="00AEC7"/>
                      </a:solidFill>
                      <a:prstDash val="solid"/>
                      <a:round/>
                      <a:headEnd type="none" w="med" len="med"/>
                      <a:tailEnd type="none" w="med" len="med"/>
                    </a:lnL>
                    <a:lnR w="12700" cap="flat" cmpd="sng" algn="ctr">
                      <a:solidFill>
                        <a:srgbClr val="00AEC7"/>
                      </a:solidFill>
                      <a:prstDash val="solid"/>
                      <a:round/>
                      <a:headEnd type="none" w="med" len="med"/>
                      <a:tailEnd type="none" w="med" len="med"/>
                    </a:lnR>
                    <a:lnT w="12700" cap="flat" cmpd="sng" algn="ctr">
                      <a:solidFill>
                        <a:srgbClr val="00AEC7"/>
                      </a:solidFill>
                      <a:prstDash val="solid"/>
                      <a:round/>
                      <a:headEnd type="none" w="med" len="med"/>
                      <a:tailEnd type="none" w="med" len="med"/>
                    </a:lnT>
                    <a:lnB w="12700" cap="flat" cmpd="sng" algn="ctr">
                      <a:solidFill>
                        <a:srgbClr val="00AEC7"/>
                      </a:solidFill>
                      <a:prstDash val="solid"/>
                      <a:round/>
                      <a:headEnd type="none" w="med" len="med"/>
                      <a:tailEnd type="none" w="med" len="med"/>
                    </a:lnB>
                  </a:tcPr>
                </a:tc>
                <a:tc>
                  <a:txBody>
                    <a:bodyPr/>
                    <a:lstStyle/>
                    <a:p>
                      <a:pPr algn="ctr" rtl="0" fontAlgn="b"/>
                      <a:r>
                        <a:rPr lang="en-US" sz="800" b="0" i="0" u="none" strike="noStrike">
                          <a:solidFill>
                            <a:srgbClr val="000000"/>
                          </a:solidFill>
                          <a:effectLst/>
                          <a:latin typeface="TradeGothic LT" panose="020B0506030503020504" pitchFamily="34" charset="0"/>
                        </a:rPr>
                        <a:t>50%</a:t>
                      </a:r>
                    </a:p>
                  </a:txBody>
                  <a:tcPr marL="7464" marR="7464" marT="7464" marB="0" anchor="b">
                    <a:lnL w="12700" cap="flat" cmpd="sng" algn="ctr">
                      <a:solidFill>
                        <a:srgbClr val="00AEC7"/>
                      </a:solidFill>
                      <a:prstDash val="solid"/>
                      <a:round/>
                      <a:headEnd type="none" w="med" len="med"/>
                      <a:tailEnd type="none" w="med" len="med"/>
                    </a:lnL>
                    <a:lnR w="12700" cap="flat" cmpd="sng" algn="ctr">
                      <a:solidFill>
                        <a:srgbClr val="00AEC7"/>
                      </a:solidFill>
                      <a:prstDash val="solid"/>
                      <a:round/>
                      <a:headEnd type="none" w="med" len="med"/>
                      <a:tailEnd type="none" w="med" len="med"/>
                    </a:lnR>
                    <a:lnT w="12700" cap="flat" cmpd="sng" algn="ctr">
                      <a:solidFill>
                        <a:srgbClr val="00AEC7"/>
                      </a:solidFill>
                      <a:prstDash val="solid"/>
                      <a:round/>
                      <a:headEnd type="none" w="med" len="med"/>
                      <a:tailEnd type="none" w="med" len="med"/>
                    </a:lnT>
                    <a:lnB w="12700" cap="flat" cmpd="sng" algn="ctr">
                      <a:solidFill>
                        <a:srgbClr val="00AEC7"/>
                      </a:solidFill>
                      <a:prstDash val="solid"/>
                      <a:round/>
                      <a:headEnd type="none" w="med" len="med"/>
                      <a:tailEnd type="none" w="med" len="med"/>
                    </a:lnB>
                  </a:tcPr>
                </a:tc>
                <a:tc>
                  <a:txBody>
                    <a:bodyPr/>
                    <a:lstStyle/>
                    <a:p>
                      <a:pPr algn="ctr" rtl="0" fontAlgn="b"/>
                      <a:r>
                        <a:rPr lang="en-US" sz="800" b="0" i="0" u="none" strike="noStrike">
                          <a:solidFill>
                            <a:srgbClr val="000000"/>
                          </a:solidFill>
                          <a:effectLst/>
                          <a:latin typeface="TradeGothic LT" panose="020B0506030503020504" pitchFamily="34" charset="0"/>
                        </a:rPr>
                        <a:t>61.54%</a:t>
                      </a:r>
                    </a:p>
                  </a:txBody>
                  <a:tcPr marL="7464" marR="7464" marT="7464" marB="0" anchor="b">
                    <a:lnL w="12700" cap="flat" cmpd="sng" algn="ctr">
                      <a:solidFill>
                        <a:srgbClr val="00AEC7"/>
                      </a:solidFill>
                      <a:prstDash val="solid"/>
                      <a:round/>
                      <a:headEnd type="none" w="med" len="med"/>
                      <a:tailEnd type="none" w="med" len="med"/>
                    </a:lnL>
                    <a:lnR w="12700" cap="flat" cmpd="sng" algn="ctr">
                      <a:solidFill>
                        <a:srgbClr val="00AEC7"/>
                      </a:solidFill>
                      <a:prstDash val="solid"/>
                      <a:round/>
                      <a:headEnd type="none" w="med" len="med"/>
                      <a:tailEnd type="none" w="med" len="med"/>
                    </a:lnR>
                    <a:lnT w="12700" cap="flat" cmpd="sng" algn="ctr">
                      <a:solidFill>
                        <a:srgbClr val="00AEC7"/>
                      </a:solidFill>
                      <a:prstDash val="solid"/>
                      <a:round/>
                      <a:headEnd type="none" w="med" len="med"/>
                      <a:tailEnd type="none" w="med" len="med"/>
                    </a:lnT>
                    <a:lnB w="12700" cap="flat" cmpd="sng" algn="ctr">
                      <a:solidFill>
                        <a:srgbClr val="00AEC7"/>
                      </a:solidFill>
                      <a:prstDash val="solid"/>
                      <a:round/>
                      <a:headEnd type="none" w="med" len="med"/>
                      <a:tailEnd type="none" w="med" len="med"/>
                    </a:lnB>
                  </a:tcPr>
                </a:tc>
                <a:tc>
                  <a:txBody>
                    <a:bodyPr/>
                    <a:lstStyle/>
                    <a:p>
                      <a:pPr algn="ctr" rtl="0" fontAlgn="b"/>
                      <a:r>
                        <a:rPr lang="en-US" sz="800" b="0" i="0" u="none" strike="noStrike">
                          <a:solidFill>
                            <a:srgbClr val="000000"/>
                          </a:solidFill>
                          <a:effectLst/>
                          <a:latin typeface="TradeGothic LT" panose="020B0506030503020504" pitchFamily="34" charset="0"/>
                        </a:rPr>
                        <a:t>38.46%</a:t>
                      </a:r>
                    </a:p>
                  </a:txBody>
                  <a:tcPr marL="7464" marR="7464" marT="7464" marB="0" anchor="b">
                    <a:lnL w="12700" cap="flat" cmpd="sng" algn="ctr">
                      <a:solidFill>
                        <a:srgbClr val="00AEC7"/>
                      </a:solidFill>
                      <a:prstDash val="solid"/>
                      <a:round/>
                      <a:headEnd type="none" w="med" len="med"/>
                      <a:tailEnd type="none" w="med" len="med"/>
                    </a:lnL>
                    <a:lnR w="12700" cap="flat" cmpd="sng" algn="ctr">
                      <a:solidFill>
                        <a:srgbClr val="00AEC7"/>
                      </a:solidFill>
                      <a:prstDash val="solid"/>
                      <a:round/>
                      <a:headEnd type="none" w="med" len="med"/>
                      <a:tailEnd type="none" w="med" len="med"/>
                    </a:lnR>
                    <a:lnT w="12700" cap="flat" cmpd="sng" algn="ctr">
                      <a:solidFill>
                        <a:srgbClr val="00AEC7"/>
                      </a:solidFill>
                      <a:prstDash val="solid"/>
                      <a:round/>
                      <a:headEnd type="none" w="med" len="med"/>
                      <a:tailEnd type="none" w="med" len="med"/>
                    </a:lnT>
                    <a:lnB w="12700" cap="flat" cmpd="sng" algn="ctr">
                      <a:solidFill>
                        <a:srgbClr val="00AEC7"/>
                      </a:solidFill>
                      <a:prstDash val="solid"/>
                      <a:round/>
                      <a:headEnd type="none" w="med" len="med"/>
                      <a:tailEnd type="none" w="med" len="med"/>
                    </a:lnB>
                  </a:tcPr>
                </a:tc>
              </a:tr>
              <a:tr h="156738">
                <a:tc>
                  <a:txBody>
                    <a:bodyPr/>
                    <a:lstStyle/>
                    <a:p>
                      <a:pPr algn="ctr" rtl="0" fontAlgn="b"/>
                      <a:r>
                        <a:rPr lang="en-US" sz="800" b="0" i="0" u="none" strike="noStrike">
                          <a:solidFill>
                            <a:srgbClr val="000000"/>
                          </a:solidFill>
                          <a:effectLst/>
                          <a:latin typeface="TradeGothic LT" panose="020B0506030503020504" pitchFamily="34" charset="0"/>
                        </a:rPr>
                        <a:t>TDSP D</a:t>
                      </a:r>
                    </a:p>
                  </a:txBody>
                  <a:tcPr marL="7464" marR="7464" marT="7464" marB="0" anchor="b">
                    <a:lnL w="12700" cap="flat" cmpd="sng" algn="ctr">
                      <a:solidFill>
                        <a:srgbClr val="00AEC7"/>
                      </a:solidFill>
                      <a:prstDash val="solid"/>
                      <a:round/>
                      <a:headEnd type="none" w="med" len="med"/>
                      <a:tailEnd type="none" w="med" len="med"/>
                    </a:lnL>
                    <a:lnR w="12700" cap="flat" cmpd="sng" algn="ctr">
                      <a:solidFill>
                        <a:srgbClr val="00AEC7"/>
                      </a:solidFill>
                      <a:prstDash val="solid"/>
                      <a:round/>
                      <a:headEnd type="none" w="med" len="med"/>
                      <a:tailEnd type="none" w="med" len="med"/>
                    </a:lnR>
                    <a:lnT w="12700" cap="flat" cmpd="sng" algn="ctr">
                      <a:solidFill>
                        <a:srgbClr val="00AEC7"/>
                      </a:solidFill>
                      <a:prstDash val="solid"/>
                      <a:round/>
                      <a:headEnd type="none" w="med" len="med"/>
                      <a:tailEnd type="none" w="med" len="med"/>
                    </a:lnT>
                    <a:lnB w="12700" cap="flat" cmpd="sng" algn="ctr">
                      <a:solidFill>
                        <a:srgbClr val="00AEC7"/>
                      </a:solidFill>
                      <a:prstDash val="solid"/>
                      <a:round/>
                      <a:headEnd type="none" w="med" len="med"/>
                      <a:tailEnd type="none" w="med" len="med"/>
                    </a:lnB>
                  </a:tcPr>
                </a:tc>
                <a:tc>
                  <a:txBody>
                    <a:bodyPr/>
                    <a:lstStyle/>
                    <a:p>
                      <a:pPr algn="ctr" rtl="0" fontAlgn="b"/>
                      <a:r>
                        <a:rPr lang="en-US" sz="800" b="0" i="0" u="none" strike="noStrike">
                          <a:solidFill>
                            <a:srgbClr val="000000"/>
                          </a:solidFill>
                          <a:effectLst/>
                          <a:latin typeface="TradeGothic LT" panose="020B0506030503020504" pitchFamily="34" charset="0"/>
                        </a:rPr>
                        <a:t>58%</a:t>
                      </a:r>
                    </a:p>
                  </a:txBody>
                  <a:tcPr marL="7464" marR="7464" marT="7464" marB="0" anchor="b">
                    <a:lnL w="12700" cap="flat" cmpd="sng" algn="ctr">
                      <a:solidFill>
                        <a:srgbClr val="00AEC7"/>
                      </a:solidFill>
                      <a:prstDash val="solid"/>
                      <a:round/>
                      <a:headEnd type="none" w="med" len="med"/>
                      <a:tailEnd type="none" w="med" len="med"/>
                    </a:lnL>
                    <a:lnR w="12700" cap="flat" cmpd="sng" algn="ctr">
                      <a:solidFill>
                        <a:srgbClr val="00AEC7"/>
                      </a:solidFill>
                      <a:prstDash val="solid"/>
                      <a:round/>
                      <a:headEnd type="none" w="med" len="med"/>
                      <a:tailEnd type="none" w="med" len="med"/>
                    </a:lnR>
                    <a:lnT w="12700" cap="flat" cmpd="sng" algn="ctr">
                      <a:solidFill>
                        <a:srgbClr val="00AEC7"/>
                      </a:solidFill>
                      <a:prstDash val="solid"/>
                      <a:round/>
                      <a:headEnd type="none" w="med" len="med"/>
                      <a:tailEnd type="none" w="med" len="med"/>
                    </a:lnT>
                    <a:lnB w="12700" cap="flat" cmpd="sng" algn="ctr">
                      <a:solidFill>
                        <a:srgbClr val="00AEC7"/>
                      </a:solidFill>
                      <a:prstDash val="solid"/>
                      <a:round/>
                      <a:headEnd type="none" w="med" len="med"/>
                      <a:tailEnd type="none" w="med" len="med"/>
                    </a:lnB>
                  </a:tcPr>
                </a:tc>
                <a:tc>
                  <a:txBody>
                    <a:bodyPr/>
                    <a:lstStyle/>
                    <a:p>
                      <a:pPr algn="ctr" rtl="0" fontAlgn="b"/>
                      <a:r>
                        <a:rPr lang="en-US" sz="800" b="0" i="0" u="none" strike="noStrike">
                          <a:solidFill>
                            <a:srgbClr val="000000"/>
                          </a:solidFill>
                          <a:effectLst/>
                          <a:latin typeface="TradeGothic LT" panose="020B0506030503020504" pitchFamily="34" charset="0"/>
                        </a:rPr>
                        <a:t>58.33%</a:t>
                      </a:r>
                    </a:p>
                  </a:txBody>
                  <a:tcPr marL="7464" marR="7464" marT="7464" marB="0" anchor="b">
                    <a:lnL w="12700" cap="flat" cmpd="sng" algn="ctr">
                      <a:solidFill>
                        <a:srgbClr val="00AEC7"/>
                      </a:solidFill>
                      <a:prstDash val="solid"/>
                      <a:round/>
                      <a:headEnd type="none" w="med" len="med"/>
                      <a:tailEnd type="none" w="med" len="med"/>
                    </a:lnL>
                    <a:lnR w="12700" cap="flat" cmpd="sng" algn="ctr">
                      <a:solidFill>
                        <a:srgbClr val="00AEC7"/>
                      </a:solidFill>
                      <a:prstDash val="solid"/>
                      <a:round/>
                      <a:headEnd type="none" w="med" len="med"/>
                      <a:tailEnd type="none" w="med" len="med"/>
                    </a:lnR>
                    <a:lnT w="12700" cap="flat" cmpd="sng" algn="ctr">
                      <a:solidFill>
                        <a:srgbClr val="00AEC7"/>
                      </a:solidFill>
                      <a:prstDash val="solid"/>
                      <a:round/>
                      <a:headEnd type="none" w="med" len="med"/>
                      <a:tailEnd type="none" w="med" len="med"/>
                    </a:lnT>
                    <a:lnB w="12700" cap="flat" cmpd="sng" algn="ctr">
                      <a:solidFill>
                        <a:srgbClr val="00AEC7"/>
                      </a:solidFill>
                      <a:prstDash val="solid"/>
                      <a:round/>
                      <a:headEnd type="none" w="med" len="med"/>
                      <a:tailEnd type="none" w="med" len="med"/>
                    </a:lnB>
                  </a:tcPr>
                </a:tc>
                <a:tc>
                  <a:txBody>
                    <a:bodyPr/>
                    <a:lstStyle/>
                    <a:p>
                      <a:pPr algn="ctr" rtl="0" fontAlgn="b"/>
                      <a:r>
                        <a:rPr lang="en-US" sz="800" b="0" i="0" u="none" strike="noStrike">
                          <a:solidFill>
                            <a:srgbClr val="000000"/>
                          </a:solidFill>
                          <a:effectLst/>
                          <a:latin typeface="TradeGothic LT" panose="020B0506030503020504" pitchFamily="34" charset="0"/>
                        </a:rPr>
                        <a:t>41.67%</a:t>
                      </a:r>
                    </a:p>
                  </a:txBody>
                  <a:tcPr marL="7464" marR="7464" marT="7464" marB="0" anchor="b">
                    <a:lnL w="12700" cap="flat" cmpd="sng" algn="ctr">
                      <a:solidFill>
                        <a:srgbClr val="00AEC7"/>
                      </a:solidFill>
                      <a:prstDash val="solid"/>
                      <a:round/>
                      <a:headEnd type="none" w="med" len="med"/>
                      <a:tailEnd type="none" w="med" len="med"/>
                    </a:lnL>
                    <a:lnR w="12700" cap="flat" cmpd="sng" algn="ctr">
                      <a:solidFill>
                        <a:srgbClr val="00AEC7"/>
                      </a:solidFill>
                      <a:prstDash val="solid"/>
                      <a:round/>
                      <a:headEnd type="none" w="med" len="med"/>
                      <a:tailEnd type="none" w="med" len="med"/>
                    </a:lnR>
                    <a:lnT w="12700" cap="flat" cmpd="sng" algn="ctr">
                      <a:solidFill>
                        <a:srgbClr val="00AEC7"/>
                      </a:solidFill>
                      <a:prstDash val="solid"/>
                      <a:round/>
                      <a:headEnd type="none" w="med" len="med"/>
                      <a:tailEnd type="none" w="med" len="med"/>
                    </a:lnT>
                    <a:lnB w="12700" cap="flat" cmpd="sng" algn="ctr">
                      <a:solidFill>
                        <a:srgbClr val="00AEC7"/>
                      </a:solidFill>
                      <a:prstDash val="solid"/>
                      <a:round/>
                      <a:headEnd type="none" w="med" len="med"/>
                      <a:tailEnd type="none" w="med" len="med"/>
                    </a:lnB>
                  </a:tcPr>
                </a:tc>
              </a:tr>
              <a:tr h="156738">
                <a:tc>
                  <a:txBody>
                    <a:bodyPr/>
                    <a:lstStyle/>
                    <a:p>
                      <a:pPr algn="ctr" rtl="0" fontAlgn="b"/>
                      <a:r>
                        <a:rPr lang="en-US" sz="800" b="0" i="0" u="none" strike="noStrike">
                          <a:solidFill>
                            <a:srgbClr val="000000"/>
                          </a:solidFill>
                          <a:effectLst/>
                          <a:latin typeface="TradeGothic LT" panose="020B0506030503020504" pitchFamily="34" charset="0"/>
                        </a:rPr>
                        <a:t>TDSP I</a:t>
                      </a:r>
                    </a:p>
                  </a:txBody>
                  <a:tcPr marL="7464" marR="7464" marT="7464" marB="0" anchor="b">
                    <a:lnL w="12700" cap="flat" cmpd="sng" algn="ctr">
                      <a:solidFill>
                        <a:srgbClr val="00AEC7"/>
                      </a:solidFill>
                      <a:prstDash val="solid"/>
                      <a:round/>
                      <a:headEnd type="none" w="med" len="med"/>
                      <a:tailEnd type="none" w="med" len="med"/>
                    </a:lnL>
                    <a:lnR w="12700" cap="flat" cmpd="sng" algn="ctr">
                      <a:solidFill>
                        <a:srgbClr val="00AEC7"/>
                      </a:solidFill>
                      <a:prstDash val="solid"/>
                      <a:round/>
                      <a:headEnd type="none" w="med" len="med"/>
                      <a:tailEnd type="none" w="med" len="med"/>
                    </a:lnR>
                    <a:lnT w="12700" cap="flat" cmpd="sng" algn="ctr">
                      <a:solidFill>
                        <a:srgbClr val="00AEC7"/>
                      </a:solidFill>
                      <a:prstDash val="solid"/>
                      <a:round/>
                      <a:headEnd type="none" w="med" len="med"/>
                      <a:tailEnd type="none" w="med" len="med"/>
                    </a:lnT>
                    <a:lnB w="12700" cap="flat" cmpd="sng" algn="ctr">
                      <a:solidFill>
                        <a:srgbClr val="00AEC7"/>
                      </a:solidFill>
                      <a:prstDash val="solid"/>
                      <a:round/>
                      <a:headEnd type="none" w="med" len="med"/>
                      <a:tailEnd type="none" w="med" len="med"/>
                    </a:lnB>
                  </a:tcPr>
                </a:tc>
                <a:tc>
                  <a:txBody>
                    <a:bodyPr/>
                    <a:lstStyle/>
                    <a:p>
                      <a:pPr algn="ctr" rtl="0" fontAlgn="b"/>
                      <a:r>
                        <a:rPr lang="en-US" sz="800" b="0" i="0" u="none" strike="noStrike">
                          <a:solidFill>
                            <a:srgbClr val="000000"/>
                          </a:solidFill>
                          <a:effectLst/>
                          <a:latin typeface="TradeGothic LT" panose="020B0506030503020504" pitchFamily="34" charset="0"/>
                        </a:rPr>
                        <a:t>50%</a:t>
                      </a:r>
                    </a:p>
                  </a:txBody>
                  <a:tcPr marL="7464" marR="7464" marT="7464" marB="0" anchor="b">
                    <a:lnL w="12700" cap="flat" cmpd="sng" algn="ctr">
                      <a:solidFill>
                        <a:srgbClr val="00AEC7"/>
                      </a:solidFill>
                      <a:prstDash val="solid"/>
                      <a:round/>
                      <a:headEnd type="none" w="med" len="med"/>
                      <a:tailEnd type="none" w="med" len="med"/>
                    </a:lnL>
                    <a:lnR w="12700" cap="flat" cmpd="sng" algn="ctr">
                      <a:solidFill>
                        <a:srgbClr val="00AEC7"/>
                      </a:solidFill>
                      <a:prstDash val="solid"/>
                      <a:round/>
                      <a:headEnd type="none" w="med" len="med"/>
                      <a:tailEnd type="none" w="med" len="med"/>
                    </a:lnR>
                    <a:lnT w="12700" cap="flat" cmpd="sng" algn="ctr">
                      <a:solidFill>
                        <a:srgbClr val="00AEC7"/>
                      </a:solidFill>
                      <a:prstDash val="solid"/>
                      <a:round/>
                      <a:headEnd type="none" w="med" len="med"/>
                      <a:tailEnd type="none" w="med" len="med"/>
                    </a:lnT>
                    <a:lnB w="12700" cap="flat" cmpd="sng" algn="ctr">
                      <a:solidFill>
                        <a:srgbClr val="00AEC7"/>
                      </a:solidFill>
                      <a:prstDash val="solid"/>
                      <a:round/>
                      <a:headEnd type="none" w="med" len="med"/>
                      <a:tailEnd type="none" w="med" len="med"/>
                    </a:lnB>
                  </a:tcPr>
                </a:tc>
                <a:tc>
                  <a:txBody>
                    <a:bodyPr/>
                    <a:lstStyle/>
                    <a:p>
                      <a:pPr algn="ctr" rtl="0" fontAlgn="b"/>
                      <a:r>
                        <a:rPr lang="en-US" sz="800" b="0" i="0" u="none" strike="noStrike">
                          <a:solidFill>
                            <a:srgbClr val="000000"/>
                          </a:solidFill>
                          <a:effectLst/>
                          <a:latin typeface="TradeGothic LT" panose="020B0506030503020504" pitchFamily="34" charset="0"/>
                        </a:rPr>
                        <a:t>54.05%</a:t>
                      </a:r>
                    </a:p>
                  </a:txBody>
                  <a:tcPr marL="7464" marR="7464" marT="7464" marB="0" anchor="b">
                    <a:lnL w="12700" cap="flat" cmpd="sng" algn="ctr">
                      <a:solidFill>
                        <a:srgbClr val="00AEC7"/>
                      </a:solidFill>
                      <a:prstDash val="solid"/>
                      <a:round/>
                      <a:headEnd type="none" w="med" len="med"/>
                      <a:tailEnd type="none" w="med" len="med"/>
                    </a:lnL>
                    <a:lnR w="12700" cap="flat" cmpd="sng" algn="ctr">
                      <a:solidFill>
                        <a:srgbClr val="00AEC7"/>
                      </a:solidFill>
                      <a:prstDash val="solid"/>
                      <a:round/>
                      <a:headEnd type="none" w="med" len="med"/>
                      <a:tailEnd type="none" w="med" len="med"/>
                    </a:lnR>
                    <a:lnT w="12700" cap="flat" cmpd="sng" algn="ctr">
                      <a:solidFill>
                        <a:srgbClr val="00AEC7"/>
                      </a:solidFill>
                      <a:prstDash val="solid"/>
                      <a:round/>
                      <a:headEnd type="none" w="med" len="med"/>
                      <a:tailEnd type="none" w="med" len="med"/>
                    </a:lnT>
                    <a:lnB w="12700" cap="flat" cmpd="sng" algn="ctr">
                      <a:solidFill>
                        <a:srgbClr val="00AEC7"/>
                      </a:solidFill>
                      <a:prstDash val="solid"/>
                      <a:round/>
                      <a:headEnd type="none" w="med" len="med"/>
                      <a:tailEnd type="none" w="med" len="med"/>
                    </a:lnB>
                  </a:tcPr>
                </a:tc>
                <a:tc>
                  <a:txBody>
                    <a:bodyPr/>
                    <a:lstStyle/>
                    <a:p>
                      <a:pPr algn="ctr" rtl="0" fontAlgn="b"/>
                      <a:r>
                        <a:rPr lang="en-US" sz="800" b="0" i="0" u="none" strike="noStrike">
                          <a:solidFill>
                            <a:srgbClr val="000000"/>
                          </a:solidFill>
                          <a:effectLst/>
                          <a:latin typeface="TradeGothic LT" panose="020B0506030503020504" pitchFamily="34" charset="0"/>
                        </a:rPr>
                        <a:t>45.95%</a:t>
                      </a:r>
                    </a:p>
                  </a:txBody>
                  <a:tcPr marL="7464" marR="7464" marT="7464" marB="0" anchor="b">
                    <a:lnL w="12700" cap="flat" cmpd="sng" algn="ctr">
                      <a:solidFill>
                        <a:srgbClr val="00AEC7"/>
                      </a:solidFill>
                      <a:prstDash val="solid"/>
                      <a:round/>
                      <a:headEnd type="none" w="med" len="med"/>
                      <a:tailEnd type="none" w="med" len="med"/>
                    </a:lnL>
                    <a:lnR w="12700" cap="flat" cmpd="sng" algn="ctr">
                      <a:solidFill>
                        <a:srgbClr val="00AEC7"/>
                      </a:solidFill>
                      <a:prstDash val="solid"/>
                      <a:round/>
                      <a:headEnd type="none" w="med" len="med"/>
                      <a:tailEnd type="none" w="med" len="med"/>
                    </a:lnR>
                    <a:lnT w="12700" cap="flat" cmpd="sng" algn="ctr">
                      <a:solidFill>
                        <a:srgbClr val="00AEC7"/>
                      </a:solidFill>
                      <a:prstDash val="solid"/>
                      <a:round/>
                      <a:headEnd type="none" w="med" len="med"/>
                      <a:tailEnd type="none" w="med" len="med"/>
                    </a:lnT>
                    <a:lnB w="12700" cap="flat" cmpd="sng" algn="ctr">
                      <a:solidFill>
                        <a:srgbClr val="00AEC7"/>
                      </a:solidFill>
                      <a:prstDash val="solid"/>
                      <a:round/>
                      <a:headEnd type="none" w="med" len="med"/>
                      <a:tailEnd type="none" w="med" len="med"/>
                    </a:lnB>
                  </a:tcPr>
                </a:tc>
              </a:tr>
              <a:tr h="156738">
                <a:tc>
                  <a:txBody>
                    <a:bodyPr/>
                    <a:lstStyle/>
                    <a:p>
                      <a:pPr algn="ctr" rtl="0" fontAlgn="b"/>
                      <a:r>
                        <a:rPr lang="en-US" sz="800" b="0" i="0" u="none" strike="noStrike">
                          <a:solidFill>
                            <a:srgbClr val="000000"/>
                          </a:solidFill>
                          <a:effectLst/>
                          <a:latin typeface="TradeGothic LT" panose="020B0506030503020504" pitchFamily="34" charset="0"/>
                        </a:rPr>
                        <a:t>TDSP N</a:t>
                      </a:r>
                    </a:p>
                  </a:txBody>
                  <a:tcPr marL="7464" marR="7464" marT="7464" marB="0" anchor="b">
                    <a:lnL w="12700" cap="flat" cmpd="sng" algn="ctr">
                      <a:solidFill>
                        <a:srgbClr val="00AEC7"/>
                      </a:solidFill>
                      <a:prstDash val="solid"/>
                      <a:round/>
                      <a:headEnd type="none" w="med" len="med"/>
                      <a:tailEnd type="none" w="med" len="med"/>
                    </a:lnL>
                    <a:lnR w="12700" cap="flat" cmpd="sng" algn="ctr">
                      <a:solidFill>
                        <a:srgbClr val="00AEC7"/>
                      </a:solidFill>
                      <a:prstDash val="solid"/>
                      <a:round/>
                      <a:headEnd type="none" w="med" len="med"/>
                      <a:tailEnd type="none" w="med" len="med"/>
                    </a:lnR>
                    <a:lnT w="12700" cap="flat" cmpd="sng" algn="ctr">
                      <a:solidFill>
                        <a:srgbClr val="00AEC7"/>
                      </a:solidFill>
                      <a:prstDash val="solid"/>
                      <a:round/>
                      <a:headEnd type="none" w="med" len="med"/>
                      <a:tailEnd type="none" w="med" len="med"/>
                    </a:lnT>
                    <a:lnB w="12700" cap="flat" cmpd="sng" algn="ctr">
                      <a:solidFill>
                        <a:srgbClr val="00AEC7"/>
                      </a:solidFill>
                      <a:prstDash val="solid"/>
                      <a:round/>
                      <a:headEnd type="none" w="med" len="med"/>
                      <a:tailEnd type="none" w="med" len="med"/>
                    </a:lnB>
                  </a:tcPr>
                </a:tc>
                <a:tc>
                  <a:txBody>
                    <a:bodyPr/>
                    <a:lstStyle/>
                    <a:p>
                      <a:pPr algn="ctr" rtl="0" fontAlgn="b"/>
                      <a:r>
                        <a:rPr lang="en-US" sz="800" b="0" i="0" u="none" strike="noStrike">
                          <a:solidFill>
                            <a:srgbClr val="000000"/>
                          </a:solidFill>
                          <a:effectLst/>
                          <a:latin typeface="TradeGothic LT" panose="020B0506030503020504" pitchFamily="34" charset="0"/>
                        </a:rPr>
                        <a:t>43%</a:t>
                      </a:r>
                    </a:p>
                  </a:txBody>
                  <a:tcPr marL="7464" marR="7464" marT="7464" marB="0" anchor="b">
                    <a:lnL w="12700" cap="flat" cmpd="sng" algn="ctr">
                      <a:solidFill>
                        <a:srgbClr val="00AEC7"/>
                      </a:solidFill>
                      <a:prstDash val="solid"/>
                      <a:round/>
                      <a:headEnd type="none" w="med" len="med"/>
                      <a:tailEnd type="none" w="med" len="med"/>
                    </a:lnL>
                    <a:lnR w="12700" cap="flat" cmpd="sng" algn="ctr">
                      <a:solidFill>
                        <a:srgbClr val="00AEC7"/>
                      </a:solidFill>
                      <a:prstDash val="solid"/>
                      <a:round/>
                      <a:headEnd type="none" w="med" len="med"/>
                      <a:tailEnd type="none" w="med" len="med"/>
                    </a:lnR>
                    <a:lnT w="12700" cap="flat" cmpd="sng" algn="ctr">
                      <a:solidFill>
                        <a:srgbClr val="00AEC7"/>
                      </a:solidFill>
                      <a:prstDash val="solid"/>
                      <a:round/>
                      <a:headEnd type="none" w="med" len="med"/>
                      <a:tailEnd type="none" w="med" len="med"/>
                    </a:lnT>
                    <a:lnB w="12700" cap="flat" cmpd="sng" algn="ctr">
                      <a:solidFill>
                        <a:srgbClr val="00AEC7"/>
                      </a:solidFill>
                      <a:prstDash val="solid"/>
                      <a:round/>
                      <a:headEnd type="none" w="med" len="med"/>
                      <a:tailEnd type="none" w="med" len="med"/>
                    </a:lnB>
                  </a:tcPr>
                </a:tc>
                <a:tc>
                  <a:txBody>
                    <a:bodyPr/>
                    <a:lstStyle/>
                    <a:p>
                      <a:pPr algn="ctr" rtl="0" fontAlgn="b"/>
                      <a:r>
                        <a:rPr lang="en-US" sz="800" b="0" i="0" u="none" strike="noStrike">
                          <a:solidFill>
                            <a:srgbClr val="000000"/>
                          </a:solidFill>
                          <a:effectLst/>
                          <a:latin typeface="TradeGothic LT" panose="020B0506030503020504" pitchFamily="34" charset="0"/>
                        </a:rPr>
                        <a:t>46.00%</a:t>
                      </a:r>
                    </a:p>
                  </a:txBody>
                  <a:tcPr marL="7464" marR="7464" marT="7464" marB="0" anchor="b">
                    <a:lnL w="12700" cap="flat" cmpd="sng" algn="ctr">
                      <a:solidFill>
                        <a:srgbClr val="00AEC7"/>
                      </a:solidFill>
                      <a:prstDash val="solid"/>
                      <a:round/>
                      <a:headEnd type="none" w="med" len="med"/>
                      <a:tailEnd type="none" w="med" len="med"/>
                    </a:lnL>
                    <a:lnR w="12700" cap="flat" cmpd="sng" algn="ctr">
                      <a:solidFill>
                        <a:srgbClr val="00AEC7"/>
                      </a:solidFill>
                      <a:prstDash val="solid"/>
                      <a:round/>
                      <a:headEnd type="none" w="med" len="med"/>
                      <a:tailEnd type="none" w="med" len="med"/>
                    </a:lnR>
                    <a:lnT w="12700" cap="flat" cmpd="sng" algn="ctr">
                      <a:solidFill>
                        <a:srgbClr val="00AEC7"/>
                      </a:solidFill>
                      <a:prstDash val="solid"/>
                      <a:round/>
                      <a:headEnd type="none" w="med" len="med"/>
                      <a:tailEnd type="none" w="med" len="med"/>
                    </a:lnT>
                    <a:lnB w="12700" cap="flat" cmpd="sng" algn="ctr">
                      <a:solidFill>
                        <a:srgbClr val="00AEC7"/>
                      </a:solidFill>
                      <a:prstDash val="solid"/>
                      <a:round/>
                      <a:headEnd type="none" w="med" len="med"/>
                      <a:tailEnd type="none" w="med" len="med"/>
                    </a:lnB>
                  </a:tcPr>
                </a:tc>
                <a:tc>
                  <a:txBody>
                    <a:bodyPr/>
                    <a:lstStyle/>
                    <a:p>
                      <a:pPr algn="ctr" rtl="0" fontAlgn="b"/>
                      <a:r>
                        <a:rPr lang="en-US" sz="800" b="0" i="0" u="none" strike="noStrike">
                          <a:solidFill>
                            <a:srgbClr val="000000"/>
                          </a:solidFill>
                          <a:effectLst/>
                          <a:latin typeface="TradeGothic LT" panose="020B0506030503020504" pitchFamily="34" charset="0"/>
                        </a:rPr>
                        <a:t>54.00%</a:t>
                      </a:r>
                    </a:p>
                  </a:txBody>
                  <a:tcPr marL="7464" marR="7464" marT="7464" marB="0" anchor="b">
                    <a:lnL w="12700" cap="flat" cmpd="sng" algn="ctr">
                      <a:solidFill>
                        <a:srgbClr val="00AEC7"/>
                      </a:solidFill>
                      <a:prstDash val="solid"/>
                      <a:round/>
                      <a:headEnd type="none" w="med" len="med"/>
                      <a:tailEnd type="none" w="med" len="med"/>
                    </a:lnL>
                    <a:lnR w="12700" cap="flat" cmpd="sng" algn="ctr">
                      <a:solidFill>
                        <a:srgbClr val="00AEC7"/>
                      </a:solidFill>
                      <a:prstDash val="solid"/>
                      <a:round/>
                      <a:headEnd type="none" w="med" len="med"/>
                      <a:tailEnd type="none" w="med" len="med"/>
                    </a:lnR>
                    <a:lnT w="12700" cap="flat" cmpd="sng" algn="ctr">
                      <a:solidFill>
                        <a:srgbClr val="00AEC7"/>
                      </a:solidFill>
                      <a:prstDash val="solid"/>
                      <a:round/>
                      <a:headEnd type="none" w="med" len="med"/>
                      <a:tailEnd type="none" w="med" len="med"/>
                    </a:lnT>
                    <a:lnB w="12700" cap="flat" cmpd="sng" algn="ctr">
                      <a:solidFill>
                        <a:srgbClr val="00AEC7"/>
                      </a:solidFill>
                      <a:prstDash val="solid"/>
                      <a:round/>
                      <a:headEnd type="none" w="med" len="med"/>
                      <a:tailEnd type="none" w="med" len="med"/>
                    </a:lnB>
                  </a:tcPr>
                </a:tc>
              </a:tr>
              <a:tr h="156738">
                <a:tc>
                  <a:txBody>
                    <a:bodyPr/>
                    <a:lstStyle/>
                    <a:p>
                      <a:pPr algn="ctr" rtl="0" fontAlgn="b"/>
                      <a:r>
                        <a:rPr lang="en-US" sz="800" b="0" i="0" u="none" strike="noStrike">
                          <a:solidFill>
                            <a:srgbClr val="000000"/>
                          </a:solidFill>
                          <a:effectLst/>
                          <a:latin typeface="TradeGothic LT" panose="020B0506030503020504" pitchFamily="34" charset="0"/>
                        </a:rPr>
                        <a:t>TDSP M</a:t>
                      </a:r>
                    </a:p>
                  </a:txBody>
                  <a:tcPr marL="7464" marR="7464" marT="7464" marB="0" anchor="b">
                    <a:lnL w="12700" cap="flat" cmpd="sng" algn="ctr">
                      <a:solidFill>
                        <a:srgbClr val="00AEC7"/>
                      </a:solidFill>
                      <a:prstDash val="solid"/>
                      <a:round/>
                      <a:headEnd type="none" w="med" len="med"/>
                      <a:tailEnd type="none" w="med" len="med"/>
                    </a:lnL>
                    <a:lnR w="12700" cap="flat" cmpd="sng" algn="ctr">
                      <a:solidFill>
                        <a:srgbClr val="00AEC7"/>
                      </a:solidFill>
                      <a:prstDash val="solid"/>
                      <a:round/>
                      <a:headEnd type="none" w="med" len="med"/>
                      <a:tailEnd type="none" w="med" len="med"/>
                    </a:lnR>
                    <a:lnT w="12700" cap="flat" cmpd="sng" algn="ctr">
                      <a:solidFill>
                        <a:srgbClr val="00AEC7"/>
                      </a:solidFill>
                      <a:prstDash val="solid"/>
                      <a:round/>
                      <a:headEnd type="none" w="med" len="med"/>
                      <a:tailEnd type="none" w="med" len="med"/>
                    </a:lnT>
                    <a:lnB w="12700" cap="flat" cmpd="sng" algn="ctr">
                      <a:solidFill>
                        <a:srgbClr val="00AEC7"/>
                      </a:solidFill>
                      <a:prstDash val="solid"/>
                      <a:round/>
                      <a:headEnd type="none" w="med" len="med"/>
                      <a:tailEnd type="none" w="med" len="med"/>
                    </a:lnB>
                  </a:tcPr>
                </a:tc>
                <a:tc>
                  <a:txBody>
                    <a:bodyPr/>
                    <a:lstStyle/>
                    <a:p>
                      <a:pPr algn="ctr" rtl="0" fontAlgn="b"/>
                      <a:r>
                        <a:rPr lang="en-US" sz="800" b="0" i="0" u="none" strike="noStrike">
                          <a:solidFill>
                            <a:srgbClr val="000000"/>
                          </a:solidFill>
                          <a:effectLst/>
                          <a:latin typeface="TradeGothic LT" panose="020B0506030503020504" pitchFamily="34" charset="0"/>
                        </a:rPr>
                        <a:t>3%</a:t>
                      </a:r>
                    </a:p>
                  </a:txBody>
                  <a:tcPr marL="7464" marR="7464" marT="7464" marB="0" anchor="b">
                    <a:lnL w="12700" cap="flat" cmpd="sng" algn="ctr">
                      <a:solidFill>
                        <a:srgbClr val="00AEC7"/>
                      </a:solidFill>
                      <a:prstDash val="solid"/>
                      <a:round/>
                      <a:headEnd type="none" w="med" len="med"/>
                      <a:tailEnd type="none" w="med" len="med"/>
                    </a:lnL>
                    <a:lnR w="12700" cap="flat" cmpd="sng" algn="ctr">
                      <a:solidFill>
                        <a:srgbClr val="00AEC7"/>
                      </a:solidFill>
                      <a:prstDash val="solid"/>
                      <a:round/>
                      <a:headEnd type="none" w="med" len="med"/>
                      <a:tailEnd type="none" w="med" len="med"/>
                    </a:lnR>
                    <a:lnT w="12700" cap="flat" cmpd="sng" algn="ctr">
                      <a:solidFill>
                        <a:srgbClr val="00AEC7"/>
                      </a:solidFill>
                      <a:prstDash val="solid"/>
                      <a:round/>
                      <a:headEnd type="none" w="med" len="med"/>
                      <a:tailEnd type="none" w="med" len="med"/>
                    </a:lnT>
                    <a:lnB w="12700" cap="flat" cmpd="sng" algn="ctr">
                      <a:solidFill>
                        <a:srgbClr val="00AEC7"/>
                      </a:solidFill>
                      <a:prstDash val="solid"/>
                      <a:round/>
                      <a:headEnd type="none" w="med" len="med"/>
                      <a:tailEnd type="none" w="med" len="med"/>
                    </a:lnB>
                  </a:tcPr>
                </a:tc>
                <a:tc>
                  <a:txBody>
                    <a:bodyPr/>
                    <a:lstStyle/>
                    <a:p>
                      <a:pPr algn="ctr" rtl="0" fontAlgn="b"/>
                      <a:r>
                        <a:rPr lang="en-US" sz="800" b="0" i="0" u="none" strike="noStrike">
                          <a:solidFill>
                            <a:srgbClr val="000000"/>
                          </a:solidFill>
                          <a:effectLst/>
                          <a:latin typeface="TradeGothic LT" panose="020B0506030503020504" pitchFamily="34" charset="0"/>
                        </a:rPr>
                        <a:t>43.06%</a:t>
                      </a:r>
                    </a:p>
                  </a:txBody>
                  <a:tcPr marL="7464" marR="7464" marT="7464" marB="0" anchor="b">
                    <a:lnL w="12700" cap="flat" cmpd="sng" algn="ctr">
                      <a:solidFill>
                        <a:srgbClr val="00AEC7"/>
                      </a:solidFill>
                      <a:prstDash val="solid"/>
                      <a:round/>
                      <a:headEnd type="none" w="med" len="med"/>
                      <a:tailEnd type="none" w="med" len="med"/>
                    </a:lnL>
                    <a:lnR w="12700" cap="flat" cmpd="sng" algn="ctr">
                      <a:solidFill>
                        <a:srgbClr val="00AEC7"/>
                      </a:solidFill>
                      <a:prstDash val="solid"/>
                      <a:round/>
                      <a:headEnd type="none" w="med" len="med"/>
                      <a:tailEnd type="none" w="med" len="med"/>
                    </a:lnR>
                    <a:lnT w="12700" cap="flat" cmpd="sng" algn="ctr">
                      <a:solidFill>
                        <a:srgbClr val="00AEC7"/>
                      </a:solidFill>
                      <a:prstDash val="solid"/>
                      <a:round/>
                      <a:headEnd type="none" w="med" len="med"/>
                      <a:tailEnd type="none" w="med" len="med"/>
                    </a:lnT>
                    <a:lnB w="12700" cap="flat" cmpd="sng" algn="ctr">
                      <a:solidFill>
                        <a:srgbClr val="00AEC7"/>
                      </a:solidFill>
                      <a:prstDash val="solid"/>
                      <a:round/>
                      <a:headEnd type="none" w="med" len="med"/>
                      <a:tailEnd type="none" w="med" len="med"/>
                    </a:lnB>
                  </a:tcPr>
                </a:tc>
                <a:tc>
                  <a:txBody>
                    <a:bodyPr/>
                    <a:lstStyle/>
                    <a:p>
                      <a:pPr algn="ctr" rtl="0" fontAlgn="b"/>
                      <a:r>
                        <a:rPr lang="en-US" sz="800" b="0" i="0" u="none" strike="noStrike">
                          <a:solidFill>
                            <a:srgbClr val="000000"/>
                          </a:solidFill>
                          <a:effectLst/>
                          <a:latin typeface="TradeGothic LT" panose="020B0506030503020504" pitchFamily="34" charset="0"/>
                        </a:rPr>
                        <a:t>56.94%</a:t>
                      </a:r>
                    </a:p>
                  </a:txBody>
                  <a:tcPr marL="7464" marR="7464" marT="7464" marB="0" anchor="b">
                    <a:lnL w="12700" cap="flat" cmpd="sng" algn="ctr">
                      <a:solidFill>
                        <a:srgbClr val="00AEC7"/>
                      </a:solidFill>
                      <a:prstDash val="solid"/>
                      <a:round/>
                      <a:headEnd type="none" w="med" len="med"/>
                      <a:tailEnd type="none" w="med" len="med"/>
                    </a:lnL>
                    <a:lnR w="12700" cap="flat" cmpd="sng" algn="ctr">
                      <a:solidFill>
                        <a:srgbClr val="00AEC7"/>
                      </a:solidFill>
                      <a:prstDash val="solid"/>
                      <a:round/>
                      <a:headEnd type="none" w="med" len="med"/>
                      <a:tailEnd type="none" w="med" len="med"/>
                    </a:lnR>
                    <a:lnT w="12700" cap="flat" cmpd="sng" algn="ctr">
                      <a:solidFill>
                        <a:srgbClr val="00AEC7"/>
                      </a:solidFill>
                      <a:prstDash val="solid"/>
                      <a:round/>
                      <a:headEnd type="none" w="med" len="med"/>
                      <a:tailEnd type="none" w="med" len="med"/>
                    </a:lnT>
                    <a:lnB w="12700" cap="flat" cmpd="sng" algn="ctr">
                      <a:solidFill>
                        <a:srgbClr val="00AEC7"/>
                      </a:solidFill>
                      <a:prstDash val="solid"/>
                      <a:round/>
                      <a:headEnd type="none" w="med" len="med"/>
                      <a:tailEnd type="none" w="med" len="med"/>
                    </a:lnB>
                  </a:tcPr>
                </a:tc>
              </a:tr>
              <a:tr h="156738">
                <a:tc>
                  <a:txBody>
                    <a:bodyPr/>
                    <a:lstStyle/>
                    <a:p>
                      <a:pPr algn="ctr" rtl="0" fontAlgn="b"/>
                      <a:r>
                        <a:rPr lang="en-US" sz="800" b="0" i="0" u="none" strike="noStrike">
                          <a:solidFill>
                            <a:srgbClr val="000000"/>
                          </a:solidFill>
                          <a:effectLst/>
                          <a:latin typeface="TradeGothic LT" panose="020B0506030503020504" pitchFamily="34" charset="0"/>
                        </a:rPr>
                        <a:t>TDSP P</a:t>
                      </a:r>
                    </a:p>
                  </a:txBody>
                  <a:tcPr marL="7464" marR="7464" marT="7464" marB="0" anchor="b">
                    <a:lnL w="12700" cap="flat" cmpd="sng" algn="ctr">
                      <a:solidFill>
                        <a:srgbClr val="00AEC7"/>
                      </a:solidFill>
                      <a:prstDash val="solid"/>
                      <a:round/>
                      <a:headEnd type="none" w="med" len="med"/>
                      <a:tailEnd type="none" w="med" len="med"/>
                    </a:lnL>
                    <a:lnR w="12700" cap="flat" cmpd="sng" algn="ctr">
                      <a:solidFill>
                        <a:srgbClr val="00AEC7"/>
                      </a:solidFill>
                      <a:prstDash val="solid"/>
                      <a:round/>
                      <a:headEnd type="none" w="med" len="med"/>
                      <a:tailEnd type="none" w="med" len="med"/>
                    </a:lnR>
                    <a:lnT w="12700" cap="flat" cmpd="sng" algn="ctr">
                      <a:solidFill>
                        <a:srgbClr val="00AEC7"/>
                      </a:solidFill>
                      <a:prstDash val="solid"/>
                      <a:round/>
                      <a:headEnd type="none" w="med" len="med"/>
                      <a:tailEnd type="none" w="med" len="med"/>
                    </a:lnT>
                    <a:lnB w="12700" cap="flat" cmpd="sng" algn="ctr">
                      <a:solidFill>
                        <a:srgbClr val="00AEC7"/>
                      </a:solidFill>
                      <a:prstDash val="solid"/>
                      <a:round/>
                      <a:headEnd type="none" w="med" len="med"/>
                      <a:tailEnd type="none" w="med" len="med"/>
                    </a:lnB>
                  </a:tcPr>
                </a:tc>
                <a:tc>
                  <a:txBody>
                    <a:bodyPr/>
                    <a:lstStyle/>
                    <a:p>
                      <a:pPr algn="ctr" rtl="0" fontAlgn="b"/>
                      <a:r>
                        <a:rPr lang="en-US" sz="800" b="0" i="0" u="none" strike="noStrike">
                          <a:solidFill>
                            <a:srgbClr val="000000"/>
                          </a:solidFill>
                          <a:effectLst/>
                          <a:latin typeface="TradeGothic LT" panose="020B0506030503020504" pitchFamily="34" charset="0"/>
                        </a:rPr>
                        <a:t>37%</a:t>
                      </a:r>
                    </a:p>
                  </a:txBody>
                  <a:tcPr marL="7464" marR="7464" marT="7464" marB="0" anchor="b">
                    <a:lnL w="12700" cap="flat" cmpd="sng" algn="ctr">
                      <a:solidFill>
                        <a:srgbClr val="00AEC7"/>
                      </a:solidFill>
                      <a:prstDash val="solid"/>
                      <a:round/>
                      <a:headEnd type="none" w="med" len="med"/>
                      <a:tailEnd type="none" w="med" len="med"/>
                    </a:lnL>
                    <a:lnR w="12700" cap="flat" cmpd="sng" algn="ctr">
                      <a:solidFill>
                        <a:srgbClr val="00AEC7"/>
                      </a:solidFill>
                      <a:prstDash val="solid"/>
                      <a:round/>
                      <a:headEnd type="none" w="med" len="med"/>
                      <a:tailEnd type="none" w="med" len="med"/>
                    </a:lnR>
                    <a:lnT w="12700" cap="flat" cmpd="sng" algn="ctr">
                      <a:solidFill>
                        <a:srgbClr val="00AEC7"/>
                      </a:solidFill>
                      <a:prstDash val="solid"/>
                      <a:round/>
                      <a:headEnd type="none" w="med" len="med"/>
                      <a:tailEnd type="none" w="med" len="med"/>
                    </a:lnT>
                    <a:lnB w="12700" cap="flat" cmpd="sng" algn="ctr">
                      <a:solidFill>
                        <a:srgbClr val="00AEC7"/>
                      </a:solidFill>
                      <a:prstDash val="solid"/>
                      <a:round/>
                      <a:headEnd type="none" w="med" len="med"/>
                      <a:tailEnd type="none" w="med" len="med"/>
                    </a:lnB>
                  </a:tcPr>
                </a:tc>
                <a:tc>
                  <a:txBody>
                    <a:bodyPr/>
                    <a:lstStyle/>
                    <a:p>
                      <a:pPr algn="ctr" rtl="0" fontAlgn="b"/>
                      <a:r>
                        <a:rPr lang="en-US" sz="800" b="0" i="0" u="none" strike="noStrike">
                          <a:solidFill>
                            <a:srgbClr val="000000"/>
                          </a:solidFill>
                          <a:effectLst/>
                          <a:latin typeface="TradeGothic LT" panose="020B0506030503020504" pitchFamily="34" charset="0"/>
                        </a:rPr>
                        <a:t>43.04%</a:t>
                      </a:r>
                    </a:p>
                  </a:txBody>
                  <a:tcPr marL="7464" marR="7464" marT="7464" marB="0" anchor="b">
                    <a:lnL w="12700" cap="flat" cmpd="sng" algn="ctr">
                      <a:solidFill>
                        <a:srgbClr val="00AEC7"/>
                      </a:solidFill>
                      <a:prstDash val="solid"/>
                      <a:round/>
                      <a:headEnd type="none" w="med" len="med"/>
                      <a:tailEnd type="none" w="med" len="med"/>
                    </a:lnL>
                    <a:lnR w="12700" cap="flat" cmpd="sng" algn="ctr">
                      <a:solidFill>
                        <a:srgbClr val="00AEC7"/>
                      </a:solidFill>
                      <a:prstDash val="solid"/>
                      <a:round/>
                      <a:headEnd type="none" w="med" len="med"/>
                      <a:tailEnd type="none" w="med" len="med"/>
                    </a:lnR>
                    <a:lnT w="12700" cap="flat" cmpd="sng" algn="ctr">
                      <a:solidFill>
                        <a:srgbClr val="00AEC7"/>
                      </a:solidFill>
                      <a:prstDash val="solid"/>
                      <a:round/>
                      <a:headEnd type="none" w="med" len="med"/>
                      <a:tailEnd type="none" w="med" len="med"/>
                    </a:lnT>
                    <a:lnB w="12700" cap="flat" cmpd="sng" algn="ctr">
                      <a:solidFill>
                        <a:srgbClr val="00AEC7"/>
                      </a:solidFill>
                      <a:prstDash val="solid"/>
                      <a:round/>
                      <a:headEnd type="none" w="med" len="med"/>
                      <a:tailEnd type="none" w="med" len="med"/>
                    </a:lnB>
                  </a:tcPr>
                </a:tc>
                <a:tc>
                  <a:txBody>
                    <a:bodyPr/>
                    <a:lstStyle/>
                    <a:p>
                      <a:pPr algn="ctr" rtl="0" fontAlgn="b"/>
                      <a:r>
                        <a:rPr lang="en-US" sz="800" b="0" i="0" u="none" strike="noStrike">
                          <a:solidFill>
                            <a:srgbClr val="000000"/>
                          </a:solidFill>
                          <a:effectLst/>
                          <a:latin typeface="TradeGothic LT" panose="020B0506030503020504" pitchFamily="34" charset="0"/>
                        </a:rPr>
                        <a:t>56.96%</a:t>
                      </a:r>
                    </a:p>
                  </a:txBody>
                  <a:tcPr marL="7464" marR="7464" marT="7464" marB="0" anchor="b">
                    <a:lnL w="12700" cap="flat" cmpd="sng" algn="ctr">
                      <a:solidFill>
                        <a:srgbClr val="00AEC7"/>
                      </a:solidFill>
                      <a:prstDash val="solid"/>
                      <a:round/>
                      <a:headEnd type="none" w="med" len="med"/>
                      <a:tailEnd type="none" w="med" len="med"/>
                    </a:lnL>
                    <a:lnR w="12700" cap="flat" cmpd="sng" algn="ctr">
                      <a:solidFill>
                        <a:srgbClr val="00AEC7"/>
                      </a:solidFill>
                      <a:prstDash val="solid"/>
                      <a:round/>
                      <a:headEnd type="none" w="med" len="med"/>
                      <a:tailEnd type="none" w="med" len="med"/>
                    </a:lnR>
                    <a:lnT w="12700" cap="flat" cmpd="sng" algn="ctr">
                      <a:solidFill>
                        <a:srgbClr val="00AEC7"/>
                      </a:solidFill>
                      <a:prstDash val="solid"/>
                      <a:round/>
                      <a:headEnd type="none" w="med" len="med"/>
                      <a:tailEnd type="none" w="med" len="med"/>
                    </a:lnT>
                    <a:lnB w="12700" cap="flat" cmpd="sng" algn="ctr">
                      <a:solidFill>
                        <a:srgbClr val="00AEC7"/>
                      </a:solidFill>
                      <a:prstDash val="solid"/>
                      <a:round/>
                      <a:headEnd type="none" w="med" len="med"/>
                      <a:tailEnd type="none" w="med" len="med"/>
                    </a:lnB>
                  </a:tcPr>
                </a:tc>
              </a:tr>
              <a:tr h="156738">
                <a:tc>
                  <a:txBody>
                    <a:bodyPr/>
                    <a:lstStyle/>
                    <a:p>
                      <a:pPr algn="ctr" rtl="0" fontAlgn="b"/>
                      <a:r>
                        <a:rPr lang="en-US" sz="800" b="0" i="0" u="none" strike="noStrike">
                          <a:solidFill>
                            <a:srgbClr val="000000"/>
                          </a:solidFill>
                          <a:effectLst/>
                          <a:latin typeface="TradeGothic LT" panose="020B0506030503020504" pitchFamily="34" charset="0"/>
                        </a:rPr>
                        <a:t>TDSP R</a:t>
                      </a:r>
                    </a:p>
                  </a:txBody>
                  <a:tcPr marL="7464" marR="7464" marT="7464" marB="0" anchor="b">
                    <a:lnL w="12700" cap="flat" cmpd="sng" algn="ctr">
                      <a:solidFill>
                        <a:srgbClr val="00AEC7"/>
                      </a:solidFill>
                      <a:prstDash val="solid"/>
                      <a:round/>
                      <a:headEnd type="none" w="med" len="med"/>
                      <a:tailEnd type="none" w="med" len="med"/>
                    </a:lnL>
                    <a:lnR w="12700" cap="flat" cmpd="sng" algn="ctr">
                      <a:solidFill>
                        <a:srgbClr val="00AEC7"/>
                      </a:solidFill>
                      <a:prstDash val="solid"/>
                      <a:round/>
                      <a:headEnd type="none" w="med" len="med"/>
                      <a:tailEnd type="none" w="med" len="med"/>
                    </a:lnR>
                    <a:lnT w="12700" cap="flat" cmpd="sng" algn="ctr">
                      <a:solidFill>
                        <a:srgbClr val="00AEC7"/>
                      </a:solidFill>
                      <a:prstDash val="solid"/>
                      <a:round/>
                      <a:headEnd type="none" w="med" len="med"/>
                      <a:tailEnd type="none" w="med" len="med"/>
                    </a:lnT>
                    <a:lnB w="12700" cap="flat" cmpd="sng" algn="ctr">
                      <a:solidFill>
                        <a:srgbClr val="00AEC7"/>
                      </a:solidFill>
                      <a:prstDash val="solid"/>
                      <a:round/>
                      <a:headEnd type="none" w="med" len="med"/>
                      <a:tailEnd type="none" w="med" len="med"/>
                    </a:lnB>
                  </a:tcPr>
                </a:tc>
                <a:tc>
                  <a:txBody>
                    <a:bodyPr/>
                    <a:lstStyle/>
                    <a:p>
                      <a:pPr algn="ctr" rtl="0" fontAlgn="b"/>
                      <a:r>
                        <a:rPr lang="en-US" sz="800" b="0" i="0" u="none" strike="noStrike">
                          <a:solidFill>
                            <a:srgbClr val="000000"/>
                          </a:solidFill>
                          <a:effectLst/>
                          <a:latin typeface="TradeGothic LT" panose="020B0506030503020504" pitchFamily="34" charset="0"/>
                        </a:rPr>
                        <a:t>25%</a:t>
                      </a:r>
                    </a:p>
                  </a:txBody>
                  <a:tcPr marL="7464" marR="7464" marT="7464" marB="0" anchor="b">
                    <a:lnL w="12700" cap="flat" cmpd="sng" algn="ctr">
                      <a:solidFill>
                        <a:srgbClr val="00AEC7"/>
                      </a:solidFill>
                      <a:prstDash val="solid"/>
                      <a:round/>
                      <a:headEnd type="none" w="med" len="med"/>
                      <a:tailEnd type="none" w="med" len="med"/>
                    </a:lnL>
                    <a:lnR w="12700" cap="flat" cmpd="sng" algn="ctr">
                      <a:solidFill>
                        <a:srgbClr val="00AEC7"/>
                      </a:solidFill>
                      <a:prstDash val="solid"/>
                      <a:round/>
                      <a:headEnd type="none" w="med" len="med"/>
                      <a:tailEnd type="none" w="med" len="med"/>
                    </a:lnR>
                    <a:lnT w="12700" cap="flat" cmpd="sng" algn="ctr">
                      <a:solidFill>
                        <a:srgbClr val="00AEC7"/>
                      </a:solidFill>
                      <a:prstDash val="solid"/>
                      <a:round/>
                      <a:headEnd type="none" w="med" len="med"/>
                      <a:tailEnd type="none" w="med" len="med"/>
                    </a:lnT>
                    <a:lnB w="12700" cap="flat" cmpd="sng" algn="ctr">
                      <a:solidFill>
                        <a:srgbClr val="00AEC7"/>
                      </a:solidFill>
                      <a:prstDash val="solid"/>
                      <a:round/>
                      <a:headEnd type="none" w="med" len="med"/>
                      <a:tailEnd type="none" w="med" len="med"/>
                    </a:lnB>
                  </a:tcPr>
                </a:tc>
                <a:tc>
                  <a:txBody>
                    <a:bodyPr/>
                    <a:lstStyle/>
                    <a:p>
                      <a:pPr algn="ctr" rtl="0" fontAlgn="b"/>
                      <a:r>
                        <a:rPr lang="en-US" sz="800" b="0" i="0" u="none" strike="noStrike">
                          <a:solidFill>
                            <a:srgbClr val="000000"/>
                          </a:solidFill>
                          <a:effectLst/>
                          <a:latin typeface="TradeGothic LT" panose="020B0506030503020504" pitchFamily="34" charset="0"/>
                        </a:rPr>
                        <a:t>36.92%</a:t>
                      </a:r>
                    </a:p>
                  </a:txBody>
                  <a:tcPr marL="7464" marR="7464" marT="7464" marB="0" anchor="b">
                    <a:lnL w="12700" cap="flat" cmpd="sng" algn="ctr">
                      <a:solidFill>
                        <a:srgbClr val="00AEC7"/>
                      </a:solidFill>
                      <a:prstDash val="solid"/>
                      <a:round/>
                      <a:headEnd type="none" w="med" len="med"/>
                      <a:tailEnd type="none" w="med" len="med"/>
                    </a:lnL>
                    <a:lnR w="12700" cap="flat" cmpd="sng" algn="ctr">
                      <a:solidFill>
                        <a:srgbClr val="00AEC7"/>
                      </a:solidFill>
                      <a:prstDash val="solid"/>
                      <a:round/>
                      <a:headEnd type="none" w="med" len="med"/>
                      <a:tailEnd type="none" w="med" len="med"/>
                    </a:lnR>
                    <a:lnT w="12700" cap="flat" cmpd="sng" algn="ctr">
                      <a:solidFill>
                        <a:srgbClr val="00AEC7"/>
                      </a:solidFill>
                      <a:prstDash val="solid"/>
                      <a:round/>
                      <a:headEnd type="none" w="med" len="med"/>
                      <a:tailEnd type="none" w="med" len="med"/>
                    </a:lnT>
                    <a:lnB w="12700" cap="flat" cmpd="sng" algn="ctr">
                      <a:solidFill>
                        <a:srgbClr val="00AEC7"/>
                      </a:solidFill>
                      <a:prstDash val="solid"/>
                      <a:round/>
                      <a:headEnd type="none" w="med" len="med"/>
                      <a:tailEnd type="none" w="med" len="med"/>
                    </a:lnB>
                  </a:tcPr>
                </a:tc>
                <a:tc>
                  <a:txBody>
                    <a:bodyPr/>
                    <a:lstStyle/>
                    <a:p>
                      <a:pPr algn="ctr" rtl="0" fontAlgn="b"/>
                      <a:r>
                        <a:rPr lang="en-US" sz="800" b="0" i="0" u="none" strike="noStrike">
                          <a:solidFill>
                            <a:srgbClr val="000000"/>
                          </a:solidFill>
                          <a:effectLst/>
                          <a:latin typeface="TradeGothic LT" panose="020B0506030503020504" pitchFamily="34" charset="0"/>
                        </a:rPr>
                        <a:t>63.08%</a:t>
                      </a:r>
                    </a:p>
                  </a:txBody>
                  <a:tcPr marL="7464" marR="7464" marT="7464" marB="0" anchor="b">
                    <a:lnL w="12700" cap="flat" cmpd="sng" algn="ctr">
                      <a:solidFill>
                        <a:srgbClr val="00AEC7"/>
                      </a:solidFill>
                      <a:prstDash val="solid"/>
                      <a:round/>
                      <a:headEnd type="none" w="med" len="med"/>
                      <a:tailEnd type="none" w="med" len="med"/>
                    </a:lnL>
                    <a:lnR w="12700" cap="flat" cmpd="sng" algn="ctr">
                      <a:solidFill>
                        <a:srgbClr val="00AEC7"/>
                      </a:solidFill>
                      <a:prstDash val="solid"/>
                      <a:round/>
                      <a:headEnd type="none" w="med" len="med"/>
                      <a:tailEnd type="none" w="med" len="med"/>
                    </a:lnR>
                    <a:lnT w="12700" cap="flat" cmpd="sng" algn="ctr">
                      <a:solidFill>
                        <a:srgbClr val="00AEC7"/>
                      </a:solidFill>
                      <a:prstDash val="solid"/>
                      <a:round/>
                      <a:headEnd type="none" w="med" len="med"/>
                      <a:tailEnd type="none" w="med" len="med"/>
                    </a:lnT>
                    <a:lnB w="12700" cap="flat" cmpd="sng" algn="ctr">
                      <a:solidFill>
                        <a:srgbClr val="00AEC7"/>
                      </a:solidFill>
                      <a:prstDash val="solid"/>
                      <a:round/>
                      <a:headEnd type="none" w="med" len="med"/>
                      <a:tailEnd type="none" w="med" len="med"/>
                    </a:lnB>
                  </a:tcPr>
                </a:tc>
              </a:tr>
              <a:tr h="156738">
                <a:tc>
                  <a:txBody>
                    <a:bodyPr/>
                    <a:lstStyle/>
                    <a:p>
                      <a:pPr algn="ctr" rtl="0" fontAlgn="b"/>
                      <a:r>
                        <a:rPr lang="en-US" sz="800" b="0" i="0" u="none" strike="noStrike">
                          <a:solidFill>
                            <a:srgbClr val="000000"/>
                          </a:solidFill>
                          <a:effectLst/>
                          <a:latin typeface="TradeGothic LT" panose="020B0506030503020504" pitchFamily="34" charset="0"/>
                        </a:rPr>
                        <a:t>TDSP H</a:t>
                      </a:r>
                    </a:p>
                  </a:txBody>
                  <a:tcPr marL="7464" marR="7464" marT="7464" marB="0" anchor="b">
                    <a:lnL w="12700" cap="flat" cmpd="sng" algn="ctr">
                      <a:solidFill>
                        <a:srgbClr val="00AEC7"/>
                      </a:solidFill>
                      <a:prstDash val="solid"/>
                      <a:round/>
                      <a:headEnd type="none" w="med" len="med"/>
                      <a:tailEnd type="none" w="med" len="med"/>
                    </a:lnL>
                    <a:lnR w="12700" cap="flat" cmpd="sng" algn="ctr">
                      <a:solidFill>
                        <a:srgbClr val="00AEC7"/>
                      </a:solidFill>
                      <a:prstDash val="solid"/>
                      <a:round/>
                      <a:headEnd type="none" w="med" len="med"/>
                      <a:tailEnd type="none" w="med" len="med"/>
                    </a:lnR>
                    <a:lnT w="12700" cap="flat" cmpd="sng" algn="ctr">
                      <a:solidFill>
                        <a:srgbClr val="00AEC7"/>
                      </a:solidFill>
                      <a:prstDash val="solid"/>
                      <a:round/>
                      <a:headEnd type="none" w="med" len="med"/>
                      <a:tailEnd type="none" w="med" len="med"/>
                    </a:lnT>
                    <a:lnB w="12700" cap="flat" cmpd="sng" algn="ctr">
                      <a:solidFill>
                        <a:srgbClr val="00AEC7"/>
                      </a:solidFill>
                      <a:prstDash val="solid"/>
                      <a:round/>
                      <a:headEnd type="none" w="med" len="med"/>
                      <a:tailEnd type="none" w="med" len="med"/>
                    </a:lnB>
                  </a:tcPr>
                </a:tc>
                <a:tc>
                  <a:txBody>
                    <a:bodyPr/>
                    <a:lstStyle/>
                    <a:p>
                      <a:pPr algn="ctr" rtl="0" fontAlgn="b"/>
                      <a:r>
                        <a:rPr lang="en-US" sz="800" b="0" i="0" u="none" strike="noStrike">
                          <a:solidFill>
                            <a:srgbClr val="000000"/>
                          </a:solidFill>
                          <a:effectLst/>
                          <a:latin typeface="TradeGothic LT" panose="020B0506030503020504" pitchFamily="34" charset="0"/>
                        </a:rPr>
                        <a:t>5%</a:t>
                      </a:r>
                    </a:p>
                  </a:txBody>
                  <a:tcPr marL="7464" marR="7464" marT="7464" marB="0" anchor="b">
                    <a:lnL w="12700" cap="flat" cmpd="sng" algn="ctr">
                      <a:solidFill>
                        <a:srgbClr val="00AEC7"/>
                      </a:solidFill>
                      <a:prstDash val="solid"/>
                      <a:round/>
                      <a:headEnd type="none" w="med" len="med"/>
                      <a:tailEnd type="none" w="med" len="med"/>
                    </a:lnL>
                    <a:lnR w="12700" cap="flat" cmpd="sng" algn="ctr">
                      <a:solidFill>
                        <a:srgbClr val="00AEC7"/>
                      </a:solidFill>
                      <a:prstDash val="solid"/>
                      <a:round/>
                      <a:headEnd type="none" w="med" len="med"/>
                      <a:tailEnd type="none" w="med" len="med"/>
                    </a:lnR>
                    <a:lnT w="12700" cap="flat" cmpd="sng" algn="ctr">
                      <a:solidFill>
                        <a:srgbClr val="00AEC7"/>
                      </a:solidFill>
                      <a:prstDash val="solid"/>
                      <a:round/>
                      <a:headEnd type="none" w="med" len="med"/>
                      <a:tailEnd type="none" w="med" len="med"/>
                    </a:lnT>
                    <a:lnB w="12700" cap="flat" cmpd="sng" algn="ctr">
                      <a:solidFill>
                        <a:srgbClr val="00AEC7"/>
                      </a:solidFill>
                      <a:prstDash val="solid"/>
                      <a:round/>
                      <a:headEnd type="none" w="med" len="med"/>
                      <a:tailEnd type="none" w="med" len="med"/>
                    </a:lnB>
                  </a:tcPr>
                </a:tc>
                <a:tc>
                  <a:txBody>
                    <a:bodyPr/>
                    <a:lstStyle/>
                    <a:p>
                      <a:pPr algn="ctr" rtl="0" fontAlgn="b"/>
                      <a:r>
                        <a:rPr lang="en-US" sz="800" b="0" i="0" u="none" strike="noStrike">
                          <a:solidFill>
                            <a:srgbClr val="000000"/>
                          </a:solidFill>
                          <a:effectLst/>
                          <a:latin typeface="TradeGothic LT" panose="020B0506030503020504" pitchFamily="34" charset="0"/>
                        </a:rPr>
                        <a:t>4.17%</a:t>
                      </a:r>
                    </a:p>
                  </a:txBody>
                  <a:tcPr marL="7464" marR="7464" marT="7464" marB="0" anchor="b">
                    <a:lnL w="12700" cap="flat" cmpd="sng" algn="ctr">
                      <a:solidFill>
                        <a:srgbClr val="00AEC7"/>
                      </a:solidFill>
                      <a:prstDash val="solid"/>
                      <a:round/>
                      <a:headEnd type="none" w="med" len="med"/>
                      <a:tailEnd type="none" w="med" len="med"/>
                    </a:lnL>
                    <a:lnR w="12700" cap="flat" cmpd="sng" algn="ctr">
                      <a:solidFill>
                        <a:srgbClr val="00AEC7"/>
                      </a:solidFill>
                      <a:prstDash val="solid"/>
                      <a:round/>
                      <a:headEnd type="none" w="med" len="med"/>
                      <a:tailEnd type="none" w="med" len="med"/>
                    </a:lnR>
                    <a:lnT w="12700" cap="flat" cmpd="sng" algn="ctr">
                      <a:solidFill>
                        <a:srgbClr val="00AEC7"/>
                      </a:solidFill>
                      <a:prstDash val="solid"/>
                      <a:round/>
                      <a:headEnd type="none" w="med" len="med"/>
                      <a:tailEnd type="none" w="med" len="med"/>
                    </a:lnT>
                    <a:lnB w="12700" cap="flat" cmpd="sng" algn="ctr">
                      <a:solidFill>
                        <a:srgbClr val="00AEC7"/>
                      </a:solidFill>
                      <a:prstDash val="solid"/>
                      <a:round/>
                      <a:headEnd type="none" w="med" len="med"/>
                      <a:tailEnd type="none" w="med" len="med"/>
                    </a:lnB>
                  </a:tcPr>
                </a:tc>
                <a:tc>
                  <a:txBody>
                    <a:bodyPr/>
                    <a:lstStyle/>
                    <a:p>
                      <a:pPr algn="ctr" rtl="0" fontAlgn="b"/>
                      <a:r>
                        <a:rPr lang="en-US" sz="800" b="0" i="0" u="none" strike="noStrike">
                          <a:solidFill>
                            <a:srgbClr val="000000"/>
                          </a:solidFill>
                          <a:effectLst/>
                          <a:latin typeface="TradeGothic LT" panose="020B0506030503020504" pitchFamily="34" charset="0"/>
                        </a:rPr>
                        <a:t>95.83%</a:t>
                      </a:r>
                    </a:p>
                  </a:txBody>
                  <a:tcPr marL="7464" marR="7464" marT="7464" marB="0" anchor="b">
                    <a:lnL w="12700" cap="flat" cmpd="sng" algn="ctr">
                      <a:solidFill>
                        <a:srgbClr val="00AEC7"/>
                      </a:solidFill>
                      <a:prstDash val="solid"/>
                      <a:round/>
                      <a:headEnd type="none" w="med" len="med"/>
                      <a:tailEnd type="none" w="med" len="med"/>
                    </a:lnL>
                    <a:lnR w="12700" cap="flat" cmpd="sng" algn="ctr">
                      <a:solidFill>
                        <a:srgbClr val="00AEC7"/>
                      </a:solidFill>
                      <a:prstDash val="solid"/>
                      <a:round/>
                      <a:headEnd type="none" w="med" len="med"/>
                      <a:tailEnd type="none" w="med" len="med"/>
                    </a:lnR>
                    <a:lnT w="12700" cap="flat" cmpd="sng" algn="ctr">
                      <a:solidFill>
                        <a:srgbClr val="00AEC7"/>
                      </a:solidFill>
                      <a:prstDash val="solid"/>
                      <a:round/>
                      <a:headEnd type="none" w="med" len="med"/>
                      <a:tailEnd type="none" w="med" len="med"/>
                    </a:lnT>
                    <a:lnB w="12700" cap="flat" cmpd="sng" algn="ctr">
                      <a:solidFill>
                        <a:srgbClr val="00AEC7"/>
                      </a:solidFill>
                      <a:prstDash val="solid"/>
                      <a:round/>
                      <a:headEnd type="none" w="med" len="med"/>
                      <a:tailEnd type="none" w="med" len="med"/>
                    </a:lnB>
                  </a:tcPr>
                </a:tc>
              </a:tr>
              <a:tr h="156738">
                <a:tc>
                  <a:txBody>
                    <a:bodyPr/>
                    <a:lstStyle/>
                    <a:p>
                      <a:pPr algn="ctr" rtl="0" fontAlgn="b"/>
                      <a:r>
                        <a:rPr lang="en-US" sz="800" b="0" i="0" u="none" strike="noStrike">
                          <a:solidFill>
                            <a:srgbClr val="000000"/>
                          </a:solidFill>
                          <a:effectLst/>
                          <a:latin typeface="TradeGothic LT" panose="020B0506030503020504" pitchFamily="34" charset="0"/>
                        </a:rPr>
                        <a:t>TDSP S</a:t>
                      </a:r>
                    </a:p>
                  </a:txBody>
                  <a:tcPr marL="7464" marR="7464" marT="7464" marB="0" anchor="b">
                    <a:lnL w="12700" cap="flat" cmpd="sng" algn="ctr">
                      <a:solidFill>
                        <a:srgbClr val="00AEC7"/>
                      </a:solidFill>
                      <a:prstDash val="solid"/>
                      <a:round/>
                      <a:headEnd type="none" w="med" len="med"/>
                      <a:tailEnd type="none" w="med" len="med"/>
                    </a:lnL>
                    <a:lnR w="12700" cap="flat" cmpd="sng" algn="ctr">
                      <a:solidFill>
                        <a:srgbClr val="00AEC7"/>
                      </a:solidFill>
                      <a:prstDash val="solid"/>
                      <a:round/>
                      <a:headEnd type="none" w="med" len="med"/>
                      <a:tailEnd type="none" w="med" len="med"/>
                    </a:lnR>
                    <a:lnT w="12700" cap="flat" cmpd="sng" algn="ctr">
                      <a:solidFill>
                        <a:srgbClr val="00AEC7"/>
                      </a:solidFill>
                      <a:prstDash val="solid"/>
                      <a:round/>
                      <a:headEnd type="none" w="med" len="med"/>
                      <a:tailEnd type="none" w="med" len="med"/>
                    </a:lnT>
                    <a:lnB w="12700" cap="flat" cmpd="sng" algn="ctr">
                      <a:solidFill>
                        <a:srgbClr val="00AEC7"/>
                      </a:solidFill>
                      <a:prstDash val="solid"/>
                      <a:round/>
                      <a:headEnd type="none" w="med" len="med"/>
                      <a:tailEnd type="none" w="med" len="med"/>
                    </a:lnB>
                  </a:tcPr>
                </a:tc>
                <a:tc>
                  <a:txBody>
                    <a:bodyPr/>
                    <a:lstStyle/>
                    <a:p>
                      <a:pPr algn="ctr" rtl="0" fontAlgn="b"/>
                      <a:r>
                        <a:rPr lang="en-US" sz="800" b="0" i="0" u="none" strike="noStrike">
                          <a:solidFill>
                            <a:srgbClr val="000000"/>
                          </a:solidFill>
                          <a:effectLst/>
                          <a:latin typeface="TradeGothic LT" panose="020B0506030503020504" pitchFamily="34" charset="0"/>
                        </a:rPr>
                        <a:t>0%</a:t>
                      </a:r>
                    </a:p>
                  </a:txBody>
                  <a:tcPr marL="7464" marR="7464" marT="7464" marB="0" anchor="b">
                    <a:lnL w="12700" cap="flat" cmpd="sng" algn="ctr">
                      <a:solidFill>
                        <a:srgbClr val="00AEC7"/>
                      </a:solidFill>
                      <a:prstDash val="solid"/>
                      <a:round/>
                      <a:headEnd type="none" w="med" len="med"/>
                      <a:tailEnd type="none" w="med" len="med"/>
                    </a:lnL>
                    <a:lnR w="12700" cap="flat" cmpd="sng" algn="ctr">
                      <a:solidFill>
                        <a:srgbClr val="00AEC7"/>
                      </a:solidFill>
                      <a:prstDash val="solid"/>
                      <a:round/>
                      <a:headEnd type="none" w="med" len="med"/>
                      <a:tailEnd type="none" w="med" len="med"/>
                    </a:lnR>
                    <a:lnT w="12700" cap="flat" cmpd="sng" algn="ctr">
                      <a:solidFill>
                        <a:srgbClr val="00AEC7"/>
                      </a:solidFill>
                      <a:prstDash val="solid"/>
                      <a:round/>
                      <a:headEnd type="none" w="med" len="med"/>
                      <a:tailEnd type="none" w="med" len="med"/>
                    </a:lnT>
                    <a:lnB w="12700" cap="flat" cmpd="sng" algn="ctr">
                      <a:solidFill>
                        <a:srgbClr val="00AEC7"/>
                      </a:solidFill>
                      <a:prstDash val="solid"/>
                      <a:round/>
                      <a:headEnd type="none" w="med" len="med"/>
                      <a:tailEnd type="none" w="med" len="med"/>
                    </a:lnB>
                  </a:tcPr>
                </a:tc>
                <a:tc>
                  <a:txBody>
                    <a:bodyPr/>
                    <a:lstStyle/>
                    <a:p>
                      <a:pPr algn="ctr" rtl="0" fontAlgn="b"/>
                      <a:r>
                        <a:rPr lang="en-US" sz="800" b="0" i="0" u="none" strike="noStrike">
                          <a:solidFill>
                            <a:srgbClr val="000000"/>
                          </a:solidFill>
                          <a:effectLst/>
                          <a:latin typeface="TradeGothic LT" panose="020B0506030503020504" pitchFamily="34" charset="0"/>
                        </a:rPr>
                        <a:t>0.00%</a:t>
                      </a:r>
                    </a:p>
                  </a:txBody>
                  <a:tcPr marL="7464" marR="7464" marT="7464" marB="0" anchor="b">
                    <a:lnL w="12700" cap="flat" cmpd="sng" algn="ctr">
                      <a:solidFill>
                        <a:srgbClr val="00AEC7"/>
                      </a:solidFill>
                      <a:prstDash val="solid"/>
                      <a:round/>
                      <a:headEnd type="none" w="med" len="med"/>
                      <a:tailEnd type="none" w="med" len="med"/>
                    </a:lnL>
                    <a:lnR w="12700" cap="flat" cmpd="sng" algn="ctr">
                      <a:solidFill>
                        <a:srgbClr val="00AEC7"/>
                      </a:solidFill>
                      <a:prstDash val="solid"/>
                      <a:round/>
                      <a:headEnd type="none" w="med" len="med"/>
                      <a:tailEnd type="none" w="med" len="med"/>
                    </a:lnR>
                    <a:lnT w="12700" cap="flat" cmpd="sng" algn="ctr">
                      <a:solidFill>
                        <a:srgbClr val="00AEC7"/>
                      </a:solidFill>
                      <a:prstDash val="solid"/>
                      <a:round/>
                      <a:headEnd type="none" w="med" len="med"/>
                      <a:tailEnd type="none" w="med" len="med"/>
                    </a:lnT>
                    <a:lnB w="12700" cap="flat" cmpd="sng" algn="ctr">
                      <a:solidFill>
                        <a:srgbClr val="00AEC7"/>
                      </a:solidFill>
                      <a:prstDash val="solid"/>
                      <a:round/>
                      <a:headEnd type="none" w="med" len="med"/>
                      <a:tailEnd type="none" w="med" len="med"/>
                    </a:lnB>
                  </a:tcPr>
                </a:tc>
                <a:tc>
                  <a:txBody>
                    <a:bodyPr/>
                    <a:lstStyle/>
                    <a:p>
                      <a:pPr algn="ctr" rtl="0" fontAlgn="b"/>
                      <a:r>
                        <a:rPr lang="en-US" sz="800" b="0" i="0" u="none" strike="noStrike">
                          <a:solidFill>
                            <a:srgbClr val="000000"/>
                          </a:solidFill>
                          <a:effectLst/>
                          <a:latin typeface="TradeGothic LT" panose="020B0506030503020504" pitchFamily="34" charset="0"/>
                        </a:rPr>
                        <a:t>100.00%</a:t>
                      </a:r>
                    </a:p>
                  </a:txBody>
                  <a:tcPr marL="7464" marR="7464" marT="7464" marB="0" anchor="b">
                    <a:lnL w="12700" cap="flat" cmpd="sng" algn="ctr">
                      <a:solidFill>
                        <a:srgbClr val="00AEC7"/>
                      </a:solidFill>
                      <a:prstDash val="solid"/>
                      <a:round/>
                      <a:headEnd type="none" w="med" len="med"/>
                      <a:tailEnd type="none" w="med" len="med"/>
                    </a:lnL>
                    <a:lnR w="12700" cap="flat" cmpd="sng" algn="ctr">
                      <a:solidFill>
                        <a:srgbClr val="00AEC7"/>
                      </a:solidFill>
                      <a:prstDash val="solid"/>
                      <a:round/>
                      <a:headEnd type="none" w="med" len="med"/>
                      <a:tailEnd type="none" w="med" len="med"/>
                    </a:lnR>
                    <a:lnT w="12700" cap="flat" cmpd="sng" algn="ctr">
                      <a:solidFill>
                        <a:srgbClr val="00AEC7"/>
                      </a:solidFill>
                      <a:prstDash val="solid"/>
                      <a:round/>
                      <a:headEnd type="none" w="med" len="med"/>
                      <a:tailEnd type="none" w="med" len="med"/>
                    </a:lnT>
                    <a:lnB w="12700" cap="flat" cmpd="sng" algn="ctr">
                      <a:solidFill>
                        <a:srgbClr val="00AEC7"/>
                      </a:solidFill>
                      <a:prstDash val="solid"/>
                      <a:round/>
                      <a:headEnd type="none" w="med" len="med"/>
                      <a:tailEnd type="none" w="med" len="med"/>
                    </a:lnB>
                  </a:tcPr>
                </a:tc>
              </a:tr>
              <a:tr h="156738">
                <a:tc>
                  <a:txBody>
                    <a:bodyPr/>
                    <a:lstStyle/>
                    <a:p>
                      <a:pPr algn="ctr" rtl="0" fontAlgn="b"/>
                      <a:r>
                        <a:rPr lang="en-US" sz="800" b="0" i="0" u="none" strike="noStrike">
                          <a:solidFill>
                            <a:srgbClr val="000000"/>
                          </a:solidFill>
                          <a:effectLst/>
                          <a:latin typeface="TradeGothic LT" panose="020B0506030503020504" pitchFamily="34" charset="0"/>
                        </a:rPr>
                        <a:t>TDSP L</a:t>
                      </a:r>
                    </a:p>
                  </a:txBody>
                  <a:tcPr marL="7464" marR="7464" marT="7464" marB="0" anchor="b">
                    <a:lnL w="12700" cap="flat" cmpd="sng" algn="ctr">
                      <a:solidFill>
                        <a:srgbClr val="00AEC7"/>
                      </a:solidFill>
                      <a:prstDash val="solid"/>
                      <a:round/>
                      <a:headEnd type="none" w="med" len="med"/>
                      <a:tailEnd type="none" w="med" len="med"/>
                    </a:lnL>
                    <a:lnR w="12700" cap="flat" cmpd="sng" algn="ctr">
                      <a:solidFill>
                        <a:srgbClr val="00AEC7"/>
                      </a:solidFill>
                      <a:prstDash val="solid"/>
                      <a:round/>
                      <a:headEnd type="none" w="med" len="med"/>
                      <a:tailEnd type="none" w="med" len="med"/>
                    </a:lnR>
                    <a:lnT w="12700" cap="flat" cmpd="sng" algn="ctr">
                      <a:solidFill>
                        <a:srgbClr val="00AEC7"/>
                      </a:solidFill>
                      <a:prstDash val="solid"/>
                      <a:round/>
                      <a:headEnd type="none" w="med" len="med"/>
                      <a:tailEnd type="none" w="med" len="med"/>
                    </a:lnT>
                    <a:lnB w="12700" cap="flat" cmpd="sng" algn="ctr">
                      <a:solidFill>
                        <a:srgbClr val="00AEC7"/>
                      </a:solidFill>
                      <a:prstDash val="solid"/>
                      <a:round/>
                      <a:headEnd type="none" w="med" len="med"/>
                      <a:tailEnd type="none" w="med" len="med"/>
                    </a:lnB>
                  </a:tcPr>
                </a:tc>
                <a:tc>
                  <a:txBody>
                    <a:bodyPr/>
                    <a:lstStyle/>
                    <a:p>
                      <a:pPr algn="ctr" rtl="0" fontAlgn="b"/>
                      <a:r>
                        <a:rPr lang="en-US" sz="800" b="0" i="0" u="none" strike="noStrike">
                          <a:solidFill>
                            <a:srgbClr val="000000"/>
                          </a:solidFill>
                          <a:effectLst/>
                          <a:latin typeface="TradeGothic LT" panose="020B0506030503020504" pitchFamily="34" charset="0"/>
                        </a:rPr>
                        <a:t>0%</a:t>
                      </a:r>
                    </a:p>
                  </a:txBody>
                  <a:tcPr marL="7464" marR="7464" marT="7464" marB="0" anchor="b">
                    <a:lnL w="12700" cap="flat" cmpd="sng" algn="ctr">
                      <a:solidFill>
                        <a:srgbClr val="00AEC7"/>
                      </a:solidFill>
                      <a:prstDash val="solid"/>
                      <a:round/>
                      <a:headEnd type="none" w="med" len="med"/>
                      <a:tailEnd type="none" w="med" len="med"/>
                    </a:lnL>
                    <a:lnR w="12700" cap="flat" cmpd="sng" algn="ctr">
                      <a:solidFill>
                        <a:srgbClr val="00AEC7"/>
                      </a:solidFill>
                      <a:prstDash val="solid"/>
                      <a:round/>
                      <a:headEnd type="none" w="med" len="med"/>
                      <a:tailEnd type="none" w="med" len="med"/>
                    </a:lnR>
                    <a:lnT w="12700" cap="flat" cmpd="sng" algn="ctr">
                      <a:solidFill>
                        <a:srgbClr val="00AEC7"/>
                      </a:solidFill>
                      <a:prstDash val="solid"/>
                      <a:round/>
                      <a:headEnd type="none" w="med" len="med"/>
                      <a:tailEnd type="none" w="med" len="med"/>
                    </a:lnT>
                    <a:lnB w="12700" cap="flat" cmpd="sng" algn="ctr">
                      <a:solidFill>
                        <a:srgbClr val="00AEC7"/>
                      </a:solidFill>
                      <a:prstDash val="solid"/>
                      <a:round/>
                      <a:headEnd type="none" w="med" len="med"/>
                      <a:tailEnd type="none" w="med" len="med"/>
                    </a:lnB>
                  </a:tcPr>
                </a:tc>
                <a:tc>
                  <a:txBody>
                    <a:bodyPr/>
                    <a:lstStyle/>
                    <a:p>
                      <a:pPr algn="ctr" rtl="0" fontAlgn="b"/>
                      <a:r>
                        <a:rPr lang="en-US" sz="800" b="0" i="0" u="none" strike="noStrike">
                          <a:solidFill>
                            <a:srgbClr val="000000"/>
                          </a:solidFill>
                          <a:effectLst/>
                          <a:latin typeface="TradeGothic LT" panose="020B0506030503020504" pitchFamily="34" charset="0"/>
                        </a:rPr>
                        <a:t>0.00%</a:t>
                      </a:r>
                    </a:p>
                  </a:txBody>
                  <a:tcPr marL="7464" marR="7464" marT="7464" marB="0" anchor="b">
                    <a:lnL w="12700" cap="flat" cmpd="sng" algn="ctr">
                      <a:solidFill>
                        <a:srgbClr val="00AEC7"/>
                      </a:solidFill>
                      <a:prstDash val="solid"/>
                      <a:round/>
                      <a:headEnd type="none" w="med" len="med"/>
                      <a:tailEnd type="none" w="med" len="med"/>
                    </a:lnL>
                    <a:lnR w="12700" cap="flat" cmpd="sng" algn="ctr">
                      <a:solidFill>
                        <a:srgbClr val="00AEC7"/>
                      </a:solidFill>
                      <a:prstDash val="solid"/>
                      <a:round/>
                      <a:headEnd type="none" w="med" len="med"/>
                      <a:tailEnd type="none" w="med" len="med"/>
                    </a:lnR>
                    <a:lnT w="12700" cap="flat" cmpd="sng" algn="ctr">
                      <a:solidFill>
                        <a:srgbClr val="00AEC7"/>
                      </a:solidFill>
                      <a:prstDash val="solid"/>
                      <a:round/>
                      <a:headEnd type="none" w="med" len="med"/>
                      <a:tailEnd type="none" w="med" len="med"/>
                    </a:lnT>
                    <a:lnB w="12700" cap="flat" cmpd="sng" algn="ctr">
                      <a:solidFill>
                        <a:srgbClr val="00AEC7"/>
                      </a:solidFill>
                      <a:prstDash val="solid"/>
                      <a:round/>
                      <a:headEnd type="none" w="med" len="med"/>
                      <a:tailEnd type="none" w="med" len="med"/>
                    </a:lnB>
                  </a:tcPr>
                </a:tc>
                <a:tc>
                  <a:txBody>
                    <a:bodyPr/>
                    <a:lstStyle/>
                    <a:p>
                      <a:pPr algn="ctr" rtl="0" fontAlgn="b"/>
                      <a:r>
                        <a:rPr lang="en-US" sz="800" b="0" i="0" u="none" strike="noStrike">
                          <a:solidFill>
                            <a:srgbClr val="000000"/>
                          </a:solidFill>
                          <a:effectLst/>
                          <a:latin typeface="TradeGothic LT" panose="020B0506030503020504" pitchFamily="34" charset="0"/>
                        </a:rPr>
                        <a:t>100.00%</a:t>
                      </a:r>
                    </a:p>
                  </a:txBody>
                  <a:tcPr marL="7464" marR="7464" marT="7464" marB="0" anchor="b">
                    <a:lnL w="12700" cap="flat" cmpd="sng" algn="ctr">
                      <a:solidFill>
                        <a:srgbClr val="00AEC7"/>
                      </a:solidFill>
                      <a:prstDash val="solid"/>
                      <a:round/>
                      <a:headEnd type="none" w="med" len="med"/>
                      <a:tailEnd type="none" w="med" len="med"/>
                    </a:lnL>
                    <a:lnR w="12700" cap="flat" cmpd="sng" algn="ctr">
                      <a:solidFill>
                        <a:srgbClr val="00AEC7"/>
                      </a:solidFill>
                      <a:prstDash val="solid"/>
                      <a:round/>
                      <a:headEnd type="none" w="med" len="med"/>
                      <a:tailEnd type="none" w="med" len="med"/>
                    </a:lnR>
                    <a:lnT w="12700" cap="flat" cmpd="sng" algn="ctr">
                      <a:solidFill>
                        <a:srgbClr val="00AEC7"/>
                      </a:solidFill>
                      <a:prstDash val="solid"/>
                      <a:round/>
                      <a:headEnd type="none" w="med" len="med"/>
                      <a:tailEnd type="none" w="med" len="med"/>
                    </a:lnT>
                    <a:lnB w="12700" cap="flat" cmpd="sng" algn="ctr">
                      <a:solidFill>
                        <a:srgbClr val="00AEC7"/>
                      </a:solidFill>
                      <a:prstDash val="solid"/>
                      <a:round/>
                      <a:headEnd type="none" w="med" len="med"/>
                      <a:tailEnd type="none" w="med" len="med"/>
                    </a:lnB>
                  </a:tcPr>
                </a:tc>
              </a:tr>
              <a:tr h="156738">
                <a:tc>
                  <a:txBody>
                    <a:bodyPr/>
                    <a:lstStyle/>
                    <a:p>
                      <a:pPr algn="ctr" rtl="0" fontAlgn="b"/>
                      <a:r>
                        <a:rPr lang="en-US" sz="800" b="0" i="0" u="none" strike="noStrike">
                          <a:solidFill>
                            <a:srgbClr val="000000"/>
                          </a:solidFill>
                          <a:effectLst/>
                          <a:latin typeface="TradeGothic LT" panose="020B0506030503020504" pitchFamily="34" charset="0"/>
                        </a:rPr>
                        <a:t>TDSP W</a:t>
                      </a:r>
                    </a:p>
                  </a:txBody>
                  <a:tcPr marL="7464" marR="7464" marT="7464" marB="0" anchor="b">
                    <a:lnL w="12700" cap="flat" cmpd="sng" algn="ctr">
                      <a:solidFill>
                        <a:srgbClr val="00AEC7"/>
                      </a:solidFill>
                      <a:prstDash val="solid"/>
                      <a:round/>
                      <a:headEnd type="none" w="med" len="med"/>
                      <a:tailEnd type="none" w="med" len="med"/>
                    </a:lnL>
                    <a:lnR w="12700" cap="flat" cmpd="sng" algn="ctr">
                      <a:solidFill>
                        <a:srgbClr val="00AEC7"/>
                      </a:solidFill>
                      <a:prstDash val="solid"/>
                      <a:round/>
                      <a:headEnd type="none" w="med" len="med"/>
                      <a:tailEnd type="none" w="med" len="med"/>
                    </a:lnR>
                    <a:lnT w="12700" cap="flat" cmpd="sng" algn="ctr">
                      <a:solidFill>
                        <a:srgbClr val="00AEC7"/>
                      </a:solidFill>
                      <a:prstDash val="solid"/>
                      <a:round/>
                      <a:headEnd type="none" w="med" len="med"/>
                      <a:tailEnd type="none" w="med" len="med"/>
                    </a:lnT>
                    <a:lnB w="12700" cap="flat" cmpd="sng" algn="ctr">
                      <a:solidFill>
                        <a:srgbClr val="00AEC7"/>
                      </a:solidFill>
                      <a:prstDash val="solid"/>
                      <a:round/>
                      <a:headEnd type="none" w="med" len="med"/>
                      <a:tailEnd type="none" w="med" len="med"/>
                    </a:lnB>
                  </a:tcPr>
                </a:tc>
                <a:tc>
                  <a:txBody>
                    <a:bodyPr/>
                    <a:lstStyle/>
                    <a:p>
                      <a:pPr algn="ctr" rtl="0" fontAlgn="b"/>
                      <a:r>
                        <a:rPr lang="en-US" sz="800" b="0" i="0" u="none" strike="noStrike">
                          <a:solidFill>
                            <a:srgbClr val="000000"/>
                          </a:solidFill>
                          <a:effectLst/>
                          <a:latin typeface="TradeGothic LT" panose="020B0506030503020504" pitchFamily="34" charset="0"/>
                        </a:rPr>
                        <a:t>0%</a:t>
                      </a:r>
                    </a:p>
                  </a:txBody>
                  <a:tcPr marL="7464" marR="7464" marT="7464" marB="0" anchor="b">
                    <a:lnL w="12700" cap="flat" cmpd="sng" algn="ctr">
                      <a:solidFill>
                        <a:srgbClr val="00AEC7"/>
                      </a:solidFill>
                      <a:prstDash val="solid"/>
                      <a:round/>
                      <a:headEnd type="none" w="med" len="med"/>
                      <a:tailEnd type="none" w="med" len="med"/>
                    </a:lnL>
                    <a:lnR w="12700" cap="flat" cmpd="sng" algn="ctr">
                      <a:solidFill>
                        <a:srgbClr val="00AEC7"/>
                      </a:solidFill>
                      <a:prstDash val="solid"/>
                      <a:round/>
                      <a:headEnd type="none" w="med" len="med"/>
                      <a:tailEnd type="none" w="med" len="med"/>
                    </a:lnR>
                    <a:lnT w="12700" cap="flat" cmpd="sng" algn="ctr">
                      <a:solidFill>
                        <a:srgbClr val="00AEC7"/>
                      </a:solidFill>
                      <a:prstDash val="solid"/>
                      <a:round/>
                      <a:headEnd type="none" w="med" len="med"/>
                      <a:tailEnd type="none" w="med" len="med"/>
                    </a:lnT>
                    <a:lnB w="12700" cap="flat" cmpd="sng" algn="ctr">
                      <a:solidFill>
                        <a:srgbClr val="00AEC7"/>
                      </a:solidFill>
                      <a:prstDash val="solid"/>
                      <a:round/>
                      <a:headEnd type="none" w="med" len="med"/>
                      <a:tailEnd type="none" w="med" len="med"/>
                    </a:lnB>
                  </a:tcPr>
                </a:tc>
                <a:tc>
                  <a:txBody>
                    <a:bodyPr/>
                    <a:lstStyle/>
                    <a:p>
                      <a:pPr algn="ctr" rtl="0" fontAlgn="b"/>
                      <a:r>
                        <a:rPr lang="en-US" sz="800" b="0" i="0" u="none" strike="noStrike">
                          <a:solidFill>
                            <a:srgbClr val="000000"/>
                          </a:solidFill>
                          <a:effectLst/>
                          <a:latin typeface="TradeGothic LT" panose="020B0506030503020504" pitchFamily="34" charset="0"/>
                        </a:rPr>
                        <a:t>0.00%</a:t>
                      </a:r>
                    </a:p>
                  </a:txBody>
                  <a:tcPr marL="7464" marR="7464" marT="7464" marB="0" anchor="b">
                    <a:lnL w="12700" cap="flat" cmpd="sng" algn="ctr">
                      <a:solidFill>
                        <a:srgbClr val="00AEC7"/>
                      </a:solidFill>
                      <a:prstDash val="solid"/>
                      <a:round/>
                      <a:headEnd type="none" w="med" len="med"/>
                      <a:tailEnd type="none" w="med" len="med"/>
                    </a:lnL>
                    <a:lnR w="12700" cap="flat" cmpd="sng" algn="ctr">
                      <a:solidFill>
                        <a:srgbClr val="00AEC7"/>
                      </a:solidFill>
                      <a:prstDash val="solid"/>
                      <a:round/>
                      <a:headEnd type="none" w="med" len="med"/>
                      <a:tailEnd type="none" w="med" len="med"/>
                    </a:lnR>
                    <a:lnT w="12700" cap="flat" cmpd="sng" algn="ctr">
                      <a:solidFill>
                        <a:srgbClr val="00AEC7"/>
                      </a:solidFill>
                      <a:prstDash val="solid"/>
                      <a:round/>
                      <a:headEnd type="none" w="med" len="med"/>
                      <a:tailEnd type="none" w="med" len="med"/>
                    </a:lnT>
                    <a:lnB w="12700" cap="flat" cmpd="sng" algn="ctr">
                      <a:solidFill>
                        <a:srgbClr val="00AEC7"/>
                      </a:solidFill>
                      <a:prstDash val="solid"/>
                      <a:round/>
                      <a:headEnd type="none" w="med" len="med"/>
                      <a:tailEnd type="none" w="med" len="med"/>
                    </a:lnB>
                  </a:tcPr>
                </a:tc>
                <a:tc>
                  <a:txBody>
                    <a:bodyPr/>
                    <a:lstStyle/>
                    <a:p>
                      <a:pPr algn="ctr" rtl="0" fontAlgn="b"/>
                      <a:r>
                        <a:rPr lang="en-US" sz="800" b="0" i="0" u="none" strike="noStrike">
                          <a:solidFill>
                            <a:srgbClr val="000000"/>
                          </a:solidFill>
                          <a:effectLst/>
                          <a:latin typeface="TradeGothic LT" panose="020B0506030503020504" pitchFamily="34" charset="0"/>
                        </a:rPr>
                        <a:t>100.00%</a:t>
                      </a:r>
                    </a:p>
                  </a:txBody>
                  <a:tcPr marL="7464" marR="7464" marT="7464" marB="0" anchor="b">
                    <a:lnL w="12700" cap="flat" cmpd="sng" algn="ctr">
                      <a:solidFill>
                        <a:srgbClr val="00AEC7"/>
                      </a:solidFill>
                      <a:prstDash val="solid"/>
                      <a:round/>
                      <a:headEnd type="none" w="med" len="med"/>
                      <a:tailEnd type="none" w="med" len="med"/>
                    </a:lnL>
                    <a:lnR w="12700" cap="flat" cmpd="sng" algn="ctr">
                      <a:solidFill>
                        <a:srgbClr val="00AEC7"/>
                      </a:solidFill>
                      <a:prstDash val="solid"/>
                      <a:round/>
                      <a:headEnd type="none" w="med" len="med"/>
                      <a:tailEnd type="none" w="med" len="med"/>
                    </a:lnR>
                    <a:lnT w="12700" cap="flat" cmpd="sng" algn="ctr">
                      <a:solidFill>
                        <a:srgbClr val="00AEC7"/>
                      </a:solidFill>
                      <a:prstDash val="solid"/>
                      <a:round/>
                      <a:headEnd type="none" w="med" len="med"/>
                      <a:tailEnd type="none" w="med" len="med"/>
                    </a:lnT>
                    <a:lnB w="12700" cap="flat" cmpd="sng" algn="ctr">
                      <a:solidFill>
                        <a:srgbClr val="00AEC7"/>
                      </a:solidFill>
                      <a:prstDash val="solid"/>
                      <a:round/>
                      <a:headEnd type="none" w="med" len="med"/>
                      <a:tailEnd type="none" w="med" len="med"/>
                    </a:lnB>
                  </a:tcPr>
                </a:tc>
              </a:tr>
              <a:tr h="156738">
                <a:tc>
                  <a:txBody>
                    <a:bodyPr/>
                    <a:lstStyle/>
                    <a:p>
                      <a:pPr algn="ctr" rtl="0" fontAlgn="b"/>
                      <a:r>
                        <a:rPr lang="en-US" sz="800" b="0" i="0" u="none" strike="noStrike">
                          <a:solidFill>
                            <a:srgbClr val="000000"/>
                          </a:solidFill>
                          <a:effectLst/>
                          <a:latin typeface="TradeGothic LT" panose="020B0506030503020504" pitchFamily="34" charset="0"/>
                        </a:rPr>
                        <a:t>TDSP E</a:t>
                      </a:r>
                    </a:p>
                  </a:txBody>
                  <a:tcPr marL="7464" marR="7464" marT="7464" marB="0" anchor="b">
                    <a:lnL w="12700" cap="flat" cmpd="sng" algn="ctr">
                      <a:solidFill>
                        <a:srgbClr val="00AEC7"/>
                      </a:solidFill>
                      <a:prstDash val="solid"/>
                      <a:round/>
                      <a:headEnd type="none" w="med" len="med"/>
                      <a:tailEnd type="none" w="med" len="med"/>
                    </a:lnL>
                    <a:lnR w="12700" cap="flat" cmpd="sng" algn="ctr">
                      <a:solidFill>
                        <a:srgbClr val="00AEC7"/>
                      </a:solidFill>
                      <a:prstDash val="solid"/>
                      <a:round/>
                      <a:headEnd type="none" w="med" len="med"/>
                      <a:tailEnd type="none" w="med" len="med"/>
                    </a:lnR>
                    <a:lnT w="12700" cap="flat" cmpd="sng" algn="ctr">
                      <a:solidFill>
                        <a:srgbClr val="00AEC7"/>
                      </a:solidFill>
                      <a:prstDash val="solid"/>
                      <a:round/>
                      <a:headEnd type="none" w="med" len="med"/>
                      <a:tailEnd type="none" w="med" len="med"/>
                    </a:lnT>
                    <a:lnB w="12700" cap="flat" cmpd="sng" algn="ctr">
                      <a:solidFill>
                        <a:srgbClr val="00AEC7"/>
                      </a:solidFill>
                      <a:prstDash val="solid"/>
                      <a:round/>
                      <a:headEnd type="none" w="med" len="med"/>
                      <a:tailEnd type="none" w="med" len="med"/>
                    </a:lnB>
                  </a:tcPr>
                </a:tc>
                <a:tc>
                  <a:txBody>
                    <a:bodyPr/>
                    <a:lstStyle/>
                    <a:p>
                      <a:pPr algn="ctr" rtl="0" fontAlgn="b"/>
                      <a:r>
                        <a:rPr lang="en-US" sz="800" b="0" i="0" u="none" strike="noStrike">
                          <a:solidFill>
                            <a:srgbClr val="000000"/>
                          </a:solidFill>
                          <a:effectLst/>
                          <a:latin typeface="TradeGothic LT" panose="020B0506030503020504" pitchFamily="34" charset="0"/>
                        </a:rPr>
                        <a:t>0%</a:t>
                      </a:r>
                    </a:p>
                  </a:txBody>
                  <a:tcPr marL="7464" marR="7464" marT="7464" marB="0" anchor="b">
                    <a:lnL w="12700" cap="flat" cmpd="sng" algn="ctr">
                      <a:solidFill>
                        <a:srgbClr val="00AEC7"/>
                      </a:solidFill>
                      <a:prstDash val="solid"/>
                      <a:round/>
                      <a:headEnd type="none" w="med" len="med"/>
                      <a:tailEnd type="none" w="med" len="med"/>
                    </a:lnL>
                    <a:lnR w="12700" cap="flat" cmpd="sng" algn="ctr">
                      <a:solidFill>
                        <a:srgbClr val="00AEC7"/>
                      </a:solidFill>
                      <a:prstDash val="solid"/>
                      <a:round/>
                      <a:headEnd type="none" w="med" len="med"/>
                      <a:tailEnd type="none" w="med" len="med"/>
                    </a:lnR>
                    <a:lnT w="12700" cap="flat" cmpd="sng" algn="ctr">
                      <a:solidFill>
                        <a:srgbClr val="00AEC7"/>
                      </a:solidFill>
                      <a:prstDash val="solid"/>
                      <a:round/>
                      <a:headEnd type="none" w="med" len="med"/>
                      <a:tailEnd type="none" w="med" len="med"/>
                    </a:lnT>
                    <a:lnB w="12700" cap="flat" cmpd="sng" algn="ctr">
                      <a:solidFill>
                        <a:srgbClr val="00AEC7"/>
                      </a:solidFill>
                      <a:prstDash val="solid"/>
                      <a:round/>
                      <a:headEnd type="none" w="med" len="med"/>
                      <a:tailEnd type="none" w="med" len="med"/>
                    </a:lnB>
                  </a:tcPr>
                </a:tc>
                <a:tc>
                  <a:txBody>
                    <a:bodyPr/>
                    <a:lstStyle/>
                    <a:p>
                      <a:pPr algn="ctr" rtl="0" fontAlgn="b"/>
                      <a:r>
                        <a:rPr lang="en-US" sz="800" b="0" i="0" u="none" strike="noStrike">
                          <a:solidFill>
                            <a:srgbClr val="000000"/>
                          </a:solidFill>
                          <a:effectLst/>
                          <a:latin typeface="TradeGothic LT" panose="020B0506030503020504" pitchFamily="34" charset="0"/>
                        </a:rPr>
                        <a:t>0.00%</a:t>
                      </a:r>
                    </a:p>
                  </a:txBody>
                  <a:tcPr marL="7464" marR="7464" marT="7464" marB="0" anchor="b">
                    <a:lnL w="12700" cap="flat" cmpd="sng" algn="ctr">
                      <a:solidFill>
                        <a:srgbClr val="00AEC7"/>
                      </a:solidFill>
                      <a:prstDash val="solid"/>
                      <a:round/>
                      <a:headEnd type="none" w="med" len="med"/>
                      <a:tailEnd type="none" w="med" len="med"/>
                    </a:lnL>
                    <a:lnR w="12700" cap="flat" cmpd="sng" algn="ctr">
                      <a:solidFill>
                        <a:srgbClr val="00AEC7"/>
                      </a:solidFill>
                      <a:prstDash val="solid"/>
                      <a:round/>
                      <a:headEnd type="none" w="med" len="med"/>
                      <a:tailEnd type="none" w="med" len="med"/>
                    </a:lnR>
                    <a:lnT w="12700" cap="flat" cmpd="sng" algn="ctr">
                      <a:solidFill>
                        <a:srgbClr val="00AEC7"/>
                      </a:solidFill>
                      <a:prstDash val="solid"/>
                      <a:round/>
                      <a:headEnd type="none" w="med" len="med"/>
                      <a:tailEnd type="none" w="med" len="med"/>
                    </a:lnT>
                    <a:lnB w="12700" cap="flat" cmpd="sng" algn="ctr">
                      <a:solidFill>
                        <a:srgbClr val="00AEC7"/>
                      </a:solidFill>
                      <a:prstDash val="solid"/>
                      <a:round/>
                      <a:headEnd type="none" w="med" len="med"/>
                      <a:tailEnd type="none" w="med" len="med"/>
                    </a:lnB>
                  </a:tcPr>
                </a:tc>
                <a:tc>
                  <a:txBody>
                    <a:bodyPr/>
                    <a:lstStyle/>
                    <a:p>
                      <a:pPr algn="ctr" rtl="0" fontAlgn="b"/>
                      <a:r>
                        <a:rPr lang="en-US" sz="800" b="0" i="0" u="none" strike="noStrike">
                          <a:solidFill>
                            <a:srgbClr val="000000"/>
                          </a:solidFill>
                          <a:effectLst/>
                          <a:latin typeface="TradeGothic LT" panose="020B0506030503020504" pitchFamily="34" charset="0"/>
                        </a:rPr>
                        <a:t>100.00%</a:t>
                      </a:r>
                    </a:p>
                  </a:txBody>
                  <a:tcPr marL="7464" marR="7464" marT="7464" marB="0" anchor="b">
                    <a:lnL w="12700" cap="flat" cmpd="sng" algn="ctr">
                      <a:solidFill>
                        <a:srgbClr val="00AEC7"/>
                      </a:solidFill>
                      <a:prstDash val="solid"/>
                      <a:round/>
                      <a:headEnd type="none" w="med" len="med"/>
                      <a:tailEnd type="none" w="med" len="med"/>
                    </a:lnL>
                    <a:lnR w="12700" cap="flat" cmpd="sng" algn="ctr">
                      <a:solidFill>
                        <a:srgbClr val="00AEC7"/>
                      </a:solidFill>
                      <a:prstDash val="solid"/>
                      <a:round/>
                      <a:headEnd type="none" w="med" len="med"/>
                      <a:tailEnd type="none" w="med" len="med"/>
                    </a:lnR>
                    <a:lnT w="12700" cap="flat" cmpd="sng" algn="ctr">
                      <a:solidFill>
                        <a:srgbClr val="00AEC7"/>
                      </a:solidFill>
                      <a:prstDash val="solid"/>
                      <a:round/>
                      <a:headEnd type="none" w="med" len="med"/>
                      <a:tailEnd type="none" w="med" len="med"/>
                    </a:lnT>
                    <a:lnB w="12700" cap="flat" cmpd="sng" algn="ctr">
                      <a:solidFill>
                        <a:srgbClr val="00AEC7"/>
                      </a:solidFill>
                      <a:prstDash val="solid"/>
                      <a:round/>
                      <a:headEnd type="none" w="med" len="med"/>
                      <a:tailEnd type="none" w="med" len="med"/>
                    </a:lnB>
                  </a:tcPr>
                </a:tc>
              </a:tr>
              <a:tr h="156738">
                <a:tc>
                  <a:txBody>
                    <a:bodyPr/>
                    <a:lstStyle/>
                    <a:p>
                      <a:pPr algn="ctr" rtl="0" fontAlgn="b"/>
                      <a:r>
                        <a:rPr lang="en-US" sz="800" b="0" i="0" u="none" strike="noStrike" dirty="0">
                          <a:solidFill>
                            <a:srgbClr val="000000"/>
                          </a:solidFill>
                          <a:effectLst/>
                          <a:latin typeface="TradeGothic LT" panose="020B0506030503020504" pitchFamily="34" charset="0"/>
                        </a:rPr>
                        <a:t>TDSP J</a:t>
                      </a:r>
                    </a:p>
                  </a:txBody>
                  <a:tcPr marL="7464" marR="7464" marT="7464" marB="0" anchor="b">
                    <a:lnL w="12700" cap="flat" cmpd="sng" algn="ctr">
                      <a:solidFill>
                        <a:srgbClr val="00AEC7"/>
                      </a:solidFill>
                      <a:prstDash val="solid"/>
                      <a:round/>
                      <a:headEnd type="none" w="med" len="med"/>
                      <a:tailEnd type="none" w="med" len="med"/>
                    </a:lnL>
                    <a:lnR w="12700" cap="flat" cmpd="sng" algn="ctr">
                      <a:solidFill>
                        <a:srgbClr val="00AEC7"/>
                      </a:solidFill>
                      <a:prstDash val="solid"/>
                      <a:round/>
                      <a:headEnd type="none" w="med" len="med"/>
                      <a:tailEnd type="none" w="med" len="med"/>
                    </a:lnR>
                    <a:lnT w="12700" cap="flat" cmpd="sng" algn="ctr">
                      <a:solidFill>
                        <a:srgbClr val="00AEC7"/>
                      </a:solidFill>
                      <a:prstDash val="solid"/>
                      <a:round/>
                      <a:headEnd type="none" w="med" len="med"/>
                      <a:tailEnd type="none" w="med" len="med"/>
                    </a:lnT>
                    <a:lnB w="12700" cap="flat" cmpd="sng" algn="ctr">
                      <a:solidFill>
                        <a:srgbClr val="00AEC7"/>
                      </a:solidFill>
                      <a:prstDash val="solid"/>
                      <a:round/>
                      <a:headEnd type="none" w="med" len="med"/>
                      <a:tailEnd type="none" w="med" len="med"/>
                    </a:lnB>
                  </a:tcPr>
                </a:tc>
                <a:tc>
                  <a:txBody>
                    <a:bodyPr/>
                    <a:lstStyle/>
                    <a:p>
                      <a:pPr algn="ctr" rtl="0" fontAlgn="b"/>
                      <a:r>
                        <a:rPr lang="en-US" sz="800" b="0" i="0" u="none" strike="noStrike">
                          <a:solidFill>
                            <a:srgbClr val="000000"/>
                          </a:solidFill>
                          <a:effectLst/>
                          <a:latin typeface="TradeGothic LT" panose="020B0506030503020504" pitchFamily="34" charset="0"/>
                        </a:rPr>
                        <a:t>0%</a:t>
                      </a:r>
                    </a:p>
                  </a:txBody>
                  <a:tcPr marL="7464" marR="7464" marT="7464" marB="0" anchor="b">
                    <a:lnL w="12700" cap="flat" cmpd="sng" algn="ctr">
                      <a:solidFill>
                        <a:srgbClr val="00AEC7"/>
                      </a:solidFill>
                      <a:prstDash val="solid"/>
                      <a:round/>
                      <a:headEnd type="none" w="med" len="med"/>
                      <a:tailEnd type="none" w="med" len="med"/>
                    </a:lnL>
                    <a:lnR w="12700" cap="flat" cmpd="sng" algn="ctr">
                      <a:solidFill>
                        <a:srgbClr val="00AEC7"/>
                      </a:solidFill>
                      <a:prstDash val="solid"/>
                      <a:round/>
                      <a:headEnd type="none" w="med" len="med"/>
                      <a:tailEnd type="none" w="med" len="med"/>
                    </a:lnR>
                    <a:lnT w="12700" cap="flat" cmpd="sng" algn="ctr">
                      <a:solidFill>
                        <a:srgbClr val="00AEC7"/>
                      </a:solidFill>
                      <a:prstDash val="solid"/>
                      <a:round/>
                      <a:headEnd type="none" w="med" len="med"/>
                      <a:tailEnd type="none" w="med" len="med"/>
                    </a:lnT>
                    <a:lnB w="12700" cap="flat" cmpd="sng" algn="ctr">
                      <a:solidFill>
                        <a:srgbClr val="00AEC7"/>
                      </a:solidFill>
                      <a:prstDash val="solid"/>
                      <a:round/>
                      <a:headEnd type="none" w="med" len="med"/>
                      <a:tailEnd type="none" w="med" len="med"/>
                    </a:lnB>
                  </a:tcPr>
                </a:tc>
                <a:tc>
                  <a:txBody>
                    <a:bodyPr/>
                    <a:lstStyle/>
                    <a:p>
                      <a:pPr algn="ctr" rtl="0" fontAlgn="b"/>
                      <a:r>
                        <a:rPr lang="en-US" sz="800" b="0" i="0" u="none" strike="noStrike">
                          <a:solidFill>
                            <a:srgbClr val="000000"/>
                          </a:solidFill>
                          <a:effectLst/>
                          <a:latin typeface="TradeGothic LT" panose="020B0506030503020504" pitchFamily="34" charset="0"/>
                        </a:rPr>
                        <a:t>0.00%</a:t>
                      </a:r>
                    </a:p>
                  </a:txBody>
                  <a:tcPr marL="7464" marR="7464" marT="7464" marB="0" anchor="b">
                    <a:lnL w="12700" cap="flat" cmpd="sng" algn="ctr">
                      <a:solidFill>
                        <a:srgbClr val="00AEC7"/>
                      </a:solidFill>
                      <a:prstDash val="solid"/>
                      <a:round/>
                      <a:headEnd type="none" w="med" len="med"/>
                      <a:tailEnd type="none" w="med" len="med"/>
                    </a:lnL>
                    <a:lnR w="12700" cap="flat" cmpd="sng" algn="ctr">
                      <a:solidFill>
                        <a:srgbClr val="00AEC7"/>
                      </a:solidFill>
                      <a:prstDash val="solid"/>
                      <a:round/>
                      <a:headEnd type="none" w="med" len="med"/>
                      <a:tailEnd type="none" w="med" len="med"/>
                    </a:lnR>
                    <a:lnT w="12700" cap="flat" cmpd="sng" algn="ctr">
                      <a:solidFill>
                        <a:srgbClr val="00AEC7"/>
                      </a:solidFill>
                      <a:prstDash val="solid"/>
                      <a:round/>
                      <a:headEnd type="none" w="med" len="med"/>
                      <a:tailEnd type="none" w="med" len="med"/>
                    </a:lnT>
                    <a:lnB w="12700" cap="flat" cmpd="sng" algn="ctr">
                      <a:solidFill>
                        <a:srgbClr val="00AEC7"/>
                      </a:solidFill>
                      <a:prstDash val="solid"/>
                      <a:round/>
                      <a:headEnd type="none" w="med" len="med"/>
                      <a:tailEnd type="none" w="med" len="med"/>
                    </a:lnB>
                  </a:tcPr>
                </a:tc>
                <a:tc>
                  <a:txBody>
                    <a:bodyPr/>
                    <a:lstStyle/>
                    <a:p>
                      <a:pPr algn="ctr" rtl="0" fontAlgn="b"/>
                      <a:r>
                        <a:rPr lang="en-US" sz="800" b="0" i="0" u="none" strike="noStrike" dirty="0">
                          <a:solidFill>
                            <a:srgbClr val="000000"/>
                          </a:solidFill>
                          <a:effectLst/>
                          <a:latin typeface="TradeGothic LT" panose="020B0506030503020504" pitchFamily="34" charset="0"/>
                        </a:rPr>
                        <a:t>100.00%</a:t>
                      </a:r>
                    </a:p>
                  </a:txBody>
                  <a:tcPr marL="7464" marR="7464" marT="7464" marB="0" anchor="b">
                    <a:lnL w="12700" cap="flat" cmpd="sng" algn="ctr">
                      <a:solidFill>
                        <a:srgbClr val="00AEC7"/>
                      </a:solidFill>
                      <a:prstDash val="solid"/>
                      <a:round/>
                      <a:headEnd type="none" w="med" len="med"/>
                      <a:tailEnd type="none" w="med" len="med"/>
                    </a:lnL>
                    <a:lnR w="12700" cap="flat" cmpd="sng" algn="ctr">
                      <a:solidFill>
                        <a:srgbClr val="00AEC7"/>
                      </a:solidFill>
                      <a:prstDash val="solid"/>
                      <a:round/>
                      <a:headEnd type="none" w="med" len="med"/>
                      <a:tailEnd type="none" w="med" len="med"/>
                    </a:lnR>
                    <a:lnT w="12700" cap="flat" cmpd="sng" algn="ctr">
                      <a:solidFill>
                        <a:srgbClr val="00AEC7"/>
                      </a:solidFill>
                      <a:prstDash val="solid"/>
                      <a:round/>
                      <a:headEnd type="none" w="med" len="med"/>
                      <a:tailEnd type="none" w="med" len="med"/>
                    </a:lnT>
                    <a:lnB w="12700" cap="flat" cmpd="sng" algn="ctr">
                      <a:solidFill>
                        <a:srgbClr val="00AEC7"/>
                      </a:solidFill>
                      <a:prstDash val="solid"/>
                      <a:round/>
                      <a:headEnd type="none" w="med" len="med"/>
                      <a:tailEnd type="none" w="med" len="med"/>
                    </a:lnB>
                  </a:tcPr>
                </a:tc>
              </a:tr>
            </a:tbl>
          </a:graphicData>
        </a:graphic>
      </p:graphicFrame>
      <p:sp>
        <p:nvSpPr>
          <p:cNvPr id="11" name="TextBox 10"/>
          <p:cNvSpPr txBox="1"/>
          <p:nvPr/>
        </p:nvSpPr>
        <p:spPr>
          <a:xfrm>
            <a:off x="4425583" y="5232427"/>
            <a:ext cx="4108817" cy="276999"/>
          </a:xfrm>
          <a:prstGeom prst="rect">
            <a:avLst/>
          </a:prstGeom>
          <a:noFill/>
        </p:spPr>
        <p:txBody>
          <a:bodyPr wrap="none" rtlCol="0">
            <a:spAutoFit/>
          </a:bodyPr>
          <a:lstStyle/>
          <a:p>
            <a:r>
              <a:rPr lang="en-US" sz="1200" dirty="0" smtClean="0">
                <a:latin typeface="TradeGothic LT" panose="020B0506030503020504" pitchFamily="34" charset="0"/>
                <a:ea typeface="TradeGothic LT" panose="020B0506030503020504" pitchFamily="34" charset="0"/>
              </a:rPr>
              <a:t>*Indicates sorted by this column in lowest to highest order</a:t>
            </a:r>
            <a:endParaRPr lang="en-US" sz="1200" dirty="0">
              <a:latin typeface="TradeGothic LT" panose="020B0506030503020504" pitchFamily="34" charset="0"/>
              <a:ea typeface="TradeGothic LT" panose="020B0506030503020504" pitchFamily="34" charset="0"/>
            </a:endParaRPr>
          </a:p>
        </p:txBody>
      </p:sp>
    </p:spTree>
    <p:extLst>
      <p:ext uri="{BB962C8B-B14F-4D97-AF65-F5344CB8AC3E}">
        <p14:creationId xmlns:p14="http://schemas.microsoft.com/office/powerpoint/2010/main" val="33212337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dirty="0" smtClean="0">
                <a:latin typeface="TradeGothic LT" panose="020B0506030503020504" pitchFamily="34" charset="0"/>
                <a:ea typeface="TradeGothic LT" panose="020B0506030503020504" pitchFamily="34" charset="0"/>
              </a:rPr>
              <a:t>Line Loss Compensation Discussion</a:t>
            </a:r>
            <a:endParaRPr lang="en-US" b="1" dirty="0">
              <a:solidFill>
                <a:schemeClr val="accent1"/>
              </a:solidFill>
              <a:latin typeface="TradeGothic LT" panose="020B0506030503020504" pitchFamily="34" charset="0"/>
              <a:ea typeface="TradeGothic LT" panose="020B0506030503020504" pitchFamily="34" charset="0"/>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7</a:t>
            </a:fld>
            <a:endParaRPr lang="en-US" dirty="0"/>
          </a:p>
        </p:txBody>
      </p:sp>
      <p:sp>
        <p:nvSpPr>
          <p:cNvPr id="5" name="Rectangle 4"/>
          <p:cNvSpPr/>
          <p:nvPr/>
        </p:nvSpPr>
        <p:spPr>
          <a:xfrm>
            <a:off x="381000" y="762000"/>
            <a:ext cx="8153400" cy="5355312"/>
          </a:xfrm>
          <a:prstGeom prst="rect">
            <a:avLst/>
          </a:prstGeom>
        </p:spPr>
        <p:txBody>
          <a:bodyPr wrap="square">
            <a:spAutoFit/>
          </a:bodyPr>
          <a:lstStyle/>
          <a:p>
            <a:pPr marL="285750" lvl="1" indent="-285750">
              <a:buFont typeface="Arial" panose="020B0604020202020204" pitchFamily="34" charset="0"/>
              <a:buChar char="•"/>
            </a:pPr>
            <a:r>
              <a:rPr lang="en-US" dirty="0">
                <a:latin typeface="TradeGothic LT" panose="020B0506030503020504" pitchFamily="34" charset="0"/>
                <a:ea typeface="TradeGothic LT" panose="020B0506030503020504" pitchFamily="34" charset="0"/>
              </a:rPr>
              <a:t>Meter Working </a:t>
            </a:r>
            <a:r>
              <a:rPr lang="en-US" dirty="0" smtClean="0">
                <a:latin typeface="TradeGothic LT" panose="020B0506030503020504" pitchFamily="34" charset="0"/>
                <a:ea typeface="TradeGothic LT" panose="020B0506030503020504" pitchFamily="34" charset="0"/>
              </a:rPr>
              <a:t>Group discussion on forming a recommended path forward</a:t>
            </a:r>
          </a:p>
          <a:p>
            <a:pPr marL="742950" lvl="2" indent="-285750">
              <a:buFont typeface="Arial" panose="020B0604020202020204" pitchFamily="34" charset="0"/>
              <a:buChar char="•"/>
            </a:pPr>
            <a:r>
              <a:rPr lang="en-US" dirty="0">
                <a:latin typeface="TradeGothic LT" panose="020B0506030503020504" pitchFamily="34" charset="0"/>
                <a:ea typeface="TradeGothic LT" panose="020B0506030503020504" pitchFamily="34" charset="0"/>
              </a:rPr>
              <a:t>Action Item from 9/15 meeting: ERCOT review language for a potential SMOG change based on % watt cooper less than 0.001%. Including in the review the impact of using maximum current based on the site generation/load</a:t>
            </a:r>
            <a:r>
              <a:rPr lang="en-US" dirty="0" smtClean="0">
                <a:latin typeface="TradeGothic LT" panose="020B0506030503020504" pitchFamily="34" charset="0"/>
                <a:ea typeface="TradeGothic LT" panose="020B0506030503020504" pitchFamily="34" charset="0"/>
              </a:rPr>
              <a:t>.</a:t>
            </a:r>
          </a:p>
          <a:p>
            <a:pPr marL="742950" lvl="2" indent="-285750">
              <a:buFont typeface="Arial" panose="020B0604020202020204" pitchFamily="34" charset="0"/>
              <a:buChar char="•"/>
            </a:pPr>
            <a:endParaRPr lang="en-US" dirty="0">
              <a:latin typeface="TradeGothic LT" panose="020B0506030503020504" pitchFamily="34" charset="0"/>
              <a:ea typeface="TradeGothic LT" panose="020B0506030503020504" pitchFamily="34" charset="0"/>
            </a:endParaRPr>
          </a:p>
          <a:p>
            <a:pPr marL="285750" lvl="1" indent="-285750">
              <a:buFont typeface="Arial" panose="020B0604020202020204" pitchFamily="34" charset="0"/>
              <a:buChar char="•"/>
            </a:pPr>
            <a:r>
              <a:rPr lang="en-US" dirty="0" smtClean="0">
                <a:latin typeface="TradeGothic LT" panose="020B0506030503020504" pitchFamily="34" charset="0"/>
                <a:ea typeface="TradeGothic LT" panose="020B0506030503020504" pitchFamily="34" charset="0"/>
              </a:rPr>
              <a:t>See key document </a:t>
            </a:r>
            <a:r>
              <a:rPr lang="en-US" dirty="0" smtClean="0">
                <a:latin typeface="TradeGothic LT" panose="020B0506030503020504" pitchFamily="34" charset="0"/>
                <a:ea typeface="TradeGothic LT" panose="020B0506030503020504" pitchFamily="34" charset="0"/>
              </a:rPr>
              <a:t>“3</a:t>
            </a:r>
            <a:r>
              <a:rPr lang="en-US" dirty="0" smtClean="0">
                <a:latin typeface="TradeGothic LT" panose="020B0506030503020504" pitchFamily="34" charset="0"/>
                <a:ea typeface="TradeGothic LT" panose="020B0506030503020504" pitchFamily="34" charset="0"/>
              </a:rPr>
              <a:t>. Line Loss </a:t>
            </a:r>
            <a:r>
              <a:rPr lang="en-US" dirty="0" smtClean="0">
                <a:latin typeface="TradeGothic LT" panose="020B0506030503020504" pitchFamily="34" charset="0"/>
                <a:ea typeface="TradeGothic LT" panose="020B0506030503020504" pitchFamily="34" charset="0"/>
              </a:rPr>
              <a:t>Calculations 10_20_20”</a:t>
            </a:r>
            <a:endParaRPr lang="en-US" dirty="0" smtClean="0">
              <a:latin typeface="TradeGothic LT" panose="020B0506030503020504" pitchFamily="34" charset="0"/>
              <a:ea typeface="TradeGothic LT" panose="020B0506030503020504" pitchFamily="34" charset="0"/>
            </a:endParaRPr>
          </a:p>
          <a:p>
            <a:pPr marL="742950" lvl="2" indent="-285750">
              <a:buFont typeface="Arial" panose="020B0604020202020204" pitchFamily="34" charset="0"/>
              <a:buChar char="•"/>
            </a:pPr>
            <a:r>
              <a:rPr lang="en-US" dirty="0" smtClean="0">
                <a:latin typeface="TradeGothic LT" panose="020B0506030503020504" pitchFamily="34" charset="0"/>
                <a:ea typeface="TradeGothic LT" panose="020B0506030503020504" pitchFamily="34" charset="0"/>
              </a:rPr>
              <a:t>Potential method for determining if line loss should be programmed</a:t>
            </a:r>
          </a:p>
          <a:p>
            <a:pPr marL="742950" lvl="2" indent="-285750">
              <a:buFont typeface="Arial" panose="020B0604020202020204" pitchFamily="34" charset="0"/>
              <a:buChar char="•"/>
            </a:pPr>
            <a:endParaRPr lang="en-US" dirty="0">
              <a:latin typeface="TradeGothic LT" panose="020B0506030503020504" pitchFamily="34" charset="0"/>
              <a:ea typeface="TradeGothic LT" panose="020B0506030503020504" pitchFamily="34" charset="0"/>
            </a:endParaRPr>
          </a:p>
          <a:p>
            <a:pPr marL="285750" lvl="1" indent="-285750">
              <a:buFont typeface="Arial" panose="020B0604020202020204" pitchFamily="34" charset="0"/>
              <a:buChar char="•"/>
            </a:pPr>
            <a:r>
              <a:rPr lang="en-US" dirty="0">
                <a:latin typeface="TradeGothic LT" panose="020B0506030503020504" pitchFamily="34" charset="0"/>
                <a:ea typeface="TradeGothic LT" panose="020B0506030503020504" pitchFamily="34" charset="0"/>
              </a:rPr>
              <a:t>Questions to answer if MWG decides to use site maximum energy to calculate for line loss not being programmed in the meter:</a:t>
            </a:r>
          </a:p>
          <a:p>
            <a:pPr marL="742950" lvl="2" indent="-285750">
              <a:buFont typeface="Arial" panose="020B0604020202020204" pitchFamily="34" charset="0"/>
              <a:buChar char="•"/>
            </a:pPr>
            <a:r>
              <a:rPr lang="en-US" dirty="0">
                <a:latin typeface="TradeGothic LT" panose="020B0506030503020504" pitchFamily="34" charset="0"/>
                <a:ea typeface="TradeGothic LT" panose="020B0506030503020504" pitchFamily="34" charset="0"/>
              </a:rPr>
              <a:t>Should there </a:t>
            </a:r>
            <a:r>
              <a:rPr lang="en-US" dirty="0" smtClean="0">
                <a:latin typeface="TradeGothic LT" panose="020B0506030503020504" pitchFamily="34" charset="0"/>
                <a:ea typeface="TradeGothic LT" panose="020B0506030503020504" pitchFamily="34" charset="0"/>
              </a:rPr>
              <a:t>be a buffer </a:t>
            </a:r>
            <a:r>
              <a:rPr lang="en-US" dirty="0">
                <a:latin typeface="TradeGothic LT" panose="020B0506030503020504" pitchFamily="34" charset="0"/>
                <a:ea typeface="TradeGothic LT" panose="020B0506030503020504" pitchFamily="34" charset="0"/>
              </a:rPr>
              <a:t>added </a:t>
            </a:r>
            <a:r>
              <a:rPr lang="en-US" dirty="0" smtClean="0">
                <a:latin typeface="TradeGothic LT" panose="020B0506030503020504" pitchFamily="34" charset="0"/>
                <a:ea typeface="TradeGothic LT" panose="020B0506030503020504" pitchFamily="34" charset="0"/>
              </a:rPr>
              <a:t>over the expected maximum energy when calculating the expected current? </a:t>
            </a:r>
            <a:r>
              <a:rPr lang="en-US" dirty="0">
                <a:latin typeface="TradeGothic LT" panose="020B0506030503020504" pitchFamily="34" charset="0"/>
                <a:ea typeface="TradeGothic LT" panose="020B0506030503020504" pitchFamily="34" charset="0"/>
              </a:rPr>
              <a:t>How much of a </a:t>
            </a:r>
            <a:r>
              <a:rPr lang="en-US" dirty="0" smtClean="0">
                <a:latin typeface="TradeGothic LT" panose="020B0506030503020504" pitchFamily="34" charset="0"/>
                <a:ea typeface="TradeGothic LT" panose="020B0506030503020504" pitchFamily="34" charset="0"/>
              </a:rPr>
              <a:t>energy buffer should be added?</a:t>
            </a:r>
            <a:endParaRPr lang="en-US" dirty="0">
              <a:latin typeface="TradeGothic LT" panose="020B0506030503020504" pitchFamily="34" charset="0"/>
              <a:ea typeface="TradeGothic LT" panose="020B0506030503020504" pitchFamily="34" charset="0"/>
            </a:endParaRPr>
          </a:p>
          <a:p>
            <a:pPr marL="742950" lvl="2" indent="-285750">
              <a:buFont typeface="Arial" panose="020B0604020202020204" pitchFamily="34" charset="0"/>
              <a:buChar char="•"/>
            </a:pPr>
            <a:r>
              <a:rPr lang="en-US" dirty="0">
                <a:latin typeface="TradeGothic LT" panose="020B0506030503020504" pitchFamily="34" charset="0"/>
                <a:ea typeface="TradeGothic LT" panose="020B0506030503020504" pitchFamily="34" charset="0"/>
              </a:rPr>
              <a:t>When calculating the site current based on maximum energy, what power factor should be used</a:t>
            </a:r>
            <a:r>
              <a:rPr lang="en-US" dirty="0" smtClean="0">
                <a:latin typeface="TradeGothic LT" panose="020B0506030503020504" pitchFamily="34" charset="0"/>
                <a:ea typeface="TradeGothic LT" panose="020B0506030503020504" pitchFamily="34" charset="0"/>
              </a:rPr>
              <a:t>?</a:t>
            </a:r>
          </a:p>
          <a:p>
            <a:pPr marL="742950" lvl="2" indent="-285750">
              <a:buFont typeface="Arial" panose="020B0604020202020204" pitchFamily="34" charset="0"/>
              <a:buChar char="•"/>
            </a:pPr>
            <a:endParaRPr lang="en-US" dirty="0">
              <a:latin typeface="TradeGothic LT" panose="020B0506030503020504" pitchFamily="34" charset="0"/>
              <a:ea typeface="TradeGothic LT" panose="020B0506030503020504" pitchFamily="34" charset="0"/>
            </a:endParaRPr>
          </a:p>
          <a:p>
            <a:pPr marL="285750" lvl="1" indent="-285750">
              <a:buFont typeface="Arial" panose="020B0604020202020204" pitchFamily="34" charset="0"/>
              <a:buChar char="•"/>
            </a:pPr>
            <a:r>
              <a:rPr lang="en-US" dirty="0" smtClean="0">
                <a:latin typeface="TradeGothic LT" panose="020B0506030503020504" pitchFamily="34" charset="0"/>
                <a:ea typeface="TradeGothic LT" panose="020B0506030503020504" pitchFamily="34" charset="0"/>
              </a:rPr>
              <a:t>Pending MWG discussions, protocol/SMOG language around the concept can be prepared for the next meeting.</a:t>
            </a:r>
            <a:endParaRPr lang="en-US" dirty="0">
              <a:latin typeface="TradeGothic LT" panose="020B0506030503020504" pitchFamily="34" charset="0"/>
              <a:ea typeface="TradeGothic LT" panose="020B0506030503020504" pitchFamily="34" charset="0"/>
            </a:endParaRPr>
          </a:p>
        </p:txBody>
      </p:sp>
    </p:spTree>
    <p:extLst>
      <p:ext uri="{BB962C8B-B14F-4D97-AF65-F5344CB8AC3E}">
        <p14:creationId xmlns:p14="http://schemas.microsoft.com/office/powerpoint/2010/main" val="409872245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radeGothic LT" panose="020B0506030503020504" pitchFamily="34" charset="0"/>
                <a:ea typeface="TradeGothic LT" panose="020B0506030503020504" pitchFamily="34" charset="0"/>
              </a:rPr>
              <a:t>Design Proposal Section D and Section D Instructions</a:t>
            </a:r>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8</a:t>
            </a:fld>
            <a:endParaRPr lang="en-US" dirty="0"/>
          </a:p>
        </p:txBody>
      </p:sp>
      <p:sp>
        <p:nvSpPr>
          <p:cNvPr id="5" name="Content Placeholder 4"/>
          <p:cNvSpPr>
            <a:spLocks noGrp="1"/>
          </p:cNvSpPr>
          <p:nvPr>
            <p:ph idx="1"/>
          </p:nvPr>
        </p:nvSpPr>
        <p:spPr>
          <a:xfrm>
            <a:off x="319284" y="1219200"/>
            <a:ext cx="8534400" cy="5052221"/>
          </a:xfrm>
        </p:spPr>
        <p:txBody>
          <a:bodyPr/>
          <a:lstStyle/>
          <a:p>
            <a:r>
              <a:rPr lang="en-US" sz="2000" dirty="0" smtClean="0">
                <a:solidFill>
                  <a:schemeClr val="tx1"/>
                </a:solidFill>
                <a:latin typeface="TradeGothic LT" panose="020B0506030503020504" pitchFamily="34" charset="0"/>
                <a:ea typeface="TradeGothic LT" panose="020B0506030503020504" pitchFamily="34" charset="0"/>
              </a:rPr>
              <a:t>See Key documents:</a:t>
            </a:r>
          </a:p>
          <a:p>
            <a:pPr lvl="1"/>
            <a:r>
              <a:rPr lang="en-US" sz="2000" dirty="0">
                <a:solidFill>
                  <a:schemeClr val="tx1"/>
                </a:solidFill>
                <a:latin typeface="TradeGothic LT" panose="020B0506030503020504" pitchFamily="34" charset="0"/>
                <a:ea typeface="TradeGothic LT" panose="020B0506030503020504" pitchFamily="34" charset="0"/>
              </a:rPr>
              <a:t>4</a:t>
            </a:r>
            <a:r>
              <a:rPr lang="en-US" sz="2000" dirty="0" smtClean="0">
                <a:solidFill>
                  <a:schemeClr val="tx1"/>
                </a:solidFill>
                <a:latin typeface="TradeGothic LT" panose="020B0506030503020504" pitchFamily="34" charset="0"/>
                <a:ea typeface="TradeGothic LT" panose="020B0506030503020504" pitchFamily="34" charset="0"/>
              </a:rPr>
              <a:t>A</a:t>
            </a:r>
            <a:r>
              <a:rPr lang="en-US" sz="2000" dirty="0" smtClean="0">
                <a:solidFill>
                  <a:schemeClr val="tx1"/>
                </a:solidFill>
                <a:latin typeface="TradeGothic LT" panose="020B0506030503020504" pitchFamily="34" charset="0"/>
                <a:ea typeface="TradeGothic LT" panose="020B0506030503020504" pitchFamily="34" charset="0"/>
              </a:rPr>
              <a:t>. Design Proposal Section </a:t>
            </a:r>
            <a:r>
              <a:rPr lang="en-US" sz="2000" dirty="0" smtClean="0">
                <a:solidFill>
                  <a:schemeClr val="tx1"/>
                </a:solidFill>
                <a:latin typeface="TradeGothic LT" panose="020B0506030503020504" pitchFamily="34" charset="0"/>
                <a:ea typeface="TradeGothic LT" panose="020B0506030503020504" pitchFamily="34" charset="0"/>
              </a:rPr>
              <a:t>D 10_20_20</a:t>
            </a:r>
            <a:endParaRPr lang="en-US" sz="2000" dirty="0" smtClean="0">
              <a:solidFill>
                <a:schemeClr val="tx1"/>
              </a:solidFill>
              <a:latin typeface="TradeGothic LT" panose="020B0506030503020504" pitchFamily="34" charset="0"/>
              <a:ea typeface="TradeGothic LT" panose="020B0506030503020504" pitchFamily="34" charset="0"/>
            </a:endParaRPr>
          </a:p>
          <a:p>
            <a:pPr lvl="1"/>
            <a:r>
              <a:rPr lang="en-US" sz="2000" dirty="0">
                <a:solidFill>
                  <a:schemeClr val="tx1"/>
                </a:solidFill>
                <a:latin typeface="TradeGothic LT" panose="020B0506030503020504" pitchFamily="34" charset="0"/>
                <a:ea typeface="TradeGothic LT" panose="020B0506030503020504" pitchFamily="34" charset="0"/>
              </a:rPr>
              <a:t>4</a:t>
            </a:r>
            <a:r>
              <a:rPr lang="en-US" sz="2000" dirty="0" smtClean="0">
                <a:solidFill>
                  <a:schemeClr val="tx1"/>
                </a:solidFill>
                <a:latin typeface="TradeGothic LT" panose="020B0506030503020504" pitchFamily="34" charset="0"/>
                <a:ea typeface="TradeGothic LT" panose="020B0506030503020504" pitchFamily="34" charset="0"/>
              </a:rPr>
              <a:t>B</a:t>
            </a:r>
            <a:r>
              <a:rPr lang="en-US" sz="2000" dirty="0" smtClean="0">
                <a:solidFill>
                  <a:schemeClr val="tx1"/>
                </a:solidFill>
                <a:latin typeface="TradeGothic LT" panose="020B0506030503020504" pitchFamily="34" charset="0"/>
                <a:ea typeface="TradeGothic LT" panose="020B0506030503020504" pitchFamily="34" charset="0"/>
              </a:rPr>
              <a:t>. DP Section D </a:t>
            </a:r>
            <a:r>
              <a:rPr lang="en-US" sz="2000" dirty="0" smtClean="0">
                <a:solidFill>
                  <a:schemeClr val="tx1"/>
                </a:solidFill>
                <a:latin typeface="TradeGothic LT" panose="020B0506030503020504" pitchFamily="34" charset="0"/>
                <a:ea typeface="TradeGothic LT" panose="020B0506030503020504" pitchFamily="34" charset="0"/>
              </a:rPr>
              <a:t>Instructions 10_20_20</a:t>
            </a:r>
            <a:endParaRPr lang="en-US" sz="2000" dirty="0" smtClean="0">
              <a:solidFill>
                <a:schemeClr val="tx1"/>
              </a:solidFill>
              <a:latin typeface="TradeGothic LT" panose="020B0506030503020504" pitchFamily="34" charset="0"/>
              <a:ea typeface="TradeGothic LT" panose="020B0506030503020504" pitchFamily="34" charset="0"/>
            </a:endParaRPr>
          </a:p>
          <a:p>
            <a:pPr lvl="1"/>
            <a:endParaRPr lang="en-US" sz="1800" dirty="0">
              <a:solidFill>
                <a:schemeClr val="tx1"/>
              </a:solidFill>
              <a:latin typeface="TradeGothic LT" panose="020B0506030503020504" pitchFamily="34" charset="0"/>
              <a:ea typeface="TradeGothic LT" panose="020B0506030503020504" pitchFamily="34" charset="0"/>
            </a:endParaRPr>
          </a:p>
          <a:p>
            <a:r>
              <a:rPr lang="en-US" sz="2000" dirty="0" smtClean="0">
                <a:solidFill>
                  <a:schemeClr val="tx1"/>
                </a:solidFill>
                <a:latin typeface="TradeGothic LT" panose="020B0506030503020504" pitchFamily="34" charset="0"/>
                <a:ea typeface="TradeGothic LT" panose="020B0506030503020504" pitchFamily="34" charset="0"/>
              </a:rPr>
              <a:t>Action Item from 9/15 meeting:</a:t>
            </a:r>
          </a:p>
          <a:p>
            <a:pPr lvl="1"/>
            <a:r>
              <a:rPr lang="en-US" sz="2000" dirty="0">
                <a:solidFill>
                  <a:schemeClr val="tx1"/>
                </a:solidFill>
                <a:latin typeface="TradeGothic LT" panose="020B0506030503020504" pitchFamily="34" charset="0"/>
                <a:ea typeface="TradeGothic LT" panose="020B0506030503020504" pitchFamily="34" charset="0"/>
              </a:rPr>
              <a:t>ERCOT to discuss internally the requirement of box 40 and either provide a recommendation to remove the field or provide detailed reasoning for the field to remain at next MWG</a:t>
            </a:r>
            <a:r>
              <a:rPr lang="en-US" sz="2000" dirty="0" smtClean="0">
                <a:solidFill>
                  <a:schemeClr val="tx1"/>
                </a:solidFill>
                <a:latin typeface="TradeGothic LT" panose="020B0506030503020504" pitchFamily="34" charset="0"/>
                <a:ea typeface="TradeGothic LT" panose="020B0506030503020504" pitchFamily="34" charset="0"/>
              </a:rPr>
              <a:t>.</a:t>
            </a:r>
          </a:p>
          <a:p>
            <a:pPr lvl="2"/>
            <a:r>
              <a:rPr lang="en-US" sz="2000" dirty="0" smtClean="0">
                <a:solidFill>
                  <a:schemeClr val="tx1"/>
                </a:solidFill>
                <a:latin typeface="TradeGothic LT" panose="020B0506030503020504" pitchFamily="34" charset="0"/>
                <a:ea typeface="TradeGothic LT" panose="020B0506030503020504" pitchFamily="34" charset="0"/>
              </a:rPr>
              <a:t>Recommendation is to remove this field.</a:t>
            </a:r>
          </a:p>
          <a:p>
            <a:pPr lvl="2"/>
            <a:r>
              <a:rPr lang="en-US" sz="2000" dirty="0" smtClean="0">
                <a:solidFill>
                  <a:schemeClr val="tx1"/>
                </a:solidFill>
                <a:latin typeface="TradeGothic LT" panose="020B0506030503020504" pitchFamily="34" charset="0"/>
                <a:ea typeface="TradeGothic LT" panose="020B0506030503020504" pitchFamily="34" charset="0"/>
              </a:rPr>
              <a:t>Posted documents have field 40 replaced with information on where the WSL will be calculated.</a:t>
            </a:r>
          </a:p>
          <a:p>
            <a:pPr lvl="1"/>
            <a:endParaRPr lang="en-US" sz="1400" dirty="0" smtClean="0"/>
          </a:p>
          <a:p>
            <a:pPr marL="457200" lvl="1" indent="0">
              <a:buNone/>
            </a:pPr>
            <a:endParaRPr lang="en-US" sz="1400" dirty="0"/>
          </a:p>
        </p:txBody>
      </p:sp>
    </p:spTree>
    <p:extLst>
      <p:ext uri="{BB962C8B-B14F-4D97-AF65-F5344CB8AC3E}">
        <p14:creationId xmlns:p14="http://schemas.microsoft.com/office/powerpoint/2010/main" val="39133069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radeGothic LT" panose="020B0506030503020504" pitchFamily="34" charset="0"/>
                <a:ea typeface="TradeGothic LT" panose="020B0506030503020504" pitchFamily="34" charset="0"/>
              </a:rPr>
              <a:t>SMOG Updates Required to Supplement NPRR 1020</a:t>
            </a:r>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9</a:t>
            </a:fld>
            <a:endParaRPr lang="en-US" dirty="0"/>
          </a:p>
        </p:txBody>
      </p:sp>
      <p:sp>
        <p:nvSpPr>
          <p:cNvPr id="5" name="Content Placeholder 4"/>
          <p:cNvSpPr>
            <a:spLocks noGrp="1"/>
          </p:cNvSpPr>
          <p:nvPr>
            <p:ph idx="1"/>
          </p:nvPr>
        </p:nvSpPr>
        <p:spPr>
          <a:xfrm>
            <a:off x="381000" y="1295400"/>
            <a:ext cx="8534400" cy="5052221"/>
          </a:xfrm>
        </p:spPr>
        <p:txBody>
          <a:bodyPr/>
          <a:lstStyle/>
          <a:p>
            <a:r>
              <a:rPr lang="en-US" sz="2000" dirty="0" smtClean="0">
                <a:solidFill>
                  <a:schemeClr val="tx1"/>
                </a:solidFill>
                <a:latin typeface="TradeGothic LT" panose="020B0506030503020504" pitchFamily="34" charset="0"/>
                <a:ea typeface="TradeGothic LT" panose="020B0506030503020504" pitchFamily="34" charset="0"/>
              </a:rPr>
              <a:t>Draft of potential SMOG updates to facilitate MWG discussion</a:t>
            </a:r>
          </a:p>
          <a:p>
            <a:pPr lvl="1"/>
            <a:r>
              <a:rPr lang="en-US" sz="2000" dirty="0" smtClean="0">
                <a:solidFill>
                  <a:schemeClr val="tx1"/>
                </a:solidFill>
                <a:latin typeface="TradeGothic LT" panose="020B0506030503020504" pitchFamily="34" charset="0"/>
                <a:ea typeface="TradeGothic LT" panose="020B0506030503020504" pitchFamily="34" charset="0"/>
              </a:rPr>
              <a:t>See key document </a:t>
            </a:r>
            <a:r>
              <a:rPr lang="en-US" sz="2000" dirty="0" smtClean="0">
                <a:solidFill>
                  <a:schemeClr val="tx1"/>
                </a:solidFill>
                <a:latin typeface="TradeGothic LT" panose="020B0506030503020504" pitchFamily="34" charset="0"/>
                <a:ea typeface="TradeGothic LT" panose="020B0506030503020504" pitchFamily="34" charset="0"/>
              </a:rPr>
              <a:t>“5. </a:t>
            </a:r>
            <a:r>
              <a:rPr lang="en-US" sz="2000" dirty="0" smtClean="0">
                <a:solidFill>
                  <a:schemeClr val="tx1"/>
                </a:solidFill>
                <a:latin typeface="TradeGothic LT" panose="020B0506030503020504" pitchFamily="34" charset="0"/>
                <a:ea typeface="TradeGothic LT" panose="020B0506030503020504" pitchFamily="34" charset="0"/>
              </a:rPr>
              <a:t>SMOG Update </a:t>
            </a:r>
            <a:r>
              <a:rPr lang="en-US" sz="2000" dirty="0" smtClean="0">
                <a:solidFill>
                  <a:schemeClr val="tx1"/>
                </a:solidFill>
                <a:latin typeface="TradeGothic LT" panose="020B0506030503020504" pitchFamily="34" charset="0"/>
                <a:ea typeface="TradeGothic LT" panose="020B0506030503020504" pitchFamily="34" charset="0"/>
              </a:rPr>
              <a:t>10_20_20”</a:t>
            </a:r>
            <a:endParaRPr lang="en-US" sz="2000" dirty="0" smtClean="0">
              <a:solidFill>
                <a:schemeClr val="tx1"/>
              </a:solidFill>
              <a:latin typeface="TradeGothic LT" panose="020B0506030503020504" pitchFamily="34" charset="0"/>
              <a:ea typeface="TradeGothic LT" panose="020B0506030503020504" pitchFamily="34" charset="0"/>
            </a:endParaRPr>
          </a:p>
          <a:p>
            <a:pPr lvl="2"/>
            <a:endParaRPr lang="en-US" sz="2000" dirty="0" smtClean="0">
              <a:solidFill>
                <a:schemeClr val="tx1"/>
              </a:solidFill>
              <a:latin typeface="TradeGothic LT" panose="020B0506030503020504" pitchFamily="34" charset="0"/>
              <a:ea typeface="TradeGothic LT" panose="020B0506030503020504" pitchFamily="34" charset="0"/>
            </a:endParaRPr>
          </a:p>
          <a:p>
            <a:r>
              <a:rPr lang="en-US" sz="2000" dirty="0" smtClean="0">
                <a:solidFill>
                  <a:schemeClr val="tx1"/>
                </a:solidFill>
                <a:latin typeface="TradeGothic LT" panose="020B0506030503020504" pitchFamily="34" charset="0"/>
                <a:ea typeface="TradeGothic LT" panose="020B0506030503020504" pitchFamily="34" charset="0"/>
              </a:rPr>
              <a:t>Outstanding Action Items from 9/15 Meeting:</a:t>
            </a:r>
          </a:p>
          <a:p>
            <a:pPr lvl="1"/>
            <a:r>
              <a:rPr lang="en-US" sz="2000" dirty="0">
                <a:solidFill>
                  <a:schemeClr val="tx1"/>
                </a:solidFill>
                <a:latin typeface="TradeGothic LT" panose="020B0506030503020504" pitchFamily="34" charset="0"/>
                <a:ea typeface="TradeGothic LT" panose="020B0506030503020504" pitchFamily="34" charset="0"/>
              </a:rPr>
              <a:t>ERCOT to discuss internally to formulate a recommendation regarding how loss of telemetry will be communicated to the resource entity</a:t>
            </a:r>
            <a:r>
              <a:rPr lang="en-US" sz="2000" dirty="0" smtClean="0">
                <a:solidFill>
                  <a:schemeClr val="tx1"/>
                </a:solidFill>
                <a:latin typeface="TradeGothic LT" panose="020B0506030503020504" pitchFamily="34" charset="0"/>
                <a:ea typeface="TradeGothic LT" panose="020B0506030503020504" pitchFamily="34" charset="0"/>
              </a:rPr>
              <a:t>.</a:t>
            </a:r>
          </a:p>
          <a:p>
            <a:pPr lvl="1"/>
            <a:r>
              <a:rPr lang="en-US" sz="2000" dirty="0" smtClean="0">
                <a:solidFill>
                  <a:schemeClr val="tx1"/>
                </a:solidFill>
                <a:latin typeface="TradeGothic LT" panose="020B0506030503020504" pitchFamily="34" charset="0"/>
                <a:ea typeface="TradeGothic LT" panose="020B0506030503020504" pitchFamily="34" charset="0"/>
              </a:rPr>
              <a:t>ERCOT </a:t>
            </a:r>
            <a:r>
              <a:rPr lang="en-US" sz="2000" dirty="0">
                <a:solidFill>
                  <a:schemeClr val="tx1"/>
                </a:solidFill>
                <a:latin typeface="TradeGothic LT" panose="020B0506030503020504" pitchFamily="34" charset="0"/>
                <a:ea typeface="TradeGothic LT" panose="020B0506030503020504" pitchFamily="34" charset="0"/>
              </a:rPr>
              <a:t>and TDSPs review within their respective organizations to have recommendations regarding sample rates for auxiliary load calculation</a:t>
            </a:r>
            <a:r>
              <a:rPr lang="en-US" sz="2000" dirty="0" smtClean="0">
                <a:solidFill>
                  <a:schemeClr val="tx1"/>
                </a:solidFill>
                <a:latin typeface="TradeGothic LT" panose="020B0506030503020504" pitchFamily="34" charset="0"/>
                <a:ea typeface="TradeGothic LT" panose="020B0506030503020504" pitchFamily="34" charset="0"/>
              </a:rPr>
              <a:t>.</a:t>
            </a:r>
          </a:p>
          <a:p>
            <a:pPr lvl="3"/>
            <a:endParaRPr lang="en-US" sz="1700" dirty="0" smtClean="0">
              <a:solidFill>
                <a:schemeClr val="tx1"/>
              </a:solidFill>
              <a:latin typeface="TradeGothic LT" panose="020B0506030503020504" pitchFamily="34" charset="0"/>
              <a:ea typeface="TradeGothic LT" panose="020B0506030503020504" pitchFamily="34" charset="0"/>
            </a:endParaRPr>
          </a:p>
        </p:txBody>
      </p:sp>
    </p:spTree>
    <p:extLst>
      <p:ext uri="{BB962C8B-B14F-4D97-AF65-F5344CB8AC3E}">
        <p14:creationId xmlns:p14="http://schemas.microsoft.com/office/powerpoint/2010/main" val="1807883176"/>
      </p:ext>
    </p:extLst>
  </p:cSld>
  <p:clrMapOvr>
    <a:masterClrMapping/>
  </p:clrMapOvr>
  <p:timing>
    <p:tnLst>
      <p:par>
        <p:cTn id="1" dur="indefinite" restart="never" nodeType="tmRoot"/>
      </p:par>
    </p:tnLst>
  </p:timing>
</p:sld>
</file>

<file path=ppt/theme/theme1.xml><?xml version="1.0" encoding="utf-8"?>
<a:theme xmlns:a="http://schemas.openxmlformats.org/drawingml/2006/main" name="1_Custom Design">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D9D3683894B5264EB8E83338F6BA777E" ma:contentTypeVersion="0" ma:contentTypeDescription="Create a new document." ma:contentTypeScope="" ma:versionID="6d9fae79e75f4a0e2854e81853c40662">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C0E9AA12-8AF9-4AA6-90FE-24669859CDF3}">
  <ds:schemaRefs>
    <ds:schemaRef ds:uri="http://schemas.microsoft.com/office/2006/metadata/properties"/>
    <ds:schemaRef ds:uri="http://purl.org/dc/terms/"/>
    <ds:schemaRef ds:uri="http://schemas.openxmlformats.org/package/2006/metadata/core-properties"/>
    <ds:schemaRef ds:uri="http://schemas.microsoft.com/office/2006/documentManagement/types"/>
    <ds:schemaRef ds:uri="http://purl.org/dc/elements/1.1/"/>
    <ds:schemaRef ds:uri="http://schemas.microsoft.com/office/infopath/2007/PartnerControls"/>
    <ds:schemaRef ds:uri="c34af464-7aa1-4edd-9be4-83dffc1cb926"/>
    <ds:schemaRef ds:uri="http://www.w3.org/XML/1998/namespace"/>
    <ds:schemaRef ds:uri="http://purl.org/dc/dcmitype/"/>
  </ds:schemaRefs>
</ds:datastoreItem>
</file>

<file path=customXml/itemProps2.xml><?xml version="1.0" encoding="utf-8"?>
<ds:datastoreItem xmlns:ds="http://schemas.openxmlformats.org/officeDocument/2006/customXml" ds:itemID="{73B813C5-B896-4665-8CDA-23C23DD459F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E4A68982-DD5D-44FD-B77F-4C531465FE5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6767</TotalTime>
  <Words>1052</Words>
  <Application>Microsoft Office PowerPoint</Application>
  <PresentationFormat>On-screen Show (4:3)</PresentationFormat>
  <Paragraphs>209</Paragraphs>
  <Slides>14</Slides>
  <Notes>8</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14</vt:i4>
      </vt:variant>
    </vt:vector>
  </HeadingPairs>
  <TitlesOfParts>
    <vt:vector size="20" baseType="lpstr">
      <vt:lpstr>Arial</vt:lpstr>
      <vt:lpstr>Calibri</vt:lpstr>
      <vt:lpstr>Times New Roman</vt:lpstr>
      <vt:lpstr>TradeGothic LT</vt:lpstr>
      <vt:lpstr>1_Custom Design</vt:lpstr>
      <vt:lpstr>Office Theme</vt:lpstr>
      <vt:lpstr>PowerPoint Presentation</vt:lpstr>
      <vt:lpstr>Anti-Trust Admonition</vt:lpstr>
      <vt:lpstr>Attendance Roll-call and Introductions</vt:lpstr>
      <vt:lpstr>Previous Action Item Update</vt:lpstr>
      <vt:lpstr>Standing Reminder on NPRR949 Implementation</vt:lpstr>
      <vt:lpstr>Percentage of EPS Meters using IP Communication</vt:lpstr>
      <vt:lpstr>Line Loss Compensation Discussion</vt:lpstr>
      <vt:lpstr>Design Proposal Section D and Section D Instructions</vt:lpstr>
      <vt:lpstr>SMOG Updates Required to Supplement NPRR 1020</vt:lpstr>
      <vt:lpstr>SMOG Updates Required to Supplement NPRR 1020</vt:lpstr>
      <vt:lpstr>SMOG Updates Required to Supplement NPRR 1020</vt:lpstr>
      <vt:lpstr>SMOG Updates Required to Supplement NPRR 1020</vt:lpstr>
      <vt:lpstr>New or Other Business Items</vt:lpstr>
      <vt:lpstr>Meeting Summary and Closing Remarks</vt:lpstr>
    </vt:vector>
  </TitlesOfParts>
  <Company>The Electric Reliability Council of Texas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Maul, Donald</cp:lastModifiedBy>
  <cp:revision>195</cp:revision>
  <cp:lastPrinted>2016-01-21T20:53:15Z</cp:lastPrinted>
  <dcterms:created xsi:type="dcterms:W3CDTF">2016-01-21T15:20:31Z</dcterms:created>
  <dcterms:modified xsi:type="dcterms:W3CDTF">2020-10-15T18:18:19Z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0x010100D9D3683894B5264EB8E83338F6BA777E</vt:lpwstr>
  </property>
</Properties>
</file>