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88" r:id="rId7"/>
    <p:sldId id="294" r:id="rId8"/>
    <p:sldId id="28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5450" autoAdjust="0"/>
  </p:normalViewPr>
  <p:slideViewPr>
    <p:cSldViewPr showGuides="1">
      <p:cViewPr varScale="1">
        <p:scale>
          <a:sx n="97" d="100"/>
          <a:sy n="97" d="100"/>
        </p:scale>
        <p:origin x="926" y="7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9" d="100"/>
          <a:sy n="99" d="100"/>
        </p:scale>
        <p:origin x="35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5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72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95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60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0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54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95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97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3448A-0364-401F-8330-A4501FDA5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9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October 16, 2020 DSWG Meeting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63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4724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ERCOT Update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Behind-the-Meter Energy Storage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en-US" sz="2800" dirty="0" smtClean="0">
              <a:solidFill>
                <a:schemeClr val="tx2"/>
              </a:solidFill>
            </a:endParaRPr>
          </a:p>
          <a:p>
            <a:endParaRPr lang="en-US" sz="2800" dirty="0" smtClean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ERCOT Staff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DSWG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October 16, 2020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304801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Behind-the-Meter Battery Energy Storage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9144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At the 9/18/20 DSWG meeting, Crescent Power proposed the following: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Battery </a:t>
            </a:r>
            <a:r>
              <a:rPr lang="en-US" dirty="0">
                <a:solidFill>
                  <a:schemeClr val="tx2"/>
                </a:solidFill>
              </a:rPr>
              <a:t>co-located with </a:t>
            </a:r>
            <a:r>
              <a:rPr lang="en-US" dirty="0" smtClean="0">
                <a:solidFill>
                  <a:schemeClr val="tx2"/>
                </a:solidFill>
              </a:rPr>
              <a:t>firm Load </a:t>
            </a:r>
            <a:r>
              <a:rPr lang="en-US" dirty="0">
                <a:solidFill>
                  <a:schemeClr val="tx2"/>
                </a:solidFill>
              </a:rPr>
              <a:t>behind the meter that will never inject into the grid </a:t>
            </a:r>
            <a:r>
              <a:rPr lang="en-US" dirty="0" smtClean="0">
                <a:solidFill>
                  <a:schemeClr val="tx2"/>
                </a:solidFill>
              </a:rPr>
              <a:t>as </a:t>
            </a:r>
            <a:r>
              <a:rPr lang="en-US" dirty="0">
                <a:solidFill>
                  <a:schemeClr val="tx2"/>
                </a:solidFill>
              </a:rPr>
              <a:t>measured at the </a:t>
            </a:r>
            <a:r>
              <a:rPr lang="en-US" dirty="0" smtClean="0">
                <a:solidFill>
                  <a:schemeClr val="tx2"/>
                </a:solidFill>
              </a:rPr>
              <a:t>POI, and desires to: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Provide Ancillary Services (primarily RRS) </a:t>
            </a:r>
            <a:r>
              <a:rPr lang="en-US" dirty="0" smtClean="0">
                <a:solidFill>
                  <a:schemeClr val="tx2"/>
                </a:solidFill>
              </a:rPr>
              <a:t>from full range of battery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Reduce </a:t>
            </a:r>
            <a:r>
              <a:rPr lang="en-US" dirty="0" smtClean="0">
                <a:solidFill>
                  <a:schemeClr val="tx2"/>
                </a:solidFill>
              </a:rPr>
              <a:t>Load during </a:t>
            </a:r>
            <a:r>
              <a:rPr lang="en-US" dirty="0">
                <a:solidFill>
                  <a:schemeClr val="tx2"/>
                </a:solidFill>
              </a:rPr>
              <a:t>pricing events by discharging </a:t>
            </a:r>
            <a:r>
              <a:rPr lang="en-US" dirty="0" smtClean="0">
                <a:solidFill>
                  <a:schemeClr val="tx2"/>
                </a:solidFill>
              </a:rPr>
              <a:t>battery -- but </a:t>
            </a:r>
            <a:r>
              <a:rPr lang="en-US" dirty="0">
                <a:solidFill>
                  <a:schemeClr val="tx2"/>
                </a:solidFill>
              </a:rPr>
              <a:t>ensuring a smaller or zero net Load, as measured at </a:t>
            </a:r>
            <a:r>
              <a:rPr lang="en-US" dirty="0" smtClean="0">
                <a:solidFill>
                  <a:schemeClr val="tx2"/>
                </a:solidFill>
              </a:rPr>
              <a:t>POI</a:t>
            </a:r>
            <a:endParaRPr lang="en-US" dirty="0">
              <a:solidFill>
                <a:schemeClr val="tx2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Reduce Load during 4CP intervals by </a:t>
            </a:r>
            <a:r>
              <a:rPr lang="en-US" dirty="0">
                <a:solidFill>
                  <a:schemeClr val="tx2"/>
                </a:solidFill>
              </a:rPr>
              <a:t>discharging battery </a:t>
            </a:r>
            <a:r>
              <a:rPr lang="en-US" dirty="0" smtClean="0">
                <a:solidFill>
                  <a:schemeClr val="tx2"/>
                </a:solidFill>
              </a:rPr>
              <a:t>-- but </a:t>
            </a:r>
            <a:r>
              <a:rPr lang="en-US" dirty="0">
                <a:solidFill>
                  <a:schemeClr val="tx2"/>
                </a:solidFill>
              </a:rPr>
              <a:t>ensuring a smaller or zero net Load, as measured at </a:t>
            </a:r>
            <a:r>
              <a:rPr lang="en-US" dirty="0" smtClean="0">
                <a:solidFill>
                  <a:schemeClr val="tx2"/>
                </a:solidFill>
              </a:rPr>
              <a:t>POI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 reviewed the concept of such a Resource registering as a CLR “with additional requirements” -- but with those requirements it became obvious that in reality this is an ESR with unique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Note that in order </a:t>
            </a: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o </a:t>
            </a:r>
            <a:r>
              <a:rPr lang="en-US" dirty="0">
                <a:solidFill>
                  <a:schemeClr val="tx2"/>
                </a:solidFill>
              </a:rPr>
              <a:t>provide AS the ESS must register as a “</a:t>
            </a:r>
            <a:r>
              <a:rPr lang="en-US" dirty="0" err="1">
                <a:solidFill>
                  <a:schemeClr val="tx2"/>
                </a:solidFill>
              </a:rPr>
              <a:t>R”esource</a:t>
            </a:r>
            <a:r>
              <a:rPr lang="en-US" dirty="0">
                <a:solidFill>
                  <a:schemeClr val="tx2"/>
                </a:solidFill>
              </a:rPr>
              <a:t> (ESR)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This presentation suggests a possible path forward for this concept, pending stakeholder discussion and input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Preliminary discussion only (not an ERCOT endorsement)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7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 smtClean="0"/>
              <a:t>High-level summary</a:t>
            </a:r>
          </a:p>
          <a:p>
            <a:r>
              <a:rPr lang="en-US" sz="1800" dirty="0" smtClean="0"/>
              <a:t>ERCOT </a:t>
            </a:r>
            <a:r>
              <a:rPr lang="en-US" sz="1800" dirty="0"/>
              <a:t>is still in the initial stages of reviewing </a:t>
            </a:r>
            <a:r>
              <a:rPr lang="en-US" sz="1800" dirty="0" smtClean="0"/>
              <a:t>necessary </a:t>
            </a:r>
            <a:r>
              <a:rPr lang="en-US" sz="1800" dirty="0"/>
              <a:t>changes </a:t>
            </a:r>
            <a:endParaRPr lang="en-US" sz="1800" dirty="0" smtClean="0"/>
          </a:p>
          <a:p>
            <a:r>
              <a:rPr lang="en-US" sz="1800" dirty="0" smtClean="0"/>
              <a:t>Additional </a:t>
            </a:r>
            <a:r>
              <a:rPr lang="en-US" sz="1800" dirty="0"/>
              <a:t>discussions will be required before writing </a:t>
            </a:r>
            <a:r>
              <a:rPr lang="en-US" sz="1800" dirty="0" smtClean="0"/>
              <a:t>protocols (again – this is offered as a possible path forward)</a:t>
            </a:r>
          </a:p>
          <a:p>
            <a:r>
              <a:rPr lang="en-US" sz="1800" dirty="0" smtClean="0"/>
              <a:t>ESR subtype:</a:t>
            </a:r>
          </a:p>
          <a:p>
            <a:pPr lvl="1"/>
            <a:r>
              <a:rPr lang="en-US" sz="1600" dirty="0" smtClean="0"/>
              <a:t>Would register </a:t>
            </a:r>
            <a:r>
              <a:rPr lang="en-US" sz="1600" dirty="0"/>
              <a:t>as an ESR but operate “like” a </a:t>
            </a:r>
            <a:r>
              <a:rPr lang="en-US" sz="1600" dirty="0" smtClean="0"/>
              <a:t>CLR</a:t>
            </a:r>
            <a:endParaRPr lang="en-US" sz="1600" dirty="0"/>
          </a:p>
          <a:p>
            <a:pPr lvl="1"/>
            <a:r>
              <a:rPr lang="en-US" sz="1600" dirty="0" smtClean="0"/>
              <a:t>Would be modeled separately from any existing firm load with the following unique operating characteristics:</a:t>
            </a:r>
          </a:p>
          <a:p>
            <a:pPr lvl="2"/>
            <a:r>
              <a:rPr lang="en-US" sz="1400" dirty="0" smtClean="0"/>
              <a:t>Never injects to the grid</a:t>
            </a:r>
          </a:p>
          <a:p>
            <a:pPr lvl="2"/>
            <a:r>
              <a:rPr lang="en-US" sz="1400" dirty="0" smtClean="0"/>
              <a:t>Settled at Load Zone SPP</a:t>
            </a:r>
          </a:p>
          <a:p>
            <a:pPr lvl="1"/>
            <a:r>
              <a:rPr lang="en-US" sz="1600" dirty="0" smtClean="0"/>
              <a:t>Participates in the energy market (SCED) as an ESR</a:t>
            </a:r>
          </a:p>
          <a:p>
            <a:pPr lvl="2"/>
            <a:r>
              <a:rPr lang="en-US" sz="1400" dirty="0" smtClean="0"/>
              <a:t>In combo model era, CLR portion has a RTM Energy Bid and Generation Resource portion is either in OUT status or sets HSL to zero</a:t>
            </a:r>
          </a:p>
          <a:p>
            <a:pPr lvl="2"/>
            <a:r>
              <a:rPr lang="en-US" sz="1400" dirty="0" smtClean="0"/>
              <a:t>In single model era, participates only with the Bid portion of the Energy Bid/Offer Curve</a:t>
            </a:r>
          </a:p>
          <a:p>
            <a:pPr lvl="1"/>
            <a:r>
              <a:rPr lang="en-US" sz="1600" dirty="0" smtClean="0"/>
              <a:t>Participates in AS markets</a:t>
            </a:r>
          </a:p>
          <a:p>
            <a:pPr lvl="1"/>
            <a:r>
              <a:rPr lang="en-US" sz="1600" dirty="0" smtClean="0"/>
              <a:t>If the battery is responding to price event or 4CP, it cannot be active in the market </a:t>
            </a:r>
          </a:p>
          <a:p>
            <a:pPr lvl="2"/>
            <a:r>
              <a:rPr lang="en-US" sz="1400" dirty="0" smtClean="0"/>
              <a:t>Could set OUT status or set LSL=HSL=0</a:t>
            </a:r>
          </a:p>
          <a:p>
            <a:endParaRPr lang="en-US" sz="18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Behind-the-Meter Battery Energy Storage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021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7569" y="746918"/>
            <a:ext cx="838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 smtClean="0">
                <a:solidFill>
                  <a:schemeClr val="tx2"/>
                </a:solidFill>
              </a:rPr>
              <a:t>The following changes would be necessary for this ESR subtype to be able to meet its stated objectives:</a:t>
            </a:r>
            <a:endParaRPr lang="en-US" sz="1600" dirty="0">
              <a:solidFill>
                <a:schemeClr val="tx2"/>
              </a:solidFill>
            </a:endParaRP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ESR would be settled at its Load Zone Settlement Point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Restricting </a:t>
            </a:r>
            <a:r>
              <a:rPr lang="en-US" sz="1600" dirty="0">
                <a:solidFill>
                  <a:schemeClr val="tx2"/>
                </a:solidFill>
              </a:rPr>
              <a:t>this </a:t>
            </a:r>
            <a:r>
              <a:rPr lang="en-US" sz="1600" dirty="0" smtClean="0">
                <a:solidFill>
                  <a:schemeClr val="tx2"/>
                </a:solidFill>
              </a:rPr>
              <a:t>Resource type to </a:t>
            </a:r>
            <a:r>
              <a:rPr lang="en-US" sz="1600" dirty="0">
                <a:solidFill>
                  <a:schemeClr val="tx2"/>
                </a:solidFill>
              </a:rPr>
              <a:t>sites where there is </a:t>
            </a:r>
            <a:r>
              <a:rPr lang="en-US" sz="1600" dirty="0" smtClean="0">
                <a:solidFill>
                  <a:schemeClr val="tx2"/>
                </a:solidFill>
              </a:rPr>
              <a:t>a </a:t>
            </a:r>
            <a:r>
              <a:rPr lang="en-US" sz="1600" dirty="0">
                <a:solidFill>
                  <a:schemeClr val="tx2"/>
                </a:solidFill>
              </a:rPr>
              <a:t>single POI with a single modeled Load </a:t>
            </a:r>
            <a:r>
              <a:rPr lang="en-US" sz="1600" dirty="0" smtClean="0">
                <a:solidFill>
                  <a:schemeClr val="tx2"/>
                </a:solidFill>
              </a:rPr>
              <a:t>present prior </a:t>
            </a:r>
            <a:r>
              <a:rPr lang="en-US" sz="1600" dirty="0">
                <a:solidFill>
                  <a:schemeClr val="tx2"/>
                </a:solidFill>
              </a:rPr>
              <a:t>to installation of </a:t>
            </a:r>
            <a:r>
              <a:rPr lang="en-US" sz="1600" dirty="0" smtClean="0">
                <a:solidFill>
                  <a:schemeClr val="tx2"/>
                </a:solidFill>
              </a:rPr>
              <a:t>the battery – i.e., transition to ESR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Telemetry for the ESR and mandatory telemetry requirement at the POI 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lphaLcPeriod"/>
            </a:pPr>
            <a:r>
              <a:rPr lang="en-US" sz="1600" dirty="0" smtClean="0">
                <a:solidFill>
                  <a:schemeClr val="tx2"/>
                </a:solidFill>
              </a:rPr>
              <a:t>Modifications </a:t>
            </a:r>
            <a:r>
              <a:rPr lang="en-US" sz="1600" dirty="0">
                <a:solidFill>
                  <a:schemeClr val="tx2"/>
                </a:solidFill>
              </a:rPr>
              <a:t>to calculation of PRC using </a:t>
            </a:r>
            <a:r>
              <a:rPr lang="en-US" sz="1600" dirty="0" smtClean="0">
                <a:solidFill>
                  <a:schemeClr val="tx2"/>
                </a:solidFill>
              </a:rPr>
              <a:t>battery State of Charge telemetry</a:t>
            </a:r>
          </a:p>
          <a:p>
            <a:pPr marL="1257300" lvl="2" indent="-342900">
              <a:spcAft>
                <a:spcPts val="600"/>
              </a:spcAft>
              <a:buFont typeface="+mj-lt"/>
              <a:buAutoNum type="alphaLcPeriod"/>
            </a:pPr>
            <a:r>
              <a:rPr lang="en-US" sz="1600" dirty="0" smtClean="0">
                <a:solidFill>
                  <a:schemeClr val="tx2"/>
                </a:solidFill>
              </a:rPr>
              <a:t>Allow </a:t>
            </a:r>
            <a:r>
              <a:rPr lang="en-US" sz="1600" dirty="0">
                <a:solidFill>
                  <a:schemeClr val="tx2"/>
                </a:solidFill>
              </a:rPr>
              <a:t>for telemetry offsets </a:t>
            </a:r>
            <a:r>
              <a:rPr lang="en-US" sz="1600" dirty="0" smtClean="0">
                <a:solidFill>
                  <a:schemeClr val="tx2"/>
                </a:solidFill>
              </a:rPr>
              <a:t>to allow SCED to provide full range of basepoints – </a:t>
            </a:r>
            <a:r>
              <a:rPr lang="en-US" sz="1600" dirty="0">
                <a:solidFill>
                  <a:schemeClr val="tx2"/>
                </a:solidFill>
              </a:rPr>
              <a:t>e.g., instead of -10 to +10 MW allow -20 to 0 MW 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1257300" lvl="2" indent="-342900">
              <a:spcAft>
                <a:spcPts val="600"/>
              </a:spcAft>
              <a:buFont typeface="+mj-lt"/>
              <a:buAutoNum type="alphaLcPeriod"/>
            </a:pPr>
            <a:r>
              <a:rPr lang="en-US" sz="1600" dirty="0" smtClean="0">
                <a:solidFill>
                  <a:schemeClr val="tx2"/>
                </a:solidFill>
              </a:rPr>
              <a:t>Performance criteria similar to CLR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Address </a:t>
            </a:r>
            <a:r>
              <a:rPr lang="en-US" sz="1600" dirty="0">
                <a:solidFill>
                  <a:schemeClr val="tx2"/>
                </a:solidFill>
              </a:rPr>
              <a:t>how ESR will provide RRS when ESR is charging or when ESR is fully charged and how ERCOT will measure performance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Specify new requirements/rules for telemetry of the Load and </a:t>
            </a:r>
            <a:r>
              <a:rPr lang="en-US" sz="1600" dirty="0" smtClean="0">
                <a:solidFill>
                  <a:schemeClr val="tx2"/>
                </a:solidFill>
              </a:rPr>
              <a:t>ESR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Specify new </a:t>
            </a:r>
            <a:r>
              <a:rPr lang="en-US" sz="1600" dirty="0">
                <a:solidFill>
                  <a:schemeClr val="tx2"/>
                </a:solidFill>
              </a:rPr>
              <a:t>requirements/rules for ESR </a:t>
            </a:r>
            <a:r>
              <a:rPr lang="en-US" sz="1600" dirty="0" smtClean="0">
                <a:solidFill>
                  <a:schemeClr val="tx2"/>
                </a:solidFill>
              </a:rPr>
              <a:t>outage</a:t>
            </a:r>
          </a:p>
          <a:p>
            <a:pPr marL="800100" lvl="1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600" dirty="0" smtClean="0">
                <a:solidFill>
                  <a:schemeClr val="tx2"/>
                </a:solidFill>
              </a:rPr>
              <a:t>Reactive requirements same as ESR 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7" name="Title 6"/>
          <p:cNvSpPr txBox="1">
            <a:spLocks noGrp="1"/>
          </p:cNvSpPr>
          <p:nvPr>
            <p:ph type="title"/>
          </p:nvPr>
        </p:nvSpPr>
        <p:spPr>
          <a:xfrm>
            <a:off x="381000" y="228600"/>
            <a:ext cx="8458200" cy="518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Behind-the-Meter Battery Energy Storage</a:t>
            </a:r>
            <a:endParaRPr lang="en-US" sz="20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2020 DSWG Meeting</a:t>
            </a:r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8069" y="5410200"/>
            <a:ext cx="8001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Note: ERCOT </a:t>
            </a:r>
            <a:r>
              <a:rPr lang="en-US" sz="1400" dirty="0">
                <a:solidFill>
                  <a:schemeClr val="tx2"/>
                </a:solidFill>
              </a:rPr>
              <a:t>h</a:t>
            </a:r>
            <a:r>
              <a:rPr lang="en-US" sz="1400" dirty="0" smtClean="0">
                <a:solidFill>
                  <a:schemeClr val="tx2"/>
                </a:solidFill>
              </a:rPr>
              <a:t>as a concern that as an increasing number of large single-site CLRs come onto the system and are dispatched on Load Zone shift factors, ERCOT may start experiencing problems managing congestion with these resources. 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6401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5571</TotalTime>
  <Words>572</Words>
  <Application>Microsoft Office PowerPoint</Application>
  <PresentationFormat>On-screen Show (4:3)</PresentationFormat>
  <Paragraphs>56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PowerPoint Presentation</vt:lpstr>
      <vt:lpstr>Behind-the-Meter Battery Energy Storage</vt:lpstr>
      <vt:lpstr>Behind-the-Meter Battery Energy Storage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Patterson, Mark</cp:lastModifiedBy>
  <cp:revision>148</cp:revision>
  <cp:lastPrinted>2017-05-24T18:51:05Z</cp:lastPrinted>
  <dcterms:created xsi:type="dcterms:W3CDTF">2016-01-21T15:20:31Z</dcterms:created>
  <dcterms:modified xsi:type="dcterms:W3CDTF">2020-10-15T15:37:47Z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