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10/14/2020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a:t>
            </a:r>
            <a:r>
              <a:rPr lang="en-US" dirty="0" smtClean="0"/>
              <a:t>– October 15, </a:t>
            </a:r>
            <a:r>
              <a:rPr lang="en-US" dirty="0" smtClean="0"/>
              <a:t>2020 -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r>
              <a:rPr lang="en-US" sz="2000" dirty="0" smtClean="0">
                <a:solidFill>
                  <a:schemeClr val="tx1"/>
                </a:solidFill>
              </a:rPr>
              <a:t>Votes on NPRRs related to the Battery Energy Storage Task Force (BESTF) or Real-Time Co-optimization Task Force (RTCTF), which should be tabled at PRS to allow for continued review/discussions at those Task Forces</a:t>
            </a: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a:t>
            </a:r>
            <a:r>
              <a:rPr lang="en-US" dirty="0" smtClean="0"/>
              <a:t>October 15, </a:t>
            </a:r>
            <a:r>
              <a:rPr lang="en-US" dirty="0" smtClean="0"/>
              <a:t>2020 – Combined Ballot</a:t>
            </a:r>
            <a:endParaRPr lang="en-US" dirty="0"/>
          </a:p>
        </p:txBody>
      </p:sp>
      <p:sp>
        <p:nvSpPr>
          <p:cNvPr id="6" name="Content Placeholder 5"/>
          <p:cNvSpPr>
            <a:spLocks noGrp="1"/>
          </p:cNvSpPr>
          <p:nvPr>
            <p:ph idx="1"/>
          </p:nvPr>
        </p:nvSpPr>
        <p:spPr>
          <a:xfrm>
            <a:off x="76200" y="815178"/>
            <a:ext cx="12115800" cy="4976022"/>
          </a:xfrm>
        </p:spPr>
        <p:txBody>
          <a:bodyPr/>
          <a:lstStyle/>
          <a:p>
            <a:pPr lvl="0"/>
            <a:r>
              <a:rPr lang="en-US" sz="2000" dirty="0" smtClean="0">
                <a:solidFill>
                  <a:schemeClr val="tx1"/>
                </a:solidFill>
              </a:rPr>
              <a:t>To approve the September 10, 2020 Meeting Minutes as presented</a:t>
            </a:r>
          </a:p>
          <a:p>
            <a:pPr lvl="0"/>
            <a:r>
              <a:rPr lang="en-US" sz="2000" dirty="0" smtClean="0">
                <a:solidFill>
                  <a:schemeClr val="tx1"/>
                </a:solidFill>
              </a:rPr>
              <a:t>To </a:t>
            </a:r>
            <a:r>
              <a:rPr lang="en-US" sz="2000" dirty="0">
                <a:solidFill>
                  <a:schemeClr val="tx1"/>
                </a:solidFill>
              </a:rPr>
              <a:t>endorse and forward to TAC the </a:t>
            </a:r>
            <a:r>
              <a:rPr lang="en-US" sz="2000" dirty="0" smtClean="0">
                <a:solidFill>
                  <a:schemeClr val="tx1"/>
                </a:solidFill>
              </a:rPr>
              <a:t>9/10</a:t>
            </a:r>
            <a:r>
              <a:rPr lang="en-US" sz="2000" dirty="0" smtClean="0">
                <a:solidFill>
                  <a:schemeClr val="tx1"/>
                </a:solidFill>
              </a:rPr>
              <a:t>/20 </a:t>
            </a:r>
            <a:r>
              <a:rPr lang="en-US" sz="2000" dirty="0">
                <a:solidFill>
                  <a:schemeClr val="tx1"/>
                </a:solidFill>
              </a:rPr>
              <a:t>PRS Report and </a:t>
            </a:r>
            <a:r>
              <a:rPr lang="en-US" sz="2000" dirty="0" smtClean="0">
                <a:solidFill>
                  <a:schemeClr val="tx1"/>
                </a:solidFill>
              </a:rPr>
              <a:t>Impact </a:t>
            </a:r>
            <a:r>
              <a:rPr lang="en-US" sz="2000" dirty="0">
                <a:solidFill>
                  <a:schemeClr val="tx1"/>
                </a:solidFill>
              </a:rPr>
              <a:t>Analysis for </a:t>
            </a:r>
            <a:r>
              <a:rPr lang="en-US" sz="2000" b="1" dirty="0" smtClean="0">
                <a:solidFill>
                  <a:schemeClr val="tx1"/>
                </a:solidFill>
              </a:rPr>
              <a:t>NPRR945</a:t>
            </a:r>
            <a:r>
              <a:rPr lang="en-US" sz="2000" dirty="0" smtClean="0">
                <a:solidFill>
                  <a:schemeClr val="tx1"/>
                </a:solidFill>
              </a:rPr>
              <a:t> with a recommended priority of 2021 and rank of 3270</a:t>
            </a:r>
          </a:p>
          <a:p>
            <a:pPr lvl="0"/>
            <a:r>
              <a:rPr lang="en-US" sz="2000" dirty="0" smtClean="0">
                <a:solidFill>
                  <a:schemeClr val="tx1"/>
                </a:solidFill>
              </a:rPr>
              <a:t>To endorse and forward to TAC the 9/10/20 PRS Report as amended by the 10/6/20 ERCOT comments and Impact Analysis for </a:t>
            </a:r>
            <a:r>
              <a:rPr lang="en-US" sz="2000" b="1" dirty="0" smtClean="0">
                <a:solidFill>
                  <a:schemeClr val="tx1"/>
                </a:solidFill>
              </a:rPr>
              <a:t>NPRR1028</a:t>
            </a:r>
            <a:endParaRPr lang="en-US" sz="2000" b="1" dirty="0">
              <a:solidFill>
                <a:schemeClr val="tx1"/>
              </a:solidFill>
            </a:endParaRPr>
          </a:p>
          <a:p>
            <a:pPr lvl="0"/>
            <a:r>
              <a:rPr lang="en-US" sz="2000" dirty="0">
                <a:solidFill>
                  <a:schemeClr val="tx1"/>
                </a:solidFill>
              </a:rPr>
              <a:t>To endorse and forward to TAC the 9/10/20 PRS Report and Impact Analysis for </a:t>
            </a:r>
            <a:r>
              <a:rPr lang="en-US" sz="2000" b="1" dirty="0" smtClean="0">
                <a:solidFill>
                  <a:schemeClr val="tx1"/>
                </a:solidFill>
              </a:rPr>
              <a:t>NPRR1031</a:t>
            </a:r>
          </a:p>
          <a:p>
            <a:pPr lvl="0"/>
            <a:r>
              <a:rPr lang="en-US" sz="2000" dirty="0" smtClean="0">
                <a:solidFill>
                  <a:schemeClr val="tx1"/>
                </a:solidFill>
              </a:rPr>
              <a:t>To </a:t>
            </a:r>
            <a:r>
              <a:rPr lang="en-US" sz="2000" dirty="0">
                <a:solidFill>
                  <a:schemeClr val="tx1"/>
                </a:solidFill>
              </a:rPr>
              <a:t>endorse and forward to TAC the </a:t>
            </a:r>
            <a:r>
              <a:rPr lang="en-US" sz="2000" dirty="0" smtClean="0">
                <a:solidFill>
                  <a:schemeClr val="tx1"/>
                </a:solidFill>
              </a:rPr>
              <a:t>9/10</a:t>
            </a:r>
            <a:r>
              <a:rPr lang="en-US" sz="2000" dirty="0" smtClean="0">
                <a:solidFill>
                  <a:schemeClr val="tx1"/>
                </a:solidFill>
              </a:rPr>
              <a:t>/20 </a:t>
            </a:r>
            <a:r>
              <a:rPr lang="en-US" sz="2000" dirty="0">
                <a:solidFill>
                  <a:schemeClr val="tx1"/>
                </a:solidFill>
              </a:rPr>
              <a:t>PRS Report and Impact Analysis for </a:t>
            </a:r>
            <a:r>
              <a:rPr lang="en-US" sz="2000" b="1" dirty="0" smtClean="0">
                <a:solidFill>
                  <a:schemeClr val="tx1"/>
                </a:solidFill>
              </a:rPr>
              <a:t>NPRR1032</a:t>
            </a:r>
            <a:r>
              <a:rPr lang="en-US" sz="2000" dirty="0" smtClean="0">
                <a:solidFill>
                  <a:schemeClr val="tx1"/>
                </a:solidFill>
              </a:rPr>
              <a:t> </a:t>
            </a:r>
            <a:r>
              <a:rPr lang="en-US" sz="2000" dirty="0">
                <a:solidFill>
                  <a:schemeClr val="tx1"/>
                </a:solidFill>
              </a:rPr>
              <a:t>with a recommended priority of </a:t>
            </a:r>
            <a:r>
              <a:rPr lang="en-US" sz="2000" dirty="0" smtClean="0">
                <a:solidFill>
                  <a:schemeClr val="tx1"/>
                </a:solidFill>
              </a:rPr>
              <a:t>2021 </a:t>
            </a:r>
            <a:r>
              <a:rPr lang="en-US" sz="2000" dirty="0">
                <a:solidFill>
                  <a:schemeClr val="tx1"/>
                </a:solidFill>
              </a:rPr>
              <a:t>and rank of </a:t>
            </a:r>
            <a:r>
              <a:rPr lang="en-US" sz="2000" dirty="0" smtClean="0">
                <a:solidFill>
                  <a:schemeClr val="tx1"/>
                </a:solidFill>
              </a:rPr>
              <a:t>3260</a:t>
            </a:r>
          </a:p>
          <a:p>
            <a:r>
              <a:rPr lang="en-US" sz="2000" dirty="0">
                <a:solidFill>
                  <a:schemeClr val="tx1"/>
                </a:solidFill>
              </a:rPr>
              <a:t>To endorse and forward to TAC the 9/10/20 PRS Report and Impact Analysis for </a:t>
            </a:r>
            <a:r>
              <a:rPr lang="en-US" sz="2000" b="1" dirty="0" smtClean="0">
                <a:solidFill>
                  <a:schemeClr val="tx1"/>
                </a:solidFill>
              </a:rPr>
              <a:t>NPRR1041</a:t>
            </a:r>
            <a:endParaRPr lang="en-US" sz="2000" b="1" dirty="0">
              <a:solidFill>
                <a:schemeClr val="tx1"/>
              </a:solidFill>
            </a:endParaRPr>
          </a:p>
          <a:p>
            <a:pPr lvl="0"/>
            <a:r>
              <a:rPr lang="en-US" sz="2000" dirty="0" smtClean="0">
                <a:solidFill>
                  <a:schemeClr val="tx1"/>
                </a:solidFill>
              </a:rPr>
              <a:t>To endorse and forward to TAC the 9/10/20 PRS Report and Impact Analysis for </a:t>
            </a:r>
            <a:r>
              <a:rPr lang="en-US" sz="2000" b="1" dirty="0" smtClean="0">
                <a:solidFill>
                  <a:schemeClr val="tx1"/>
                </a:solidFill>
              </a:rPr>
              <a:t>SCR812</a:t>
            </a:r>
            <a:r>
              <a:rPr lang="en-US" sz="2000" dirty="0" smtClean="0">
                <a:solidFill>
                  <a:schemeClr val="tx1"/>
                </a:solidFill>
              </a:rPr>
              <a:t> with a recommended priority of 2021 and rank of 3250</a:t>
            </a:r>
            <a:endParaRPr lang="en-US" sz="2000" dirty="0">
              <a:solidFill>
                <a:schemeClr val="tx1"/>
              </a:solidFill>
            </a:endParaRPr>
          </a:p>
          <a:p>
            <a:r>
              <a:rPr lang="en-US" sz="2000" dirty="0" smtClean="0">
                <a:solidFill>
                  <a:schemeClr val="tx1"/>
                </a:solidFill>
              </a:rPr>
              <a:t>To recommend approval of NPRR1042 as submitted (WMS endorsed)</a:t>
            </a:r>
            <a:endParaRPr lang="en-US" sz="2000" dirty="0" smtClean="0">
              <a:solidFill>
                <a:schemeClr val="tx1"/>
              </a:solidFill>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elements/1.1/"/>
    <ds:schemaRef ds:uri="http://purl.org/dc/dcmitype/"/>
    <ds:schemaRef ds:uri="c34af464-7aa1-4edd-9be4-83dffc1cb926"/>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673</TotalTime>
  <Words>390</Words>
  <Application>Microsoft Office PowerPoint</Application>
  <PresentationFormat>Widescreen</PresentationFormat>
  <Paragraphs>20</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October 15, 2020 - Proposed Combined Ballot Methodology</vt:lpstr>
      <vt:lpstr>PRS – October 15, 2020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10XX20</cp:lastModifiedBy>
  <cp:revision>85</cp:revision>
  <cp:lastPrinted>2016-01-21T20:53:15Z</cp:lastPrinted>
  <dcterms:created xsi:type="dcterms:W3CDTF">2016-01-21T15:20:31Z</dcterms:created>
  <dcterms:modified xsi:type="dcterms:W3CDTF">2020-10-14T16:27:34Z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