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1270-AAE9-462B-A9C5-53478968252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9BF99-1EC6-438A-8156-C8ED9591A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9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DFAF increased mid-month as forward prices increased.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9BF99-1EC6-438A-8156-C8ED9591AC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4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0A3C0-270A-4644-BE13-0B0335A1E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A5E55-8A62-424F-98AD-8D127627C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83C87-1EF5-4575-8A6A-83FEE77EC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B3594-5F7E-4EAC-AAF7-4B3AB7F2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7327-85FB-40D6-BC32-84F511AF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5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C9EB-3C59-4E3A-BD61-11B3AD3F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34D79-22E4-400D-B9F4-EF3B15A2B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5210D-259B-4FFE-8428-FE6DA258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08658-C6A1-429D-B715-31BD7AC3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06F97-DB03-48CA-88F7-8D00659C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5784BD-794B-4727-B8F3-856E2D104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B6223-DDB4-4348-9D8B-AFD791357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34CB-08F6-4525-A4E0-DF31911A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75361-6A7A-404F-9D83-FA1578A0F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78CE-367F-4219-B06C-850A1578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0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063B-D02C-4B4F-85BF-64980AFA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EA30-2D2D-4ADC-8B9C-3EF38C9FD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BD2FE-0217-4B49-ACA7-F8F2AD8D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3F313-5973-4670-8D56-D149FB93D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2B417-3CCC-4458-A24A-F4054972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2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CC7A3-3C90-4366-BA8B-0D14240E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7AA45-80C0-4D90-A53C-0D07D832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664B7-F72C-4D36-9BF9-CA5ED6F4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AF56D-BAAC-4775-B9D1-4F1736AF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A8450-0618-493F-8507-F14B753D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1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E478-031A-4D2B-9A34-8EE274BC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79EE6-41F3-4FAB-9A21-739258103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FD5E3-3C84-4A29-B91A-2DE193D5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5F39F-0802-4096-870D-BEF6A8EB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CC5B3-6C82-42EB-BBDB-DAE78BDF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C10C8-64CB-4E03-8D95-1354E44D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8610-8E59-4E25-B664-FCB72BD2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C52A1-960B-4B7F-BA0B-741EB648A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91E5-D86D-4F6B-A6E4-A387FB924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ECDFA-07E8-4665-9BC4-E41639671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0702C-6207-4ADF-8149-708E62A8C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EEA9D-89C8-41DC-BF15-F93EDFD7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1386E6-A46B-498D-AF40-B0EB7806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54F3F-8F12-4A1C-A8D2-31017A2F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7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3E82-B63E-4626-A42D-9D027526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87E10-2A2B-4156-84D1-C06CD4BA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2BB1E-B6A5-42A6-9AE7-93F0BCB8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4FE78-CB5D-4E1B-99CF-939889B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AAF85-182F-46AE-A3E5-909B3259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98A506-ED84-4960-A6F2-3E8FC249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9A416-110C-4981-A8E0-E71A3A4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0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4EA7D-3772-440B-A688-2FE9A52A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2936D-82F2-4012-BDB4-AE1BC3361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31B00-32BA-4246-8188-E2C50819D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F82C1-30F0-4500-B856-1D503E30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6E478-4E27-4A86-AC27-05F0F5A7C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02B4F-209C-4B1C-9860-7C4CB0EE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830C-D43C-4F77-A917-DF728030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90E7B-E446-427A-A61A-EDB9E5D39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C7C23-5961-4D2F-91B4-5C1CBC921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C466E-394C-46F4-BBB1-316EB20F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5C393-CD3F-407D-BAA1-7043719A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2E4C1-87B3-4254-8779-1DDBFEC0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2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F8AB3-58E5-44DB-B8A9-7215931B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5CCA5-BFA4-4C7B-B751-66295582E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9A14-FB49-446D-91CA-D5AC2302C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5DB94-C470-4663-9A22-125375C9A49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191AE-9BF4-46B1-A520-AD81187A3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DD742-2EF4-4D90-8F65-F7643CD1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B94F8-2DA0-4FCC-A7BC-356CD632A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4026-9CA0-42F5-8BC7-E4E6C16819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Potential August 2020 DAM/CRR Credit Risk Misalignment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E14A1-9FCF-4D78-BED8-5244221454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CWG/MCWG – October 16, 2020</a:t>
            </a:r>
          </a:p>
          <a:p>
            <a:r>
              <a:rPr lang="en-US" dirty="0"/>
              <a:t>Clif Lange - STEC</a:t>
            </a:r>
          </a:p>
        </p:txBody>
      </p:sp>
    </p:spTree>
    <p:extLst>
      <p:ext uri="{BB962C8B-B14F-4D97-AF65-F5344CB8AC3E}">
        <p14:creationId xmlns:p14="http://schemas.microsoft.com/office/powerpoint/2010/main" val="93051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BFA2-3673-4661-B846-9D5A2E4F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447A-7757-4B55-AED9-C914DE1B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Hurricane Hanna impacted South Texas and the Rio Grande Valley on July 25, 2020</a:t>
            </a:r>
          </a:p>
          <a:p>
            <a:r>
              <a:rPr lang="en-US" dirty="0"/>
              <a:t>Outages of two AEP transmission lines in the area of Edinburg caused a significant amount of congestion through August 10, 2020 when the lines were returned to service</a:t>
            </a:r>
          </a:p>
          <a:p>
            <a:pPr lvl="1"/>
            <a:r>
              <a:rPr lang="en-US" dirty="0"/>
              <a:t>South Load Zone prices were significantly higher in both DAM and RTM</a:t>
            </a:r>
          </a:p>
          <a:p>
            <a:r>
              <a:rPr lang="en-US" dirty="0"/>
              <a:t>Significant increases in collateral requirements were observed as a result of the congestion</a:t>
            </a:r>
          </a:p>
          <a:p>
            <a:r>
              <a:rPr lang="en-US" dirty="0"/>
              <a:t>The higher collateral requirements were exacerbated by higher DFAFs in mid-August</a:t>
            </a:r>
          </a:p>
        </p:txBody>
      </p:sp>
    </p:spTree>
    <p:extLst>
      <p:ext uri="{BB962C8B-B14F-4D97-AF65-F5344CB8AC3E}">
        <p14:creationId xmlns:p14="http://schemas.microsoft.com/office/powerpoint/2010/main" val="285138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5769-AC8F-4510-84C5-EF17569C3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EC2A-1954-4D22-A61C-DB385752F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DALE (i.e. 7-day average of prior DAM activity) is multiplied by DFAF to capture changes in forward market expectations</a:t>
            </a:r>
          </a:p>
          <a:p>
            <a:pPr lvl="1"/>
            <a:r>
              <a:rPr lang="en-US" dirty="0"/>
              <a:t>Works well when congestion is minimal</a:t>
            </a:r>
          </a:p>
          <a:p>
            <a:r>
              <a:rPr lang="en-US" dirty="0"/>
              <a:t>CRR settlements are not projected forward using DFAF</a:t>
            </a:r>
          </a:p>
          <a:p>
            <a:pPr lvl="1"/>
            <a:r>
              <a:rPr lang="en-US" dirty="0"/>
              <a:t>CRR credits/charges netted only for days that are unbilled or invoiced</a:t>
            </a:r>
          </a:p>
          <a:p>
            <a:r>
              <a:rPr lang="en-US" dirty="0"/>
              <a:t>In instances where DALE*DFAF increases substantially due to congestion, there is not a corresponding projected offset at the Counter-party level for CRRAH activities, particularly for CRRAH with a book heavy with Options</a:t>
            </a:r>
          </a:p>
          <a:p>
            <a:r>
              <a:rPr lang="en-US" dirty="0"/>
              <a:t>Result is dramatic over-collateralization of Counter-Party, particularly when the CP, QSE, and CRRAH are the same legal entity</a:t>
            </a:r>
          </a:p>
          <a:p>
            <a:r>
              <a:rPr lang="en-US" dirty="0"/>
              <a:t>The entity can be owed millions by ERCOT, yet the TPEA calculations show the CP to be a significant credit risk to ERCOT, whereas the risk of default is in the opposite direction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2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4EA2C-1001-4691-BED7-A116803D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27 – Aug 31 Example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7B474D6-3B30-4C5D-8ACA-1DF8ED7ACB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5850" y="1562805"/>
            <a:ext cx="10029825" cy="520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6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BD8D-E1D2-43BC-BB28-3BF95C03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Counter-Party Constituent Settlements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DA4F5D-1CF9-4BBE-B7BA-47F8A0B7F6FD}"/>
              </a:ext>
            </a:extLst>
          </p:cNvPr>
          <p:cNvSpPr txBox="1"/>
          <p:nvPr/>
        </p:nvSpPr>
        <p:spPr>
          <a:xfrm>
            <a:off x="1323975" y="6488668"/>
            <a:ext cx="5457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Positive values imply monies paid to ERCOT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66FECF9-1A18-4AD8-9C60-B6F203F65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374" y="1619250"/>
            <a:ext cx="10048875" cy="495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9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EBCC-E72E-48CB-A891-3E60AE25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Disconnect Between Perceived Risk and Counter-Party Position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AB0DF01-7410-45BD-B00C-3DB35A616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375" y="1825625"/>
            <a:ext cx="100203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38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E146-1E20-4708-8EE9-FB93EC86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3AD17-D02F-4550-B01C-B73A657C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Extrapolate CRRAH activities using a methodology substantially similar to DALE for qualifying Counter-Parties</a:t>
            </a:r>
          </a:p>
          <a:p>
            <a:r>
              <a:rPr lang="en-US" dirty="0"/>
              <a:t>Potential Qualifying Criteria</a:t>
            </a:r>
          </a:p>
          <a:p>
            <a:pPr lvl="1"/>
            <a:r>
              <a:rPr lang="en-US" dirty="0"/>
              <a:t>All entities registered to a CP must be the same legal entity</a:t>
            </a:r>
          </a:p>
          <a:p>
            <a:pPr lvl="1"/>
            <a:r>
              <a:rPr lang="en-US" dirty="0"/>
              <a:t>CRRAH book must consist of at least X% of options</a:t>
            </a:r>
          </a:p>
          <a:p>
            <a:pPr lvl="1"/>
            <a:endParaRPr lang="en-US" dirty="0"/>
          </a:p>
          <a:p>
            <a:r>
              <a:rPr lang="en-US" dirty="0"/>
              <a:t>Separate Issue:  Should RTLE use an average similar to DALE rather than a max </a:t>
            </a:r>
            <a:r>
              <a:rPr lang="en-US"/>
              <a:t>lookback over 45 days?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81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341</Words>
  <Application>Microsoft Office PowerPoint</Application>
  <PresentationFormat>Widescreen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Potential August 2020 DAM/CRR Credit Risk Misalignment</vt:lpstr>
      <vt:lpstr>Background </vt:lpstr>
      <vt:lpstr>Identified Issue</vt:lpstr>
      <vt:lpstr>July 27 – Aug 31 Example</vt:lpstr>
      <vt:lpstr>Counter-Party Constituent Settlements</vt:lpstr>
      <vt:lpstr>Disconnect Between Perceived Risk and Counter-Party Position</vt:lpstr>
      <vt:lpstr>Potential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August 2020 DAM/CRR Credit Risk Misalignment</dc:title>
  <dc:creator>Clif Lange</dc:creator>
  <cp:lastModifiedBy>Clif Lange</cp:lastModifiedBy>
  <cp:revision>8</cp:revision>
  <dcterms:created xsi:type="dcterms:W3CDTF">2020-10-08T19:28:39Z</dcterms:created>
  <dcterms:modified xsi:type="dcterms:W3CDTF">2020-10-08T21:25:23Z</dcterms:modified>
</cp:coreProperties>
</file>