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5"/>
  </p:notesMasterIdLst>
  <p:handoutMasterIdLst>
    <p:handoutMasterId r:id="rId16"/>
  </p:handoutMasterIdLst>
  <p:sldIdLst>
    <p:sldId id="260" r:id="rId7"/>
    <p:sldId id="258" r:id="rId8"/>
    <p:sldId id="318" r:id="rId9"/>
    <p:sldId id="344" r:id="rId10"/>
    <p:sldId id="345" r:id="rId11"/>
    <p:sldId id="346" r:id="rId12"/>
    <p:sldId id="342" r:id="rId13"/>
    <p:sldId id="294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7" autoAdjust="0"/>
    <p:restoredTop sz="98752" autoAdjust="0"/>
  </p:normalViewPr>
  <p:slideViewPr>
    <p:cSldViewPr showGuides="1">
      <p:cViewPr varScale="1">
        <p:scale>
          <a:sx n="124" d="100"/>
          <a:sy n="124" d="100"/>
        </p:scale>
        <p:origin x="9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88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310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65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7363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878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4"/>
          <p:cNvSpPr txBox="1">
            <a:spLocks/>
          </p:cNvSpPr>
          <p:nvPr userDrawn="1"/>
        </p:nvSpPr>
        <p:spPr>
          <a:xfrm>
            <a:off x="7391400" y="6553200"/>
            <a:ext cx="1219200" cy="220663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 smtClean="0"/>
              <a:t>October 2020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services/projects/inde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Project Update and Summary of </a:t>
            </a:r>
          </a:p>
          <a:p>
            <a:r>
              <a:rPr lang="en-US" sz="2400" b="1" dirty="0" smtClean="0"/>
              <a:t>Project Priority List (PPL) Activity </a:t>
            </a:r>
            <a:endParaRPr lang="en-US" sz="2400" b="1" dirty="0"/>
          </a:p>
          <a:p>
            <a:endParaRPr lang="en-US" dirty="0"/>
          </a:p>
          <a:p>
            <a:r>
              <a:rPr lang="en-US" dirty="0" smtClean="0"/>
              <a:t>October 15,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90600"/>
            <a:ext cx="6934200" cy="4724400"/>
          </a:xfrm>
        </p:spPr>
        <p:txBody>
          <a:bodyPr/>
          <a:lstStyle/>
          <a:p>
            <a:r>
              <a:rPr lang="en-US" sz="2400" dirty="0" smtClean="0"/>
              <a:t>Project Portfolio Update</a:t>
            </a:r>
          </a:p>
          <a:p>
            <a:pPr lvl="1"/>
            <a:r>
              <a:rPr lang="en-US" sz="1800" dirty="0" smtClean="0"/>
              <a:t>Recent / Upcoming Project Implementations</a:t>
            </a:r>
          </a:p>
          <a:p>
            <a:pPr lvl="1"/>
            <a:r>
              <a:rPr lang="en-US" sz="1800" dirty="0" smtClean="0"/>
              <a:t>2020 Release Targets</a:t>
            </a:r>
          </a:p>
          <a:p>
            <a:pPr lvl="1"/>
            <a:r>
              <a:rPr lang="en-US" sz="1800" dirty="0" smtClean="0"/>
              <a:t>2021 </a:t>
            </a:r>
            <a:r>
              <a:rPr lang="en-US" sz="1800" dirty="0"/>
              <a:t>Release </a:t>
            </a:r>
            <a:r>
              <a:rPr lang="en-US" sz="1800" dirty="0" smtClean="0"/>
              <a:t>Targets</a:t>
            </a:r>
          </a:p>
          <a:p>
            <a:pPr lvl="1"/>
            <a:r>
              <a:rPr lang="en-US" sz="1800" dirty="0" smtClean="0"/>
              <a:t>BES and DGR Pre-Passport Projects</a:t>
            </a:r>
          </a:p>
          <a:p>
            <a:pPr lvl="1"/>
            <a:r>
              <a:rPr lang="en-US" sz="1800" dirty="0" smtClean="0"/>
              <a:t>2020 </a:t>
            </a:r>
            <a:r>
              <a:rPr lang="en-US" sz="1800" dirty="0"/>
              <a:t>Project Spending Forecast</a:t>
            </a:r>
          </a:p>
          <a:p>
            <a:pPr lvl="1"/>
            <a:r>
              <a:rPr lang="en-US" sz="1800" dirty="0" smtClean="0"/>
              <a:t>Priority/Rank </a:t>
            </a:r>
            <a:r>
              <a:rPr lang="en-US" sz="1800" dirty="0"/>
              <a:t>Options for Revision Requests with </a:t>
            </a:r>
            <a:r>
              <a:rPr lang="en-US" sz="1800" dirty="0" smtClean="0"/>
              <a:t>Impacts</a:t>
            </a:r>
          </a:p>
        </p:txBody>
      </p:sp>
      <p:sp>
        <p:nvSpPr>
          <p:cNvPr id="3" name="TextBox 3"/>
          <p:cNvSpPr txBox="1">
            <a:spLocks noChangeArrowheads="1"/>
          </p:cNvSpPr>
          <p:nvPr/>
        </p:nvSpPr>
        <p:spPr bwMode="auto">
          <a:xfrm>
            <a:off x="1093470" y="6096000"/>
            <a:ext cx="7795260" cy="56015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b="0" dirty="0"/>
              <a:t>Location of Project Priority List (PPL):   </a:t>
            </a:r>
            <a:r>
              <a:rPr lang="en-US" b="0" dirty="0">
                <a:hlinkClick r:id="rId3"/>
              </a:rPr>
              <a:t>http://www.ercot.com/services/projects/index</a:t>
            </a:r>
            <a:endParaRPr lang="en-US" b="0" dirty="0"/>
          </a:p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endParaRPr lang="en-US" sz="800" b="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371600" y="243682"/>
            <a:ext cx="5105400" cy="51831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solidFill>
                  <a:schemeClr val="accent1"/>
                </a:solidFill>
              </a:rPr>
              <a:t>Project Update Agenda</a:t>
            </a:r>
            <a:endParaRPr lang="en-US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Recent / Upcoming Project Implementations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240" y="990600"/>
            <a:ext cx="8949560" cy="4980216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September Release </a:t>
            </a:r>
            <a:r>
              <a:rPr lang="en-US" sz="1800" dirty="0"/>
              <a:t>– Off-Cycle – </a:t>
            </a:r>
            <a:r>
              <a:rPr lang="en-US" sz="1800" dirty="0" smtClean="0"/>
              <a:t>9/3/2020</a:t>
            </a:r>
            <a:r>
              <a:rPr lang="en-US" sz="1800" dirty="0"/>
              <a:t>	</a:t>
            </a:r>
            <a:r>
              <a:rPr lang="en-US" sz="1800" i="1" dirty="0">
                <a:solidFill>
                  <a:srgbClr val="00B050"/>
                </a:solidFill>
              </a:rPr>
              <a:t> Complete</a:t>
            </a:r>
            <a:endParaRPr lang="en-US" sz="18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RIOO – RARF Replacement – View/Update – </a:t>
            </a:r>
            <a:r>
              <a:rPr lang="en-US" sz="1400" dirty="0"/>
              <a:t>I</a:t>
            </a:r>
            <a:r>
              <a:rPr lang="en-US" sz="1400" dirty="0" smtClean="0"/>
              <a:t>nitial Release</a:t>
            </a:r>
            <a:endParaRPr lang="en-US" sz="18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October </a:t>
            </a:r>
            <a:r>
              <a:rPr lang="en-US" sz="1800" dirty="0"/>
              <a:t>Release – </a:t>
            </a:r>
            <a:r>
              <a:rPr lang="en-US" sz="1800" dirty="0" smtClean="0"/>
              <a:t>R5 – 10/10/2020 – 10/13/2020</a:t>
            </a:r>
            <a:r>
              <a:rPr lang="en-US" sz="1800" i="1" dirty="0">
                <a:solidFill>
                  <a:srgbClr val="00B050"/>
                </a:solidFill>
              </a:rPr>
              <a:t>	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No Revision Requests in this release</a:t>
            </a: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2020 </a:t>
            </a:r>
            <a:r>
              <a:rPr lang="en-US" sz="1800" dirty="0"/>
              <a:t>November Release – Off-Cycle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/>
              <a:t>SCR804 – ERCOT </a:t>
            </a:r>
            <a:r>
              <a:rPr lang="en-US" sz="1400" dirty="0" err="1"/>
              <a:t>GridGeo</a:t>
            </a:r>
            <a:r>
              <a:rPr lang="en-US" sz="1400" dirty="0"/>
              <a:t> Access for Transmission </a:t>
            </a:r>
            <a:r>
              <a:rPr lang="en-US" sz="1400" dirty="0" smtClean="0"/>
              <a:t>Operators – 11/12/2020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/>
              <a:t>RIOO – RARF Replacement – View/Update – Follow-Up </a:t>
            </a:r>
            <a:r>
              <a:rPr lang="en-US" sz="1400" dirty="0" smtClean="0"/>
              <a:t>Release – 11/12/2020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Enterprise Content Management System (ECMS) Phase 2 – 11/16/2020</a:t>
            </a:r>
            <a:endParaRPr lang="en-US" sz="14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strike="sngStrike" dirty="0" smtClean="0"/>
              <a:t>November/</a:t>
            </a:r>
            <a:r>
              <a:rPr lang="en-US" sz="1800" b="1" dirty="0" smtClean="0"/>
              <a:t>December</a:t>
            </a:r>
            <a:r>
              <a:rPr lang="en-US" sz="1800" dirty="0" smtClean="0"/>
              <a:t> </a:t>
            </a:r>
            <a:r>
              <a:rPr lang="en-US" sz="1800" dirty="0"/>
              <a:t>Release – Off-Cycle	</a:t>
            </a:r>
            <a:r>
              <a:rPr lang="en-US" sz="1800" i="1" dirty="0">
                <a:solidFill>
                  <a:srgbClr val="00B050"/>
                </a:solidFill>
              </a:rPr>
              <a:t> In Flight</a:t>
            </a:r>
            <a:endParaRPr lang="en-US" sz="1800" dirty="0"/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r>
              <a:rPr lang="en-US" sz="1400" dirty="0" smtClean="0"/>
              <a:t>MMS/OS Tech Refresh</a:t>
            </a:r>
          </a:p>
          <a:p>
            <a:pPr lvl="1">
              <a:tabLst>
                <a:tab pos="2176463" algn="l"/>
                <a:tab pos="7197725" algn="l"/>
                <a:tab pos="7542213" algn="l"/>
              </a:tabLst>
            </a:pPr>
            <a:endParaRPr lang="en-US" sz="10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/>
              <a:t>2020 </a:t>
            </a:r>
            <a:r>
              <a:rPr lang="en-US" sz="1800" dirty="0" smtClean="0"/>
              <a:t>December </a:t>
            </a:r>
            <a:r>
              <a:rPr lang="en-US" sz="1800" dirty="0"/>
              <a:t>Release – </a:t>
            </a:r>
            <a:r>
              <a:rPr lang="en-US" sz="1800" dirty="0" smtClean="0"/>
              <a:t>R6 </a:t>
            </a:r>
            <a:r>
              <a:rPr lang="en-US" sz="1800" dirty="0"/>
              <a:t>– </a:t>
            </a:r>
            <a:r>
              <a:rPr lang="en-US" sz="1800" dirty="0" smtClean="0"/>
              <a:t>12/8/2020 </a:t>
            </a:r>
            <a:r>
              <a:rPr lang="en-US" sz="1800" dirty="0"/>
              <a:t>– </a:t>
            </a:r>
            <a:r>
              <a:rPr lang="en-US" sz="1800" dirty="0" smtClean="0"/>
              <a:t>12/10/2020</a:t>
            </a:r>
            <a:r>
              <a:rPr lang="en-US" sz="1800" i="1" dirty="0">
                <a:solidFill>
                  <a:srgbClr val="00B050"/>
                </a:solidFill>
              </a:rPr>
              <a:t>	 In Flight</a:t>
            </a:r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400" dirty="0" smtClean="0"/>
              <a:t>SCR806 </a:t>
            </a:r>
            <a:r>
              <a:rPr lang="en-US" sz="1400" dirty="0"/>
              <a:t>– Adding QSE and DME Information to Disclosure Reports</a:t>
            </a:r>
            <a:endParaRPr lang="en-US" sz="12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2438400" y="6125021"/>
            <a:ext cx="5257800" cy="4365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400" b="0" dirty="0"/>
              <a:t>Note:  Projected Go-Live dates are subject to change.</a:t>
            </a:r>
            <a:br>
              <a:rPr lang="en-US" sz="1400" b="0" dirty="0"/>
            </a:br>
            <a:r>
              <a:rPr lang="en-US" sz="1400" b="0" dirty="0"/>
              <a:t>Please watch for market notices as the effective dates approach.</a:t>
            </a:r>
          </a:p>
        </p:txBody>
      </p:sp>
    </p:spTree>
    <p:extLst>
      <p:ext uri="{BB962C8B-B14F-4D97-AF65-F5344CB8AC3E}">
        <p14:creationId xmlns:p14="http://schemas.microsoft.com/office/powerpoint/2010/main" val="4064255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2020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34938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580658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34938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35097721"/>
              </p:ext>
            </p:extLst>
          </p:nvPr>
        </p:nvGraphicFramePr>
        <p:xfrm>
          <a:off x="160280" y="798446"/>
          <a:ext cx="8839200" cy="4262008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2/4 – 2/6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3/31 – 4/2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5/26 – 5/29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8/4 – 8/6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10/13 – 10/15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12/8 – 12/10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NPRR873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SCR797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3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NPRR877 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Ph2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NPRR968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NPRR943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EMIL Web Interface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NPRR863</a:t>
                      </a:r>
                      <a:r>
                        <a:rPr kumimoji="0" lang="en-US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 </a:t>
                      </a: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FFR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NOGRR187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OBDRR011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SCR802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NPRR978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NPRR856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NPRR887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RMGRR163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NPRR837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NPRR935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NPRR977</a:t>
                      </a:r>
                      <a:endParaRPr kumimoji="0" lang="en-US" sz="16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NPRR955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NOGRR183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(a)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RRGRR019</a:t>
                      </a:r>
                      <a:endParaRPr kumimoji="0" lang="en-US" sz="1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MIS Go-Live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RIOO R2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MMS/OS Refresh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SCR806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33400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7164760" y="1356091"/>
            <a:ext cx="320134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noProof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noProof="0" dirty="0" smtClean="0">
                <a:solidFill>
                  <a:srgbClr val="000000"/>
                </a:solidFill>
              </a:rPr>
              <a:t>E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7" name="TextBox 12"/>
          <p:cNvSpPr txBox="1">
            <a:spLocks noChangeArrowheads="1"/>
          </p:cNvSpPr>
          <p:nvPr/>
        </p:nvSpPr>
        <p:spPr bwMode="auto">
          <a:xfrm>
            <a:off x="160278" y="3904960"/>
            <a:ext cx="142646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3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501462" y="5338809"/>
            <a:ext cx="2485392" cy="83099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NPRR930(a) – O&amp;M portion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NPRR935(a) – Sections 4.2.2 (1) (6), 4.2.5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NPRR935(b) – Sections 2.1, 2.2, 4.2.3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NPRR978(a) – Initial report decommissions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PGRR070(b) – Remaining PGRR language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SCR781(a</a:t>
            </a:r>
            <a:r>
              <a:rPr lang="en-US" sz="800" b="0" kern="0" dirty="0"/>
              <a:t>) – View / Edit </a:t>
            </a:r>
            <a:r>
              <a:rPr lang="en-US" sz="800" b="0" kern="0" dirty="0" smtClean="0"/>
              <a:t>capability</a:t>
            </a:r>
          </a:p>
        </p:txBody>
      </p:sp>
      <p:sp>
        <p:nvSpPr>
          <p:cNvPr id="19" name="TextBox 13"/>
          <p:cNvSpPr txBox="1">
            <a:spLocks noChangeArrowheads="1"/>
          </p:cNvSpPr>
          <p:nvPr/>
        </p:nvSpPr>
        <p:spPr bwMode="auto">
          <a:xfrm>
            <a:off x="1586742" y="4797042"/>
            <a:ext cx="2977306" cy="249625"/>
          </a:xfrm>
          <a:prstGeom prst="rect">
            <a:avLst/>
          </a:prstGeom>
          <a:solidFill>
            <a:srgbClr val="A1D8FD"/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rgbClr val="000000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MS/OS Upgrade “Chill”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0" name="TextBox 13"/>
          <p:cNvSpPr txBox="1">
            <a:spLocks noChangeArrowheads="1"/>
          </p:cNvSpPr>
          <p:nvPr/>
        </p:nvSpPr>
        <p:spPr bwMode="auto">
          <a:xfrm>
            <a:off x="4564049" y="4800446"/>
            <a:ext cx="2903046" cy="246221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i="1" kern="0" dirty="0" smtClean="0">
                <a:solidFill>
                  <a:schemeClr val="bg1"/>
                </a:solidFill>
              </a:rPr>
              <a:t>M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</a:rPr>
              <a:t>MS/OS Upgrade “Freeze”</a:t>
            </a:r>
            <a:endParaRPr kumimoji="0" lang="en-US" sz="1000" b="1" i="1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429" y="1366501"/>
            <a:ext cx="37054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1" u="none" strike="noStrike" kern="0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b="1" i="1" kern="0" dirty="0" smtClean="0">
                <a:solidFill>
                  <a:srgbClr val="000000"/>
                </a:solidFill>
              </a:rPr>
              <a:t> </a:t>
            </a:r>
            <a:endParaRPr lang="en-US" sz="600" b="1" i="1" kern="0" dirty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latin typeface="Wingdings" panose="05000000000000000000" pitchFamily="2" charset="2"/>
              </a:rPr>
              <a:t>ü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27" name="TextBox 12"/>
          <p:cNvSpPr txBox="1">
            <a:spLocks noChangeArrowheads="1"/>
          </p:cNvSpPr>
          <p:nvPr/>
        </p:nvSpPr>
        <p:spPr bwMode="auto">
          <a:xfrm>
            <a:off x="6021174" y="3067331"/>
            <a:ext cx="1435608" cy="384721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strike="sngStrike" dirty="0" smtClean="0"/>
              <a:t>November / </a:t>
            </a:r>
            <a:r>
              <a:rPr lang="en-US" sz="900" dirty="0" smtClean="0">
                <a:solidFill>
                  <a:srgbClr val="FF0000"/>
                </a:solidFill>
              </a:rPr>
              <a:t>December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/>
              <a:t>Off-Cycle</a:t>
            </a:r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146686" y="1902106"/>
            <a:ext cx="145364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</a:t>
            </a:r>
            <a:endParaRPr lang="en-US" sz="1200" kern="0" dirty="0"/>
          </a:p>
        </p:txBody>
      </p:sp>
      <p:sp>
        <p:nvSpPr>
          <p:cNvPr id="35" name="TextBox 34"/>
          <p:cNvSpPr txBox="1"/>
          <p:nvPr/>
        </p:nvSpPr>
        <p:spPr>
          <a:xfrm>
            <a:off x="8638633" y="1342647"/>
            <a:ext cx="370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7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5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8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90887" y="1357972"/>
            <a:ext cx="370549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1" i="1" u="none" strike="noStrike" kern="0" cap="none" spc="0" normalizeH="0" baseline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3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i="1" kern="0" noProof="0" dirty="0" smtClean="0">
                <a:solidFill>
                  <a:srgbClr val="000000"/>
                </a:solidFill>
              </a:rPr>
              <a:t> </a:t>
            </a:r>
            <a:endParaRPr lang="en-US" sz="1000" b="1" i="1" kern="0" noProof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39" name="TextBox 12"/>
          <p:cNvSpPr txBox="1">
            <a:spLocks noChangeArrowheads="1"/>
          </p:cNvSpPr>
          <p:nvPr/>
        </p:nvSpPr>
        <p:spPr bwMode="auto">
          <a:xfrm>
            <a:off x="147302" y="272090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1/19</a:t>
            </a:r>
            <a:endParaRPr lang="en-US" sz="1200" kern="0" dirty="0"/>
          </a:p>
        </p:txBody>
      </p:sp>
      <p:sp>
        <p:nvSpPr>
          <p:cNvPr id="41" name="TextBox 40"/>
          <p:cNvSpPr txBox="1"/>
          <p:nvPr/>
        </p:nvSpPr>
        <p:spPr>
          <a:xfrm>
            <a:off x="7192934" y="3454097"/>
            <a:ext cx="37054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290090" y="2229464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286994" y="3028336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 rot="16200000">
            <a:off x="2680588" y="2475144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i="1" dirty="0" smtClean="0"/>
              <a:t>CMM Release 2a</a:t>
            </a:r>
            <a:endParaRPr lang="en-US" sz="1000" i="1" dirty="0"/>
          </a:p>
        </p:txBody>
      </p:sp>
      <p:sp>
        <p:nvSpPr>
          <p:cNvPr id="45" name="Left Brace 44"/>
          <p:cNvSpPr/>
          <p:nvPr/>
        </p:nvSpPr>
        <p:spPr>
          <a:xfrm>
            <a:off x="3337858" y="2235909"/>
            <a:ext cx="153463" cy="67861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12"/>
          <p:cNvSpPr txBox="1">
            <a:spLocks noChangeArrowheads="1"/>
          </p:cNvSpPr>
          <p:nvPr/>
        </p:nvSpPr>
        <p:spPr bwMode="auto">
          <a:xfrm>
            <a:off x="152400" y="3304401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1/30</a:t>
            </a:r>
            <a:endParaRPr lang="en-US" sz="1200" kern="0" dirty="0"/>
          </a:p>
        </p:txBody>
      </p:sp>
      <p:sp>
        <p:nvSpPr>
          <p:cNvPr id="49" name="TextBox 12"/>
          <p:cNvSpPr txBox="1">
            <a:spLocks noChangeArrowheads="1"/>
          </p:cNvSpPr>
          <p:nvPr/>
        </p:nvSpPr>
        <p:spPr bwMode="auto">
          <a:xfrm>
            <a:off x="3125537" y="4053815"/>
            <a:ext cx="1435608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8/1</a:t>
            </a:r>
            <a:endParaRPr lang="en-US" sz="1200" kern="0" dirty="0"/>
          </a:p>
        </p:txBody>
      </p:sp>
      <p:sp>
        <p:nvSpPr>
          <p:cNvPr id="50" name="TextBox 12"/>
          <p:cNvSpPr txBox="1">
            <a:spLocks noChangeArrowheads="1"/>
          </p:cNvSpPr>
          <p:nvPr/>
        </p:nvSpPr>
        <p:spPr bwMode="auto">
          <a:xfrm>
            <a:off x="6022848" y="1981200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November</a:t>
            </a:r>
            <a:endParaRPr lang="en-US" sz="1200" kern="0" dirty="0"/>
          </a:p>
        </p:txBody>
      </p:sp>
      <p:sp>
        <p:nvSpPr>
          <p:cNvPr id="56" name="TextBox 12"/>
          <p:cNvSpPr txBox="1">
            <a:spLocks noChangeArrowheads="1"/>
          </p:cNvSpPr>
          <p:nvPr/>
        </p:nvSpPr>
        <p:spPr bwMode="auto">
          <a:xfrm>
            <a:off x="4488291" y="3717679"/>
            <a:ext cx="1683909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9/3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Go-Live - View/Update</a:t>
            </a:r>
            <a:endParaRPr lang="en-US" sz="900" b="0" kern="0" dirty="0"/>
          </a:p>
        </p:txBody>
      </p:sp>
      <p:sp>
        <p:nvSpPr>
          <p:cNvPr id="58" name="TextBox 57"/>
          <p:cNvSpPr txBox="1"/>
          <p:nvPr/>
        </p:nvSpPr>
        <p:spPr>
          <a:xfrm>
            <a:off x="1293429" y="4206145"/>
            <a:ext cx="370549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778095" y="1357405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1" name="TextBox 12"/>
          <p:cNvSpPr txBox="1">
            <a:spLocks noChangeArrowheads="1"/>
          </p:cNvSpPr>
          <p:nvPr/>
        </p:nvSpPr>
        <p:spPr bwMode="auto">
          <a:xfrm>
            <a:off x="1590676" y="3906683"/>
            <a:ext cx="1517904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/>
              <a:t>5</a:t>
            </a:r>
            <a:r>
              <a:rPr lang="en-US" sz="1200" dirty="0" smtClean="0"/>
              <a:t>/1</a:t>
            </a:r>
            <a:endParaRPr lang="en-US" sz="1200" kern="0" dirty="0"/>
          </a:p>
        </p:txBody>
      </p:sp>
      <p:sp>
        <p:nvSpPr>
          <p:cNvPr id="62" name="TextBox 61"/>
          <p:cNvSpPr txBox="1"/>
          <p:nvPr/>
        </p:nvSpPr>
        <p:spPr>
          <a:xfrm>
            <a:off x="2807981" y="4206145"/>
            <a:ext cx="3705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</p:txBody>
      </p:sp>
      <p:sp>
        <p:nvSpPr>
          <p:cNvPr id="63" name="TextBox 12"/>
          <p:cNvSpPr txBox="1">
            <a:spLocks noChangeArrowheads="1"/>
          </p:cNvSpPr>
          <p:nvPr/>
        </p:nvSpPr>
        <p:spPr bwMode="auto">
          <a:xfrm>
            <a:off x="3120074" y="3238212"/>
            <a:ext cx="14519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7/1</a:t>
            </a:r>
            <a:endParaRPr lang="en-US" sz="1200" kern="0" dirty="0"/>
          </a:p>
        </p:txBody>
      </p:sp>
      <p:sp>
        <p:nvSpPr>
          <p:cNvPr id="66" name="TextBox 65"/>
          <p:cNvSpPr txBox="1"/>
          <p:nvPr/>
        </p:nvSpPr>
        <p:spPr>
          <a:xfrm>
            <a:off x="4272610" y="1346426"/>
            <a:ext cx="370549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000" b="1" i="1" kern="0" dirty="0">
              <a:solidFill>
                <a:srgbClr val="000000"/>
              </a:solidFill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500" dirty="0" smtClean="0">
              <a:latin typeface="Wingdings" panose="05000000000000000000" pitchFamily="2" charset="2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700" b="1" i="1" kern="0" dirty="0">
              <a:solidFill>
                <a:srgbClr val="00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278454" y="2462630"/>
            <a:ext cx="37054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224084" y="3566683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04481" y="1381119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4221480" y="4323695"/>
            <a:ext cx="3705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noProof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00" dirty="0" smtClean="0">
              <a:latin typeface="Wingdings" panose="05000000000000000000" pitchFamily="2" charset="2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noProof="0" dirty="0" smtClean="0">
                <a:solidFill>
                  <a:srgbClr val="000000"/>
                </a:solidFill>
              </a:rPr>
              <a:t> </a:t>
            </a:r>
            <a:r>
              <a:rPr kumimoji="0" lang="en-US" sz="10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5670464" y="4124992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  <p:sp>
        <p:nvSpPr>
          <p:cNvPr id="46" name="TextBox 12"/>
          <p:cNvSpPr txBox="1">
            <a:spLocks noChangeArrowheads="1"/>
          </p:cNvSpPr>
          <p:nvPr/>
        </p:nvSpPr>
        <p:spPr bwMode="auto">
          <a:xfrm>
            <a:off x="4567272" y="2354516"/>
            <a:ext cx="1444752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>
                <a:solidFill>
                  <a:srgbClr val="FF0000"/>
                </a:solidFill>
              </a:rPr>
              <a:t>10/1</a:t>
            </a:r>
            <a:endParaRPr lang="en-US" sz="1200" kern="0" dirty="0">
              <a:solidFill>
                <a:srgbClr val="FF000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698767" y="2624308"/>
            <a:ext cx="370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ü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>
              <a:solidFill>
                <a:srgbClr val="000000"/>
              </a:solidFill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latin typeface="Wingdings" panose="05000000000000000000" pitchFamily="2" charset="2"/>
              </a:rPr>
              <a:t>ü</a:t>
            </a: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300" b="1" i="1" kern="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 smtClean="0">
                <a:latin typeface="Wingdings" panose="05000000000000000000" pitchFamily="2" charset="2"/>
              </a:rPr>
              <a:t> </a:t>
            </a:r>
            <a:endParaRPr lang="en-US" sz="1200" dirty="0" smtClean="0">
              <a:latin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7630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86800" cy="527613"/>
          </a:xfrm>
        </p:spPr>
        <p:txBody>
          <a:bodyPr/>
          <a:lstStyle/>
          <a:p>
            <a:r>
              <a:rPr lang="en-US" sz="2200" b="1" dirty="0" smtClean="0">
                <a:solidFill>
                  <a:schemeClr val="accent1"/>
                </a:solidFill>
              </a:rPr>
              <a:t>2021 Release Targets – Board Approved NPRRs / SCRs / </a:t>
            </a:r>
            <a:r>
              <a:rPr lang="en-US" sz="2200" b="1" dirty="0" err="1" smtClean="0">
                <a:solidFill>
                  <a:schemeClr val="accent1"/>
                </a:solidFill>
              </a:rPr>
              <a:t>xGRRs</a:t>
            </a:r>
            <a:r>
              <a:rPr lang="en-US" sz="2200" b="1" dirty="0" smtClean="0">
                <a:solidFill>
                  <a:schemeClr val="accent1"/>
                </a:solidFill>
              </a:rPr>
              <a:t> </a:t>
            </a:r>
            <a:endParaRPr lang="en-US" sz="22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29" name="TextBox 15"/>
          <p:cNvSpPr txBox="1">
            <a:spLocks noChangeArrowheads="1"/>
          </p:cNvSpPr>
          <p:nvPr/>
        </p:nvSpPr>
        <p:spPr bwMode="auto">
          <a:xfrm>
            <a:off x="160280" y="5545329"/>
            <a:ext cx="3174414" cy="4001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Go-live dates can differ from Protocol effective dates – Please refer to market notices for more details</a:t>
            </a:r>
          </a:p>
        </p:txBody>
      </p:sp>
      <p:sp>
        <p:nvSpPr>
          <p:cNvPr id="30" name="TextBox 22"/>
          <p:cNvSpPr txBox="1">
            <a:spLocks noChangeArrowheads="1"/>
          </p:cNvSpPr>
          <p:nvPr/>
        </p:nvSpPr>
        <p:spPr bwMode="auto">
          <a:xfrm>
            <a:off x="160279" y="6002529"/>
            <a:ext cx="3174415" cy="26161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 targets are subject to change</a:t>
            </a:r>
          </a:p>
        </p:txBody>
      </p:sp>
      <p:sp>
        <p:nvSpPr>
          <p:cNvPr id="32" name="TextBox 23"/>
          <p:cNvSpPr txBox="1">
            <a:spLocks noChangeArrowheads="1"/>
          </p:cNvSpPr>
          <p:nvPr/>
        </p:nvSpPr>
        <p:spPr bwMode="auto">
          <a:xfrm>
            <a:off x="3491321" y="5545329"/>
            <a:ext cx="1647290" cy="75405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APPENDIX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Red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</a:rPr>
              <a:t>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New 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additions and target release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changes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sng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Strike-Through Text</a:t>
            </a: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: Previous target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(a), (b), 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etc.:</a:t>
            </a:r>
            <a:r>
              <a:rPr kumimoji="0" lang="en-US" sz="700" b="0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</a:t>
            </a:r>
            <a:r>
              <a:rPr lang="en-US" sz="700" b="0" kern="0" dirty="0">
                <a:solidFill>
                  <a:srgbClr val="000000"/>
                </a:solidFill>
              </a:rPr>
              <a:t>M</a:t>
            </a:r>
            <a:r>
              <a:rPr kumimoji="0" lang="en-US" sz="7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ultiple</a:t>
            </a:r>
            <a:r>
              <a:rPr kumimoji="0" lang="en-US" sz="7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phase release</a:t>
            </a: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</p:txBody>
      </p:sp>
      <p:graphicFrame>
        <p:nvGraphicFramePr>
          <p:cNvPr id="33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6468492"/>
              </p:ext>
            </p:extLst>
          </p:nvPr>
        </p:nvGraphicFramePr>
        <p:xfrm>
          <a:off x="160280" y="798446"/>
          <a:ext cx="8839200" cy="4190999"/>
        </p:xfrm>
        <a:graphic>
          <a:graphicData uri="http://schemas.openxmlformats.org/drawingml/2006/table">
            <a:tbl>
              <a:tblPr/>
              <a:tblGrid>
                <a:gridCol w="1439920"/>
                <a:gridCol w="1524000"/>
                <a:gridCol w="1447800"/>
                <a:gridCol w="1447800"/>
                <a:gridCol w="1447800"/>
                <a:gridCol w="1531880"/>
              </a:tblGrid>
              <a:tr h="5495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February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April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August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October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December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TBD</a:t>
                      </a:r>
                      <a:endParaRPr kumimoji="0" lang="en-US" sz="12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A5"/>
                    </a:solidFill>
                  </a:tcPr>
                </a:tc>
              </a:tr>
              <a:tr h="364145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NPRR902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</a:rPr>
                        <a:t>NPRR978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NPRR829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NPRR904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NPRR930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NPRR962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NPRR974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NPRR998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NPRR1019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OBDRR009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sng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SCR781</a:t>
                      </a:r>
                      <a:r>
                        <a:rPr kumimoji="0" lang="en-US" sz="10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(b)</a:t>
                      </a:r>
                      <a:r>
                        <a:rPr kumimoji="0" lang="en-US" sz="1200" b="0" i="0" u="none" strike="sng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FFR Advancement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(NPRR863 FFR)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5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NPRR863</a:t>
                      </a:r>
                      <a:r>
                        <a:rPr kumimoji="0" lang="en-US" sz="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+mn-ea"/>
                          <a:cs typeface="+mn-cs"/>
                        </a:rPr>
                        <a:t> ECRS</a:t>
                      </a:r>
                      <a:endParaRPr kumimoji="0" lang="en-US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ea typeface="+mn-ea"/>
                        <a:cs typeface="+mn-c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" name="TextBox 21"/>
          <p:cNvSpPr txBox="1">
            <a:spLocks noChangeArrowheads="1"/>
          </p:cNvSpPr>
          <p:nvPr/>
        </p:nvSpPr>
        <p:spPr bwMode="auto">
          <a:xfrm>
            <a:off x="5242489" y="5529940"/>
            <a:ext cx="1173951" cy="8309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Project Status Codes 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NS = Not Started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I     = Initiation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P    = Planning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E    = Execution</a:t>
            </a: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 H    = On Hold</a:t>
            </a:r>
          </a:p>
        </p:txBody>
      </p:sp>
      <p:sp>
        <p:nvSpPr>
          <p:cNvPr id="3" name="Flowchart: Alternate Process 2"/>
          <p:cNvSpPr/>
          <p:nvPr/>
        </p:nvSpPr>
        <p:spPr>
          <a:xfrm>
            <a:off x="160867" y="797795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R1</a:t>
            </a:r>
            <a:endParaRPr lang="en-US" sz="1400" b="1" dirty="0"/>
          </a:p>
        </p:txBody>
      </p:sp>
      <p:sp>
        <p:nvSpPr>
          <p:cNvPr id="51" name="Flowchart: Alternate Process 50"/>
          <p:cNvSpPr/>
          <p:nvPr/>
        </p:nvSpPr>
        <p:spPr>
          <a:xfrm>
            <a:off x="1600200" y="806036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R2</a:t>
            </a:r>
            <a:endParaRPr lang="en-US" sz="1400" b="1" dirty="0"/>
          </a:p>
        </p:txBody>
      </p:sp>
      <p:sp>
        <p:nvSpPr>
          <p:cNvPr id="52" name="Flowchart: Alternate Process 51"/>
          <p:cNvSpPr/>
          <p:nvPr/>
        </p:nvSpPr>
        <p:spPr>
          <a:xfrm>
            <a:off x="3124200" y="796160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R3</a:t>
            </a:r>
            <a:endParaRPr lang="en-US" sz="1400" b="1" dirty="0"/>
          </a:p>
        </p:txBody>
      </p:sp>
      <p:sp>
        <p:nvSpPr>
          <p:cNvPr id="53" name="Flowchart: Alternate Process 52"/>
          <p:cNvSpPr/>
          <p:nvPr/>
        </p:nvSpPr>
        <p:spPr>
          <a:xfrm>
            <a:off x="4572000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R4</a:t>
            </a:r>
            <a:endParaRPr lang="en-US" sz="1400" b="1" dirty="0"/>
          </a:p>
        </p:txBody>
      </p:sp>
      <p:sp>
        <p:nvSpPr>
          <p:cNvPr id="54" name="Flowchart: Alternate Process 53"/>
          <p:cNvSpPr/>
          <p:nvPr/>
        </p:nvSpPr>
        <p:spPr>
          <a:xfrm>
            <a:off x="6021407" y="797439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R5</a:t>
            </a:r>
            <a:endParaRPr lang="en-US" sz="1400" b="1" dirty="0"/>
          </a:p>
        </p:txBody>
      </p:sp>
      <p:sp>
        <p:nvSpPr>
          <p:cNvPr id="55" name="Flowchart: Alternate Process 54"/>
          <p:cNvSpPr/>
          <p:nvPr/>
        </p:nvSpPr>
        <p:spPr>
          <a:xfrm>
            <a:off x="7475046" y="802054"/>
            <a:ext cx="356616" cy="2286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/>
              <a:t>R6</a:t>
            </a:r>
            <a:endParaRPr lang="en-US" sz="1400" b="1" dirty="0"/>
          </a:p>
        </p:txBody>
      </p:sp>
      <p:sp>
        <p:nvSpPr>
          <p:cNvPr id="18" name="TextBox 21"/>
          <p:cNvSpPr txBox="1">
            <a:spLocks noChangeArrowheads="1"/>
          </p:cNvSpPr>
          <p:nvPr/>
        </p:nvSpPr>
        <p:spPr bwMode="auto">
          <a:xfrm>
            <a:off x="6494178" y="5667569"/>
            <a:ext cx="2485392" cy="21544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0" kern="0" dirty="0" smtClean="0"/>
              <a:t>SCR781(b) </a:t>
            </a:r>
            <a:r>
              <a:rPr lang="en-US" sz="800" b="0" kern="0" dirty="0"/>
              <a:t>– </a:t>
            </a:r>
            <a:r>
              <a:rPr lang="en-US" sz="800" b="0" kern="0" dirty="0" smtClean="0"/>
              <a:t>“Add” capability</a:t>
            </a:r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719634"/>
              </p:ext>
            </p:extLst>
          </p:nvPr>
        </p:nvGraphicFramePr>
        <p:xfrm>
          <a:off x="176358" y="5047856"/>
          <a:ext cx="8807363" cy="464820"/>
        </p:xfrm>
        <a:graphic>
          <a:graphicData uri="http://schemas.openxmlformats.org/drawingml/2006/table">
            <a:tbl>
              <a:tblPr firstRow="1" bandRow="1"/>
              <a:tblGrid>
                <a:gridCol w="919754"/>
                <a:gridCol w="732688"/>
                <a:gridCol w="1828800"/>
                <a:gridCol w="5326121"/>
              </a:tblGrid>
              <a:tr h="196622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TBD Items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2017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2018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0" dirty="0" smtClean="0">
                          <a:solidFill>
                            <a:schemeClr val="tx1"/>
                          </a:solidFill>
                        </a:rPr>
                        <a:t>2019 / 2020 / 2021</a:t>
                      </a:r>
                      <a:endParaRPr lang="en-US" sz="105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</a:tr>
              <a:tr h="203547">
                <a:tc v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dirty="0" smtClean="0">
                          <a:solidFill>
                            <a:schemeClr val="tx1"/>
                          </a:solidFill>
                        </a:rPr>
                        <a:t>NPRR702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baseline="0" dirty="0" smtClean="0">
                          <a:solidFill>
                            <a:schemeClr val="tx1"/>
                          </a:solidFill>
                        </a:rPr>
                        <a:t>NPRR825(b), NPRR867, NPRR841</a:t>
                      </a:r>
                      <a:endParaRPr lang="en-US" sz="800" b="0" strike="sngStrik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0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RRs: 826, 857, 879, 885, 918, 935(b), 936, 939, 941, 965, 1020, 1030, PGRR066, SCR799, SCR800, SCR805</a:t>
                      </a:r>
                      <a:endParaRPr lang="en-US" sz="800" b="0" strike="sng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tint val="4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1271547" y="1356405"/>
            <a:ext cx="37054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" b="1" i="1" kern="0" dirty="0" smtClean="0">
                <a:solidFill>
                  <a:srgbClr val="000000"/>
                </a:solidFill>
              </a:rPr>
              <a:t> </a:t>
            </a: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P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261749" y="1355698"/>
            <a:ext cx="370549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NS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5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98047" y="1355698"/>
            <a:ext cx="370549" cy="1369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i="1" kern="0" dirty="0" smtClean="0">
                <a:solidFill>
                  <a:srgbClr val="000000"/>
                </a:solidFill>
              </a:rPr>
              <a:t>E</a:t>
            </a:r>
            <a:endParaRPr lang="en-US" sz="10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 smtClean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00" b="1" i="1" kern="0" dirty="0">
              <a:solidFill>
                <a:srgbClr val="000000"/>
              </a:solidFill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37594" y="2481642"/>
            <a:ext cx="51391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1" i="1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On Hold</a:t>
            </a:r>
          </a:p>
        </p:txBody>
      </p:sp>
      <p:sp>
        <p:nvSpPr>
          <p:cNvPr id="22" name="TextBox 12"/>
          <p:cNvSpPr txBox="1">
            <a:spLocks noChangeArrowheads="1"/>
          </p:cNvSpPr>
          <p:nvPr/>
        </p:nvSpPr>
        <p:spPr bwMode="auto">
          <a:xfrm>
            <a:off x="7467095" y="4122332"/>
            <a:ext cx="1516626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2024 Go-Lives</a:t>
            </a:r>
            <a:endParaRPr lang="en-US" sz="1200" b="0" kern="0" dirty="0"/>
          </a:p>
        </p:txBody>
      </p:sp>
      <p:sp>
        <p:nvSpPr>
          <p:cNvPr id="23" name="TextBox 12"/>
          <p:cNvSpPr txBox="1">
            <a:spLocks noChangeArrowheads="1"/>
          </p:cNvSpPr>
          <p:nvPr/>
        </p:nvSpPr>
        <p:spPr bwMode="auto">
          <a:xfrm>
            <a:off x="5779911" y="3541910"/>
            <a:ext cx="1964247" cy="415498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RIOO – Q4 2021</a:t>
            </a:r>
          </a:p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00" b="0" kern="0" dirty="0" smtClean="0"/>
              <a:t>RARF Add Functionality Go-Live</a:t>
            </a:r>
            <a:endParaRPr lang="en-US" sz="900" b="0" kern="0" dirty="0"/>
          </a:p>
        </p:txBody>
      </p:sp>
      <p:sp>
        <p:nvSpPr>
          <p:cNvPr id="25" name="TextBox 12"/>
          <p:cNvSpPr txBox="1">
            <a:spLocks noChangeArrowheads="1"/>
          </p:cNvSpPr>
          <p:nvPr/>
        </p:nvSpPr>
        <p:spPr bwMode="auto">
          <a:xfrm>
            <a:off x="7467095" y="2771001"/>
            <a:ext cx="1512475" cy="276999"/>
          </a:xfrm>
          <a:prstGeom prst="rect">
            <a:avLst/>
          </a:prstGeom>
          <a:solidFill>
            <a:srgbClr val="FFFF9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 smtClean="0"/>
              <a:t>TBD Go-Live</a:t>
            </a:r>
            <a:endParaRPr lang="en-US" sz="1200" b="0" kern="0" dirty="0"/>
          </a:p>
        </p:txBody>
      </p:sp>
      <p:sp>
        <p:nvSpPr>
          <p:cNvPr id="26" name="TextBox 25"/>
          <p:cNvSpPr txBox="1"/>
          <p:nvPr/>
        </p:nvSpPr>
        <p:spPr>
          <a:xfrm>
            <a:off x="7162800" y="3988713"/>
            <a:ext cx="370549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E</a:t>
            </a: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i="1" kern="0" dirty="0" smtClean="0">
                <a:solidFill>
                  <a:srgbClr val="000000"/>
                </a:solidFill>
              </a:rPr>
              <a:t> </a:t>
            </a:r>
            <a:endParaRPr kumimoji="0" lang="en-US" sz="1000" b="1" i="1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94510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6934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BES and DGR Pre-Passport Projects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350" y="834887"/>
            <a:ext cx="8949560" cy="5209269"/>
          </a:xfrm>
        </p:spPr>
        <p:txBody>
          <a:bodyPr/>
          <a:lstStyle/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In October 2020, ERCOT is kicking off two projects to deliver several Revision Requests relating to BES and DGR</a:t>
            </a:r>
            <a:endParaRPr lang="en-US" sz="1800" dirty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PR353-01  BES Combo Model Implementation Strategy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NPRR963 	– </a:t>
            </a:r>
            <a:r>
              <a:rPr lang="en-US" sz="1200" dirty="0"/>
              <a:t>Base Point Deviation Settlement </a:t>
            </a:r>
            <a:r>
              <a:rPr lang="en-US" sz="1200" dirty="0" smtClean="0"/>
              <a:t>&amp; Deployment Performance </a:t>
            </a:r>
            <a:r>
              <a:rPr lang="en-US" sz="1200" dirty="0"/>
              <a:t>Metrics for </a:t>
            </a:r>
            <a:r>
              <a:rPr lang="en-US" sz="1200" dirty="0" smtClean="0"/>
              <a:t>ESRs </a:t>
            </a:r>
            <a:r>
              <a:rPr lang="en-US" sz="1200" dirty="0"/>
              <a:t>(Combo Model)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NPRR987	– </a:t>
            </a:r>
            <a:r>
              <a:rPr lang="en-US" sz="1100" dirty="0"/>
              <a:t>BESTF-3 </a:t>
            </a:r>
            <a:r>
              <a:rPr lang="en-US" sz="1100" dirty="0" smtClean="0"/>
              <a:t>ESR </a:t>
            </a:r>
            <a:r>
              <a:rPr lang="en-US" sz="1100" dirty="0"/>
              <a:t>Contribution to Physical Responsive Capability and </a:t>
            </a:r>
            <a:r>
              <a:rPr lang="en-US" sz="1100" dirty="0" smtClean="0"/>
              <a:t>RT </a:t>
            </a:r>
            <a:r>
              <a:rPr lang="en-US" sz="1100" dirty="0"/>
              <a:t>On-Line Reserve Capacity </a:t>
            </a:r>
            <a:r>
              <a:rPr lang="en-US" sz="1100" dirty="0" err="1" smtClean="0"/>
              <a:t>Calcs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NPRR989	– </a:t>
            </a:r>
            <a:r>
              <a:rPr lang="en-US" sz="1200" dirty="0"/>
              <a:t>BESTF-1 </a:t>
            </a:r>
            <a:r>
              <a:rPr lang="en-US" sz="1200" dirty="0" smtClean="0"/>
              <a:t>ESR </a:t>
            </a:r>
            <a:r>
              <a:rPr lang="en-US" sz="1200" dirty="0"/>
              <a:t>Technical Requirements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NPRR1002	– </a:t>
            </a:r>
            <a:r>
              <a:rPr lang="en-US" sz="1200" dirty="0"/>
              <a:t>BESTF-5 </a:t>
            </a:r>
            <a:r>
              <a:rPr lang="en-US" sz="1200" dirty="0" smtClean="0"/>
              <a:t>ESR </a:t>
            </a:r>
            <a:r>
              <a:rPr lang="en-US" sz="1200" dirty="0"/>
              <a:t>Single Model Registration and Charging Restrictions in Emergency Conditions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NPRR1026	– </a:t>
            </a:r>
            <a:r>
              <a:rPr lang="en-US" sz="1200" dirty="0" smtClean="0"/>
              <a:t>BESTF-7 </a:t>
            </a:r>
            <a:r>
              <a:rPr lang="en-US" sz="1200" dirty="0"/>
              <a:t>Self-Limiting Facilities and Self-Limiting </a:t>
            </a:r>
            <a:r>
              <a:rPr lang="en-US" sz="1200" dirty="0" smtClean="0"/>
              <a:t>Resources *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NOGRR204	– </a:t>
            </a:r>
            <a:r>
              <a:rPr lang="en-US" sz="1200" dirty="0"/>
              <a:t>Related to NPRR989, </a:t>
            </a:r>
            <a:r>
              <a:rPr lang="en-US" sz="1200" dirty="0" smtClean="0"/>
              <a:t>BESTF-1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NOGRR208	– </a:t>
            </a:r>
            <a:r>
              <a:rPr lang="en-US" sz="1200" dirty="0"/>
              <a:t>Related to NPRR1002, </a:t>
            </a:r>
            <a:r>
              <a:rPr lang="en-US" sz="1200" dirty="0" smtClean="0"/>
              <a:t>BESTF-5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OBDRR017	– </a:t>
            </a:r>
            <a:r>
              <a:rPr lang="en-US" sz="1200" dirty="0"/>
              <a:t>Related to NPRR987, BESTF-3</a:t>
            </a:r>
            <a:r>
              <a:rPr lang="en-US" sz="1400" dirty="0"/>
              <a:t> 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RRGRR023	– </a:t>
            </a:r>
            <a:r>
              <a:rPr lang="en-US" sz="1200" dirty="0" smtClean="0"/>
              <a:t>Related </a:t>
            </a:r>
            <a:r>
              <a:rPr lang="en-US" sz="1200" dirty="0"/>
              <a:t>to NPRR1002, </a:t>
            </a:r>
            <a:r>
              <a:rPr lang="en-US" sz="1200" dirty="0" smtClean="0"/>
              <a:t>BESTF-5 *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endParaRPr lang="en-US" sz="400" dirty="0" smtClean="0"/>
          </a:p>
          <a:p>
            <a:pPr lvl="1">
              <a:tabLst>
                <a:tab pos="2176463" algn="l"/>
                <a:tab pos="7199313" algn="l"/>
              </a:tabLst>
            </a:pPr>
            <a:r>
              <a:rPr lang="en-US" sz="1600" dirty="0" smtClean="0"/>
              <a:t>PR354-01  DGR/DESR </a:t>
            </a:r>
            <a:r>
              <a:rPr lang="en-US" sz="1600" dirty="0"/>
              <a:t>Implementation </a:t>
            </a:r>
            <a:r>
              <a:rPr lang="en-US" sz="1600" dirty="0" smtClean="0"/>
              <a:t>Strategy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NPRR917	– </a:t>
            </a:r>
            <a:r>
              <a:rPr lang="en-US" sz="1200" dirty="0" smtClean="0"/>
              <a:t>Nodal </a:t>
            </a:r>
            <a:r>
              <a:rPr lang="en-US" sz="1200" dirty="0"/>
              <a:t>Pricing for </a:t>
            </a:r>
            <a:r>
              <a:rPr lang="en-US" sz="1200" dirty="0" smtClean="0"/>
              <a:t>SODGs and SOTGs</a:t>
            </a:r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NPRR1016	– </a:t>
            </a:r>
            <a:r>
              <a:rPr lang="en-US" sz="1200" dirty="0"/>
              <a:t>Clarify Requirements for </a:t>
            </a:r>
            <a:r>
              <a:rPr lang="en-US" sz="1200" dirty="0" smtClean="0"/>
              <a:t>DGRs </a:t>
            </a:r>
            <a:r>
              <a:rPr lang="en-US" sz="1200" dirty="0"/>
              <a:t>and Distribution Energy Storage Resources (DESRs)</a:t>
            </a:r>
            <a:endParaRPr lang="en-US" sz="12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PGRR082	– </a:t>
            </a:r>
            <a:r>
              <a:rPr lang="en-US" sz="1200" dirty="0"/>
              <a:t>Revise Section 5 and Establish Small Generation Interconnection </a:t>
            </a:r>
            <a:r>
              <a:rPr lang="en-US" sz="1200" dirty="0" smtClean="0"/>
              <a:t>Process *</a:t>
            </a:r>
            <a:endParaRPr lang="en-US" sz="1300" dirty="0" smtClean="0"/>
          </a:p>
          <a:p>
            <a:pPr lvl="2">
              <a:tabLst>
                <a:tab pos="2176463" algn="l"/>
                <a:tab pos="7199313" algn="l"/>
              </a:tabLst>
            </a:pPr>
            <a:r>
              <a:rPr lang="en-US" sz="1300" dirty="0" smtClean="0"/>
              <a:t>RRGRR026	– </a:t>
            </a:r>
            <a:r>
              <a:rPr lang="en-US" sz="1200" dirty="0"/>
              <a:t>Related to NPRR1016, Clarify Requirements for </a:t>
            </a:r>
            <a:r>
              <a:rPr lang="en-US" sz="1200" dirty="0" smtClean="0"/>
              <a:t>DGRs and DESRs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800" dirty="0"/>
          </a:p>
          <a:p>
            <a:pPr>
              <a:tabLst>
                <a:tab pos="2176463" algn="l"/>
                <a:tab pos="7199313" algn="l"/>
              </a:tabLst>
            </a:pPr>
            <a:r>
              <a:rPr lang="en-US" sz="1800" dirty="0" smtClean="0"/>
              <a:t>Since these projects are merging multiple RRs, it will take a few months before we can set target go-live dates for these two projects</a:t>
            </a:r>
          </a:p>
          <a:p>
            <a:pPr lvl="2">
              <a:tabLst>
                <a:tab pos="2176463" algn="l"/>
                <a:tab pos="7199313" algn="l"/>
              </a:tabLst>
            </a:pPr>
            <a:endParaRPr lang="en-US" sz="1200" dirty="0"/>
          </a:p>
          <a:p>
            <a:pPr>
              <a:tabLst>
                <a:tab pos="2176463" algn="l"/>
                <a:tab pos="7199313" algn="l"/>
              </a:tabLst>
            </a:pPr>
            <a:endParaRPr lang="en-US" sz="10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8" name="TextBox 3"/>
          <p:cNvSpPr txBox="1">
            <a:spLocks noChangeArrowheads="1"/>
          </p:cNvSpPr>
          <p:nvPr/>
        </p:nvSpPr>
        <p:spPr bwMode="auto">
          <a:xfrm>
            <a:off x="6172200" y="155053"/>
            <a:ext cx="2819400" cy="60939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BES: Battery Energy Storage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DGR: Distributed Generation Resource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ESR: Energy Storage Resource</a:t>
            </a:r>
            <a:endParaRPr lang="en-US" sz="1200" b="0" dirty="0"/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2590800" y="6298383"/>
            <a:ext cx="4572000" cy="24006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1200" b="0" dirty="0" smtClean="0"/>
              <a:t>* Expected to be added to scope upon Board approval</a:t>
            </a:r>
            <a:endParaRPr 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3270100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4114800" cy="518318"/>
          </a:xfrm>
        </p:spPr>
        <p:txBody>
          <a:bodyPr/>
          <a:lstStyle/>
          <a:p>
            <a:r>
              <a:rPr lang="en-US" sz="2400" dirty="0" smtClean="0"/>
              <a:t>2020 Project Spending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5952" y="6533145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22"/>
          <p:cNvSpPr txBox="1">
            <a:spLocks noChangeArrowheads="1"/>
          </p:cNvSpPr>
          <p:nvPr/>
        </p:nvSpPr>
        <p:spPr bwMode="auto">
          <a:xfrm>
            <a:off x="2327176" y="6043404"/>
            <a:ext cx="5867400" cy="2769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200" dirty="0" smtClean="0">
                <a:solidFill>
                  <a:prstClr val="black"/>
                </a:solidFill>
              </a:rPr>
              <a:t>2020 PPL Budget  =  $29.0M</a:t>
            </a:r>
            <a:endParaRPr lang="en-US" sz="800" b="0" dirty="0">
              <a:solidFill>
                <a:prstClr val="black"/>
              </a:solidFill>
            </a:endParaRPr>
          </a:p>
        </p:txBody>
      </p:sp>
      <p:sp>
        <p:nvSpPr>
          <p:cNvPr id="6" name="TextBox 22"/>
          <p:cNvSpPr txBox="1">
            <a:spLocks noChangeArrowheads="1"/>
          </p:cNvSpPr>
          <p:nvPr/>
        </p:nvSpPr>
        <p:spPr bwMode="auto">
          <a:xfrm>
            <a:off x="2327176" y="6316252"/>
            <a:ext cx="5867400" cy="24622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anchor="t" anchorCtr="1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000" dirty="0" smtClean="0">
                <a:solidFill>
                  <a:srgbClr val="FF0000"/>
                </a:solidFill>
              </a:rPr>
              <a:t>“Potential Demand” represents internal ERCOT projects that have not been fully approved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08" y="789257"/>
            <a:ext cx="9014353" cy="5102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038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229600" cy="518318"/>
          </a:xfrm>
        </p:spPr>
        <p:txBody>
          <a:bodyPr/>
          <a:lstStyle/>
          <a:p>
            <a:r>
              <a:rPr lang="en-US" sz="2200" dirty="0" smtClean="0"/>
              <a:t>Priority / Rank Options for Revision Requests with Impacts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3058317"/>
              </p:ext>
            </p:extLst>
          </p:nvPr>
        </p:nvGraphicFramePr>
        <p:xfrm>
          <a:off x="141139" y="1084831"/>
          <a:ext cx="8850460" cy="4477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461"/>
                <a:gridCol w="2971800"/>
                <a:gridCol w="762000"/>
                <a:gridCol w="685800"/>
                <a:gridCol w="3200399"/>
              </a:tblGrid>
              <a:tr h="65974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Revision Request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Description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Priority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Rank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</a:t>
                      </a:r>
                      <a:endParaRPr lang="en-US" sz="1400" dirty="0"/>
                    </a:p>
                  </a:txBody>
                  <a:tcPr anchor="ctr"/>
                </a:tc>
              </a:tr>
              <a:tr h="133479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SCR812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Create Intermittent Renewable Generation Integration Report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3250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$30k-$60k, 5-7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Areas: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Target 2021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when resources are available without disrupting “summer 2021” projects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  <a:tr h="12954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NPRR1032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Consideration of Physical Limits of DC Ties in RUC Optimization and Settlements</a:t>
                      </a:r>
                      <a:endParaRPr lang="en-US" sz="8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3260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$100k-$150k,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5-8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Impact Areas: MMS, S&amp;B, Reporting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Look for a window after “summer 2021” RRs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Risk of conflicts with BES/DGR/RTC</a:t>
                      </a:r>
                    </a:p>
                  </a:txBody>
                  <a:tcPr anchor="ctr"/>
                </a:tc>
              </a:tr>
              <a:tr h="118782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NPRR945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 Metering Requirements</a:t>
                      </a:r>
                      <a:endParaRPr lang="en-US" sz="600" i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2021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3270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$10k-$20k, 3-4 months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Impact Areas: RIOO-RS, ERCOT.com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900" b="0" i="0" u="none" strike="noStrike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Add to end of 2021 list and work into plan without disrupting in-flight projects</a:t>
                      </a:r>
                      <a:endParaRPr lang="en-US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7624556"/>
              </p:ext>
            </p:extLst>
          </p:nvPr>
        </p:nvGraphicFramePr>
        <p:xfrm>
          <a:off x="4235824" y="793376"/>
          <a:ext cx="1645404" cy="291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404"/>
              </a:tblGrid>
              <a:tr h="29145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Options for…</a:t>
                      </a:r>
                      <a:endParaRPr lang="en-US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23"/>
          <p:cNvSpPr txBox="1">
            <a:spLocks noChangeArrowheads="1"/>
          </p:cNvSpPr>
          <p:nvPr/>
        </p:nvSpPr>
        <p:spPr bwMode="auto">
          <a:xfrm>
            <a:off x="2438400" y="5767652"/>
            <a:ext cx="3352800" cy="66172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PPL Rank Information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2021 </a:t>
            </a:r>
            <a:r>
              <a:rPr lang="en-US" sz="900" b="0" kern="0" dirty="0">
                <a:solidFill>
                  <a:srgbClr val="000000"/>
                </a:solidFill>
              </a:rPr>
              <a:t>Rank in Business Strategy 	= </a:t>
            </a:r>
            <a:r>
              <a:rPr lang="en-US" sz="900" b="0" kern="0" dirty="0" smtClean="0">
                <a:solidFill>
                  <a:srgbClr val="000000"/>
                </a:solidFill>
              </a:rPr>
              <a:t>3250</a:t>
            </a:r>
            <a:endParaRPr lang="en-US" sz="900" b="0" kern="0" dirty="0">
              <a:solidFill>
                <a:srgbClr val="000000"/>
              </a:solidFill>
            </a:endParaRPr>
          </a:p>
          <a:p>
            <a:pPr lvl="0"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Next </a:t>
            </a:r>
            <a:r>
              <a:rPr lang="en-US" sz="900" b="0" kern="0" dirty="0">
                <a:solidFill>
                  <a:srgbClr val="000000"/>
                </a:solidFill>
              </a:rPr>
              <a:t>available </a:t>
            </a:r>
            <a:r>
              <a:rPr lang="en-US" sz="900" b="0" kern="0" dirty="0" smtClean="0">
                <a:solidFill>
                  <a:srgbClr val="000000"/>
                </a:solidFill>
              </a:rPr>
              <a:t>Rank </a:t>
            </a:r>
            <a:r>
              <a:rPr lang="en-US" sz="900" b="0" kern="0" dirty="0">
                <a:solidFill>
                  <a:srgbClr val="000000"/>
                </a:solidFill>
              </a:rPr>
              <a:t>in </a:t>
            </a:r>
            <a:r>
              <a:rPr lang="en-US" sz="900" b="0" kern="0" dirty="0" smtClean="0">
                <a:solidFill>
                  <a:srgbClr val="000000"/>
                </a:solidFill>
              </a:rPr>
              <a:t>Regulatory	=   320</a:t>
            </a:r>
          </a:p>
        </p:txBody>
      </p:sp>
      <p:sp>
        <p:nvSpPr>
          <p:cNvPr id="7" name="TextBox 23"/>
          <p:cNvSpPr txBox="1">
            <a:spLocks noChangeArrowheads="1"/>
          </p:cNvSpPr>
          <p:nvPr/>
        </p:nvSpPr>
        <p:spPr bwMode="auto">
          <a:xfrm>
            <a:off x="6096000" y="5732598"/>
            <a:ext cx="2169858" cy="73866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0" u="sng" kern="0" dirty="0" smtClean="0">
                <a:solidFill>
                  <a:srgbClr val="000000"/>
                </a:solidFill>
              </a:rPr>
              <a:t>Note</a:t>
            </a:r>
            <a:endParaRPr kumimoji="0" lang="en-US" sz="1000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tabLst>
                <a:tab pos="2455863" algn="l"/>
              </a:tabLst>
              <a:defRPr/>
            </a:pPr>
            <a:r>
              <a:rPr lang="en-US" sz="900" b="0" kern="0" dirty="0" smtClean="0">
                <a:solidFill>
                  <a:srgbClr val="000000"/>
                </a:solidFill>
              </a:rPr>
              <a:t>Items in the Regulatory</a:t>
            </a:r>
            <a:r>
              <a:rPr lang="en-US" sz="900" b="0" kern="0" dirty="0">
                <a:solidFill>
                  <a:srgbClr val="000000"/>
                </a:solidFill>
              </a:rPr>
              <a:t> </a:t>
            </a:r>
            <a:r>
              <a:rPr lang="en-US" sz="900" b="0" kern="0" dirty="0" smtClean="0">
                <a:solidFill>
                  <a:srgbClr val="000000"/>
                </a:solidFill>
              </a:rPr>
              <a:t>section of the PPL are not tracked against the market Revision Request funding allocation</a:t>
            </a:r>
          </a:p>
        </p:txBody>
      </p:sp>
    </p:spTree>
    <p:extLst>
      <p:ext uri="{BB962C8B-B14F-4D97-AF65-F5344CB8AC3E}">
        <p14:creationId xmlns:p14="http://schemas.microsoft.com/office/powerpoint/2010/main" val="13502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48F63C-08AC-4CDD-B36F-0851B11853CB}">
  <ds:schemaRefs>
    <ds:schemaRef ds:uri="http://purl.org/dc/dcmitype/"/>
    <ds:schemaRef ds:uri="c34af464-7aa1-4edd-9be4-83dffc1cb926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206033</TotalTime>
  <Words>852</Words>
  <Application>Microsoft Office PowerPoint</Application>
  <PresentationFormat>On-screen Show (4:3)</PresentationFormat>
  <Paragraphs>477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Courier New</vt:lpstr>
      <vt:lpstr>Wingdings</vt:lpstr>
      <vt:lpstr>1_Custom Design</vt:lpstr>
      <vt:lpstr>Office Theme</vt:lpstr>
      <vt:lpstr>Custom Design</vt:lpstr>
      <vt:lpstr>PowerPoint Presentation</vt:lpstr>
      <vt:lpstr>PowerPoint Presentation</vt:lpstr>
      <vt:lpstr>Recent / Upcoming Project Implementations</vt:lpstr>
      <vt:lpstr>2020 Release Targets – Board Approved NPRRs / SCRs / xGRRs </vt:lpstr>
      <vt:lpstr>2021 Release Targets – Board Approved NPRRs / SCRs / xGRRs </vt:lpstr>
      <vt:lpstr>BES and DGR Pre-Passport Projects</vt:lpstr>
      <vt:lpstr>2020 Project Spending</vt:lpstr>
      <vt:lpstr>Priority / Rank Options for Revision Requests with Impacts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Anderson, Troy</cp:lastModifiedBy>
  <cp:revision>2287</cp:revision>
  <cp:lastPrinted>2020-02-05T17:47:59Z</cp:lastPrinted>
  <dcterms:created xsi:type="dcterms:W3CDTF">2016-01-21T15:20:31Z</dcterms:created>
  <dcterms:modified xsi:type="dcterms:W3CDTF">2020-10-13T13:39:27Z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