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8" r:id="rId8"/>
    <p:sldId id="318" r:id="rId9"/>
    <p:sldId id="344" r:id="rId10"/>
    <p:sldId id="345" r:id="rId11"/>
    <p:sldId id="346" r:id="rId12"/>
    <p:sldId id="342" r:id="rId13"/>
    <p:sldId id="294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24" d="100"/>
          <a:sy n="124" d="100"/>
        </p:scale>
        <p:origin x="9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October 2020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October 15,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BES and DGR Pre-Passport Projects</a:t>
            </a:r>
          </a:p>
          <a:p>
            <a:pPr lvl="1"/>
            <a:r>
              <a:rPr lang="en-US" sz="1800" dirty="0" smtClean="0"/>
              <a:t>2020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990600"/>
            <a:ext cx="8949560" cy="49802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September Release </a:t>
            </a:r>
            <a:r>
              <a:rPr lang="en-US" sz="1800" dirty="0"/>
              <a:t>– Off-Cycle – </a:t>
            </a:r>
            <a:r>
              <a:rPr lang="en-US" sz="1800" dirty="0" smtClean="0"/>
              <a:t>9/3/2020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Complete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RIOO – RARF Replacement – View/Update – </a:t>
            </a:r>
            <a:r>
              <a:rPr lang="en-US" sz="1400" dirty="0"/>
              <a:t>I</a:t>
            </a:r>
            <a:r>
              <a:rPr lang="en-US" sz="1400" dirty="0" smtClean="0"/>
              <a:t>nitial Release</a:t>
            </a:r>
            <a:endParaRPr lang="en-US" sz="18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October </a:t>
            </a:r>
            <a:r>
              <a:rPr lang="en-US" sz="1800" dirty="0"/>
              <a:t>Release – </a:t>
            </a:r>
            <a:r>
              <a:rPr lang="en-US" sz="1800" dirty="0" smtClean="0"/>
              <a:t>R5 – 10/10/2020 – 10/13/2020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 Revision Requests in this release</a:t>
            </a: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</a:t>
            </a:r>
            <a:r>
              <a:rPr lang="en-US" sz="1800" dirty="0"/>
              <a:t>November Release – Off-Cycle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SCR804 – ERCOT </a:t>
            </a:r>
            <a:r>
              <a:rPr lang="en-US" sz="1400" dirty="0" err="1"/>
              <a:t>GridGeo</a:t>
            </a:r>
            <a:r>
              <a:rPr lang="en-US" sz="1400" dirty="0"/>
              <a:t> Access for Transmission </a:t>
            </a:r>
            <a:r>
              <a:rPr lang="en-US" sz="1400" dirty="0" smtClean="0"/>
              <a:t>Operators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/>
              <a:t>RIOO – RARF Replacement – View/Update – Follow-Up </a:t>
            </a:r>
            <a:r>
              <a:rPr lang="en-US" sz="1400" dirty="0" smtClean="0"/>
              <a:t>Release – 11/12/2020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Enterprise Content Management System (ECMS) Phase 2 – 11/16/2020</a:t>
            </a:r>
            <a:endParaRPr lang="en-US" sz="14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strike="sngStrike" dirty="0" smtClean="0"/>
              <a:t>November/</a:t>
            </a:r>
            <a:r>
              <a:rPr lang="en-US" sz="1800" b="1" dirty="0" smtClean="0"/>
              <a:t>December</a:t>
            </a:r>
            <a:r>
              <a:rPr lang="en-US" sz="1800" dirty="0" smtClean="0"/>
              <a:t> </a:t>
            </a:r>
            <a:r>
              <a:rPr lang="en-US" sz="1800" dirty="0"/>
              <a:t>Release – Off-Cycle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/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r>
              <a:rPr lang="en-US" sz="1400" dirty="0" smtClean="0"/>
              <a:t>MMS/OS Tech Refresh</a:t>
            </a:r>
          </a:p>
          <a:p>
            <a:pPr lvl="1">
              <a:tabLst>
                <a:tab pos="2176463" algn="l"/>
                <a:tab pos="7197725" algn="l"/>
                <a:tab pos="75422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</a:t>
            </a:r>
            <a:r>
              <a:rPr lang="en-US" sz="1800" dirty="0" smtClean="0"/>
              <a:t>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12/8/2020 </a:t>
            </a:r>
            <a:r>
              <a:rPr lang="en-US" sz="1800" dirty="0"/>
              <a:t>– </a:t>
            </a:r>
            <a:r>
              <a:rPr lang="en-US" sz="1800" dirty="0" smtClean="0"/>
              <a:t>12/10/2020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SCR806 </a:t>
            </a:r>
            <a:r>
              <a:rPr lang="en-US" sz="1400" dirty="0"/>
              <a:t>– Adding QSE and DME Information to Disclosure Reports</a:t>
            </a:r>
            <a:endParaRPr lang="en-US" sz="1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4938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0658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3493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5097721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FFR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 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33400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64760" y="1356091"/>
            <a:ext cx="320134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noProof="0" dirty="0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338809"/>
            <a:ext cx="248539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800446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67331"/>
            <a:ext cx="1435608" cy="38472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strike="sngStrike" dirty="0" smtClean="0"/>
              <a:t>November / </a:t>
            </a:r>
            <a:r>
              <a:rPr lang="en-US" sz="900" dirty="0" smtClean="0">
                <a:solidFill>
                  <a:srgbClr val="FF0000"/>
                </a:solidFill>
              </a:rPr>
              <a:t>December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42647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92934" y="3454097"/>
            <a:ext cx="3705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5537" y="405381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1981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9/3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-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04481" y="1381119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1480" y="4323695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70464" y="4124992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67272" y="235451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10/1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698767" y="2624308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6468492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TBD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ECRS</a:t>
                      </a: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94178" y="5667569"/>
            <a:ext cx="2485392" cy="21544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719634"/>
              </p:ext>
            </p:extLst>
          </p:nvPr>
        </p:nvGraphicFramePr>
        <p:xfrm>
          <a:off x="176358" y="5047856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732688"/>
                <a:gridCol w="1828800"/>
                <a:gridCol w="53261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 / 2021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RRs: 826, 857, 879, 885, 918, 935(b), 936, 939, 941, 965, 1020, 1030, PGRR066, SCR799,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271547" y="1356405"/>
            <a:ext cx="37054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" b="1" i="1" kern="0" dirty="0" smtClean="0">
                <a:solidFill>
                  <a:srgbClr val="000000"/>
                </a:solidFill>
              </a:rPr>
              <a:t> 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1749" y="1355698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98047" y="1355698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137594" y="2481642"/>
            <a:ext cx="5139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Hold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2233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BES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834887"/>
            <a:ext cx="8949560" cy="5209269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In October 2020, ERCOT is kicking off two projects to deliver several Revision Requests relating to BES and DGR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PR353-01  BES Combo Model Implementation Strategy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/>
              <a:t>Base Point Deviation Settlement </a:t>
            </a:r>
            <a:r>
              <a:rPr lang="en-US" sz="1200" dirty="0" smtClean="0"/>
              <a:t>&amp; Deployment Performance </a:t>
            </a:r>
            <a:r>
              <a:rPr lang="en-US" sz="1200" dirty="0"/>
              <a:t>Metrics for </a:t>
            </a:r>
            <a:r>
              <a:rPr lang="en-US" sz="1200" dirty="0" smtClean="0"/>
              <a:t>ESRs </a:t>
            </a:r>
            <a:r>
              <a:rPr lang="en-US" sz="1200" dirty="0"/>
              <a:t>(Combo Model)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NPRR1026	– </a:t>
            </a:r>
            <a:r>
              <a:rPr lang="en-US" sz="1200" dirty="0" smtClean="0"/>
              <a:t>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 *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NOGRR204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NOGRR208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OBDRR017	– </a:t>
            </a:r>
            <a:r>
              <a:rPr lang="en-US" sz="1200" dirty="0"/>
              <a:t>Related to NPRR987, BESTF-3</a:t>
            </a:r>
            <a:r>
              <a:rPr lang="en-US" sz="1400" dirty="0"/>
              <a:t> 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RRGRR023	– </a:t>
            </a:r>
            <a:r>
              <a:rPr lang="en-US" sz="1200" dirty="0" smtClean="0"/>
              <a:t>Related </a:t>
            </a:r>
            <a:r>
              <a:rPr lang="en-US" sz="1200" dirty="0"/>
              <a:t>to NPRR1002, </a:t>
            </a:r>
            <a:r>
              <a:rPr lang="en-US" sz="1200" dirty="0" smtClean="0"/>
              <a:t>BESTF-5 *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PR354-01  DGR/DESR </a:t>
            </a:r>
            <a:r>
              <a:rPr lang="en-US" sz="1600" dirty="0"/>
              <a:t>Implementation </a:t>
            </a:r>
            <a:r>
              <a:rPr lang="en-US" sz="1600" dirty="0" smtClean="0"/>
              <a:t>Strategy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 *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NPRR1016, Clarify Requirements for </a:t>
            </a:r>
            <a:r>
              <a:rPr lang="en-US" sz="1200" dirty="0" smtClean="0"/>
              <a:t>DGRs and DESRs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8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Since these projects are merging multiple RRs, it will take a few months before we can set target go-live dates for these two projects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  <a:endParaRPr lang="en-US" sz="1200" b="0" dirty="0"/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590800" y="6298383"/>
            <a:ext cx="4572000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* Expected to be added to scope upon Board approval</a:t>
            </a:r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08" y="789257"/>
            <a:ext cx="9014353" cy="510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058317"/>
              </p:ext>
            </p:extLst>
          </p:nvPr>
        </p:nvGraphicFramePr>
        <p:xfrm>
          <a:off x="141139" y="1084831"/>
          <a:ext cx="8850460" cy="4477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0461"/>
                <a:gridCol w="2971800"/>
                <a:gridCol w="762000"/>
                <a:gridCol w="685800"/>
                <a:gridCol w="3200399"/>
              </a:tblGrid>
              <a:tr h="6597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133479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Intermittent Renewable Generation Integration Report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$30k-$60k, 5-7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Target 2021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when resources are available without disrupting “summer 2021” projects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1295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Consideration of Physical Limits of DC Ties in RUC Optimization and Settlements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$100k-$150k,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5-8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MMS, S&amp;B,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Look for a window after “summer 2021” RRs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Risk of conflicts with BES/DGR/RTC</a:t>
                      </a:r>
                    </a:p>
                  </a:txBody>
                  <a:tcPr anchor="ctr"/>
                </a:tc>
              </a:tr>
              <a:tr h="118782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 Metering Requirements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3270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$10k-$20k, 3-4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Impact Areas: RIOO-RS, ERCOT.com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2021 list and work into plan without disrupting in-flight projects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624556"/>
              </p:ext>
            </p:extLst>
          </p:nvPr>
        </p:nvGraphicFramePr>
        <p:xfrm>
          <a:off x="4235824" y="79337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767652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3250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732598"/>
            <a:ext cx="2169858" cy="738664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206033</TotalTime>
  <Words>852</Words>
  <Application>Microsoft Office PowerPoint</Application>
  <PresentationFormat>On-screen Show (4:3)</PresentationFormat>
  <Paragraphs>477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 Targets – Board Approved NPRRs / SCRs / xGRRs </vt:lpstr>
      <vt:lpstr>2021 Release Targets – Board Approved NPRRs / SCRs / xGRRs </vt:lpstr>
      <vt:lpstr>BES and DGR Pre-Passport Projects</vt:lpstr>
      <vt:lpstr>2020 Project Spending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2287</cp:revision>
  <cp:lastPrinted>2020-02-05T17:47:59Z</cp:lastPrinted>
  <dcterms:created xsi:type="dcterms:W3CDTF">2016-01-21T15:20:31Z</dcterms:created>
  <dcterms:modified xsi:type="dcterms:W3CDTF">2020-10-13T13:39:27Z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