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351" r:id="rId7"/>
    <p:sldId id="352" r:id="rId8"/>
    <p:sldId id="353" r:id="rId9"/>
    <p:sldId id="296" r:id="rId10"/>
  </p:sldIdLst>
  <p:sldSz cx="9144000" cy="6858000" type="screen4x3"/>
  <p:notesSz cx="6873875" cy="91281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05" autoAdjust="0"/>
    <p:restoredTop sz="89926" autoAdjust="0"/>
  </p:normalViewPr>
  <p:slideViewPr>
    <p:cSldViewPr showGuides="1">
      <p:cViewPr varScale="1">
        <p:scale>
          <a:sx n="101" d="100"/>
          <a:sy n="101" d="100"/>
        </p:scale>
        <p:origin x="136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3018" y="2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3018" y="8669849"/>
            <a:ext cx="2979302" cy="458276"/>
          </a:xfrm>
          <a:prstGeom prst="rect">
            <a:avLst/>
          </a:prstGeom>
        </p:spPr>
        <p:txBody>
          <a:bodyPr vert="horz" lIns="90151" tIns="45075" rIns="90151" bIns="4507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3605" y="0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5700" y="684213"/>
            <a:ext cx="4562475" cy="3422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3" tIns="45932" rIns="91863" bIns="4593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335860"/>
            <a:ext cx="5499100" cy="4107656"/>
          </a:xfrm>
          <a:prstGeom prst="rect">
            <a:avLst/>
          </a:prstGeom>
        </p:spPr>
        <p:txBody>
          <a:bodyPr vert="horz" lIns="91863" tIns="45932" rIns="91863" bIns="4593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3605" y="8670135"/>
            <a:ext cx="2978679" cy="456406"/>
          </a:xfrm>
          <a:prstGeom prst="rect">
            <a:avLst/>
          </a:prstGeom>
        </p:spPr>
        <p:txBody>
          <a:bodyPr vert="horz" lIns="91863" tIns="45932" rIns="91863" bIns="45932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ERS@ercot.com" TargetMode="External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733800" y="2133600"/>
            <a:ext cx="518160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Review of ERS Generator output metering </a:t>
            </a:r>
            <a:r>
              <a:rPr lang="en-US" sz="2000" dirty="0" smtClean="0"/>
              <a:t>requirement</a:t>
            </a:r>
          </a:p>
          <a:p>
            <a:pPr algn="ctr"/>
            <a:endParaRPr lang="en-US" dirty="0"/>
          </a:p>
          <a:p>
            <a:pPr algn="ctr"/>
            <a:r>
              <a:rPr lang="en-US" sz="1600" dirty="0" smtClean="0"/>
              <a:t>Camron Barati</a:t>
            </a:r>
            <a:endParaRPr lang="en-US" sz="1600" dirty="0"/>
          </a:p>
          <a:p>
            <a:pPr algn="ctr"/>
            <a:r>
              <a:rPr lang="en-US" sz="1600" dirty="0"/>
              <a:t>Market Operations </a:t>
            </a:r>
            <a:r>
              <a:rPr lang="en-US" sz="1600" dirty="0" smtClean="0"/>
              <a:t>Analyst</a:t>
            </a:r>
            <a:endParaRPr lang="en-US" sz="1600" dirty="0" smtClean="0"/>
          </a:p>
          <a:p>
            <a:pPr algn="ctr"/>
            <a:endParaRPr lang="en-US" dirty="0" smtClean="0"/>
          </a:p>
          <a:p>
            <a:pPr algn="ctr"/>
            <a:r>
              <a:rPr lang="en-US" sz="1600" dirty="0" smtClean="0"/>
              <a:t>Demand </a:t>
            </a:r>
            <a:r>
              <a:rPr lang="en-US" sz="1600" dirty="0" smtClean="0"/>
              <a:t>Side Working Group – </a:t>
            </a:r>
            <a:r>
              <a:rPr lang="en-US" sz="1600" dirty="0" smtClean="0"/>
              <a:t>October 16, </a:t>
            </a:r>
            <a:r>
              <a:rPr lang="en-US" sz="1600" dirty="0" smtClean="0"/>
              <a:t>2020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ERS Generator output metering requirements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200" dirty="0" smtClean="0"/>
              <a:t>ERS generators are </a:t>
            </a:r>
            <a:r>
              <a:rPr lang="en-US" sz="2200" dirty="0"/>
              <a:t>required to provide output meter data to ERCOT </a:t>
            </a:r>
            <a:r>
              <a:rPr lang="en-US" sz="2200" dirty="0" smtClean="0"/>
              <a:t>(</a:t>
            </a:r>
            <a:r>
              <a:rPr lang="en-US" sz="2200" dirty="0"/>
              <a:t>ERCOT Protocols Section 8.1.3.1.3.2 and ERS TRSOW Section </a:t>
            </a:r>
            <a:r>
              <a:rPr lang="en-US" sz="2200" dirty="0" smtClean="0"/>
              <a:t>6)</a:t>
            </a:r>
            <a:endParaRPr lang="en-US" sz="2200" dirty="0"/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For ERS Generators, output meter data is needed to properly </a:t>
            </a:r>
            <a:r>
              <a:rPr lang="en-US" sz="2000" dirty="0"/>
              <a:t>calculate </a:t>
            </a:r>
            <a:r>
              <a:rPr lang="en-US" sz="2000" dirty="0" smtClean="0"/>
              <a:t>availability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600" dirty="0"/>
              <a:t>ERCOT Protocols Section </a:t>
            </a:r>
            <a:r>
              <a:rPr lang="en-US" sz="1600" dirty="0" smtClean="0"/>
              <a:t>8.1.3.1.3.2(3)(d)(</a:t>
            </a:r>
            <a:r>
              <a:rPr lang="en-US" sz="1600" dirty="0" err="1" smtClean="0"/>
              <a:t>i</a:t>
            </a:r>
            <a:r>
              <a:rPr lang="en-US" sz="1600" dirty="0" smtClean="0"/>
              <a:t>): ERS Generators are considered unavailable when their </a:t>
            </a:r>
            <a:r>
              <a:rPr lang="en-US" sz="1600" dirty="0"/>
              <a:t>output is greater than the sum of its self-serve capacity and its declared injection capacity for the ERS Time </a:t>
            </a:r>
            <a:r>
              <a:rPr lang="en-US" sz="1600" dirty="0" smtClean="0"/>
              <a:t>Period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/>
              <a:t>ERS Generator output metering should be 15-minute settlement quality </a:t>
            </a:r>
            <a:r>
              <a:rPr lang="en-US" sz="2000" dirty="0"/>
              <a:t>IDR </a:t>
            </a:r>
            <a:r>
              <a:rPr lang="en-US" sz="2000" dirty="0" smtClean="0"/>
              <a:t>metering (ERS TRSOW Section 6.11)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altLang="en-US" sz="2200" dirty="0" smtClean="0"/>
              <a:t>ERCOT </a:t>
            </a:r>
            <a:r>
              <a:rPr lang="en-US" altLang="en-US" sz="2200" dirty="0"/>
              <a:t>will treat ERS Resources as unavailable for any committed intervals for which the non-TDSP meter data is </a:t>
            </a:r>
            <a:r>
              <a:rPr lang="en-US" altLang="en-US" sz="2200" dirty="0" smtClean="0"/>
              <a:t>unavailable</a:t>
            </a:r>
            <a:r>
              <a:rPr lang="en-US" altLang="en-US" sz="2200" dirty="0"/>
              <a:t> </a:t>
            </a:r>
            <a:r>
              <a:rPr lang="en-US" altLang="en-US" sz="2200" dirty="0" smtClean="0"/>
              <a:t>(</a:t>
            </a:r>
            <a:r>
              <a:rPr lang="en-US" sz="2200" dirty="0" smtClean="0"/>
              <a:t>ERS </a:t>
            </a:r>
            <a:r>
              <a:rPr lang="en-US" sz="2200" dirty="0"/>
              <a:t>TRSOW Section </a:t>
            </a:r>
            <a:r>
              <a:rPr lang="en-US" sz="2200" dirty="0" smtClean="0"/>
              <a:t>14.1)</a:t>
            </a:r>
            <a:endParaRPr lang="en-US" altLang="en-US" sz="2200" dirty="0" smtClean="0"/>
          </a:p>
          <a:p>
            <a:pPr lvl="1">
              <a:spcAft>
                <a:spcPts val="600"/>
              </a:spcAft>
              <a:defRPr/>
            </a:pPr>
            <a:endParaRPr lang="en-US" alt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20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ERS Generator output metering exemptions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In some cases TDSP metering which measures import from and export to the Grid is sufficient to meet this requirement. Two cases in particular </a:t>
            </a:r>
            <a:r>
              <a:rPr lang="en-US" sz="2400" dirty="0" smtClean="0"/>
              <a:t>are (ERS </a:t>
            </a:r>
            <a:r>
              <a:rPr lang="en-US" sz="2400" dirty="0"/>
              <a:t>TRSOW Section </a:t>
            </a:r>
            <a:r>
              <a:rPr lang="en-US" sz="2400" dirty="0" smtClean="0"/>
              <a:t>6.2):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The </a:t>
            </a:r>
            <a:r>
              <a:rPr lang="en-US" sz="2000" dirty="0"/>
              <a:t>import from the Grid is small parasitic consumption by the ERS Generator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The ERS Generator only runs: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When there is power interruption affecting the Load,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800" dirty="0"/>
              <a:t>In response to an ERCOT instruction </a:t>
            </a:r>
          </a:p>
          <a:p>
            <a:pPr lvl="2">
              <a:spcBef>
                <a:spcPts val="600"/>
              </a:spcBef>
              <a:spcAft>
                <a:spcPts val="600"/>
              </a:spcAft>
            </a:pPr>
            <a:r>
              <a:rPr lang="en-US" sz="1800" dirty="0" smtClean="0"/>
              <a:t>Self-Testing</a:t>
            </a:r>
            <a:endParaRPr lang="en-US" alt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282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ERS Generator output metering attestation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200" dirty="0"/>
              <a:t>Before the start of a Standard Contract Term, each QSE with an ERS Generator will be required to complete a spreadsheet provided by ERCOT attesting to the use of the ERS Generator (ERS TRSOW Section 6.3</a:t>
            </a:r>
            <a:r>
              <a:rPr lang="en-US" altLang="en-US" sz="2200" dirty="0" smtClean="0"/>
              <a:t>)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2200" dirty="0" smtClean="0"/>
              <a:t>See example below – QSEs to complete columns H and I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altLang="en-US" sz="1800" dirty="0" smtClean="0"/>
              <a:t>If QSE specifies ‘NO’ in column H, reason in column I is required</a:t>
            </a:r>
            <a:endParaRPr lang="en-US" alt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3657600"/>
            <a:ext cx="8991600" cy="1905380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16246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Questions?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4003675" y="2065338"/>
            <a:ext cx="1136650" cy="1925637"/>
            <a:chOff x="1968" y="672"/>
            <a:chExt cx="1416" cy="2400"/>
          </a:xfrm>
        </p:grpSpPr>
        <p:pic>
          <p:nvPicPr>
            <p:cNvPr id="6" name="Picture 4" descr="MCj03403080000[1]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68" y="672"/>
              <a:ext cx="1416" cy="2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2496" y="1008"/>
              <a:ext cx="576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ON</a:t>
              </a:r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2496" y="2353"/>
              <a:ext cx="739" cy="38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2000" b="1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1400" b="0">
                  <a:latin typeface="Britannic Bold" panose="020B0903060703020204" pitchFamily="34" charset="0"/>
                </a:rPr>
                <a:t>OFF</a:t>
              </a:r>
            </a:p>
          </p:txBody>
        </p:sp>
      </p:grp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790700" y="5109369"/>
            <a:ext cx="5562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3205163" algn="l"/>
              </a:tabLst>
              <a:defRPr sz="20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2051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32051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</a:pPr>
            <a:r>
              <a:rPr lang="en-US" altLang="en-US" sz="1800" b="0" dirty="0" smtClean="0"/>
              <a:t>Contact </a:t>
            </a:r>
            <a:r>
              <a:rPr lang="en-US" altLang="en-US" sz="1800" b="0" dirty="0" smtClean="0">
                <a:hlinkClick r:id="rId3"/>
              </a:rPr>
              <a:t>ERS@ercot.com</a:t>
            </a:r>
            <a:r>
              <a:rPr lang="en-US" altLang="en-US" sz="1800" b="0" dirty="0" smtClean="0"/>
              <a:t> with additional questions</a:t>
            </a:r>
            <a:endParaRPr lang="en-US" altLang="en-US" sz="1800" b="0" dirty="0"/>
          </a:p>
        </p:txBody>
      </p:sp>
    </p:spTree>
    <p:extLst>
      <p:ext uri="{BB962C8B-B14F-4D97-AF65-F5344CB8AC3E}">
        <p14:creationId xmlns:p14="http://schemas.microsoft.com/office/powerpoint/2010/main" val="297115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22198</TotalTime>
  <Words>295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Britannic Bold</vt:lpstr>
      <vt:lpstr>Calibri</vt:lpstr>
      <vt:lpstr>1_Custom Design</vt:lpstr>
      <vt:lpstr>Office Theme</vt:lpstr>
      <vt:lpstr>PowerPoint Presentation</vt:lpstr>
      <vt:lpstr>ERS Generator output metering requirements</vt:lpstr>
      <vt:lpstr>ERS Generator output metering exemptions</vt:lpstr>
      <vt:lpstr>ERS Generator output metering attestation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Barati, Camron</cp:lastModifiedBy>
  <cp:revision>370</cp:revision>
  <cp:lastPrinted>2020-02-20T00:38:16Z</cp:lastPrinted>
  <dcterms:created xsi:type="dcterms:W3CDTF">2016-01-21T15:20:31Z</dcterms:created>
  <dcterms:modified xsi:type="dcterms:W3CDTF">2020-10-12T22:42:43Z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