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68" r:id="rId8"/>
    <p:sldId id="26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haesler\Desktop\Financial%20Assumptions\Economic_Criteria_Financial_Assumptions_2020_Post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v>2019</c:v>
          </c:tx>
          <c:spPr>
            <a:ln w="19050" cap="rnd">
              <a:solidFill>
                <a:srgbClr val="5B677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B6770"/>
              </a:solidFill>
              <a:ln w="9525">
                <a:solidFill>
                  <a:srgbClr val="5B6770"/>
                </a:solidFill>
              </a:ln>
              <a:effectLst/>
            </c:spPr>
          </c:marker>
          <c:val>
            <c:numRef>
              <c:f>'YoY Rev Req'!$N$8:$N$26</c:f>
              <c:numCache>
                <c:formatCode>0.0%</c:formatCode>
                <c:ptCount val="19"/>
                <c:pt idx="0">
                  <c:v>0.1386</c:v>
                </c:pt>
                <c:pt idx="1">
                  <c:v>0.13780000000000001</c:v>
                </c:pt>
                <c:pt idx="2">
                  <c:v>0.14749999999999999</c:v>
                </c:pt>
                <c:pt idx="3">
                  <c:v>0.12659999999999999</c:v>
                </c:pt>
                <c:pt idx="4">
                  <c:v>0.1346</c:v>
                </c:pt>
                <c:pt idx="5">
                  <c:v>0.13239999999999999</c:v>
                </c:pt>
                <c:pt idx="6">
                  <c:v>0.1237</c:v>
                </c:pt>
                <c:pt idx="7">
                  <c:v>0.1454</c:v>
                </c:pt>
                <c:pt idx="8">
                  <c:v>0.14560000000000001</c:v>
                </c:pt>
                <c:pt idx="9">
                  <c:v>0.14019783007987296</c:v>
                </c:pt>
                <c:pt idx="10">
                  <c:v>0.11938737761906089</c:v>
                </c:pt>
                <c:pt idx="11">
                  <c:v>0.21210469138234431</c:v>
                </c:pt>
                <c:pt idx="12">
                  <c:v>0.12000050803766582</c:v>
                </c:pt>
                <c:pt idx="13">
                  <c:v>0.10934112874658597</c:v>
                </c:pt>
                <c:pt idx="14">
                  <c:v>0.19691078915196514</c:v>
                </c:pt>
                <c:pt idx="15">
                  <c:v>0.30321171311094192</c:v>
                </c:pt>
                <c:pt idx="16">
                  <c:v>0.23991064425850242</c:v>
                </c:pt>
                <c:pt idx="17">
                  <c:v>0.20235884780376662</c:v>
                </c:pt>
                <c:pt idx="18">
                  <c:v>0.1073669736584321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'YoY Rev Req'!$M$7</c:f>
              <c:strCache>
                <c:ptCount val="1"/>
                <c:pt idx="0">
                  <c:v>2020</c:v>
                </c:pt>
              </c:strCache>
            </c:strRef>
          </c:tx>
          <c:spPr>
            <a:ln w="19050" cap="rnd">
              <a:solidFill>
                <a:srgbClr val="00AEB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26D07C"/>
                </a:solidFill>
              </a:ln>
              <a:effectLst/>
            </c:spPr>
          </c:marker>
          <c:cat>
            <c:strRef>
              <c:f>'YoY Rev Req'!$B$8:$B$26</c:f>
              <c:strCache>
                <c:ptCount val="19"/>
                <c:pt idx="0">
                  <c:v>Oncor</c:v>
                </c:pt>
                <c:pt idx="1">
                  <c:v>AEP</c:v>
                </c:pt>
                <c:pt idx="2">
                  <c:v>Centerpoint</c:v>
                </c:pt>
                <c:pt idx="3">
                  <c:v>ETT</c:v>
                </c:pt>
                <c:pt idx="4">
                  <c:v>WETT</c:v>
                </c:pt>
                <c:pt idx="5">
                  <c:v>Lonestar</c:v>
                </c:pt>
                <c:pt idx="6">
                  <c:v>Cross Texas</c:v>
                </c:pt>
                <c:pt idx="7">
                  <c:v>TNMP</c:v>
                </c:pt>
                <c:pt idx="8">
                  <c:v>Sharyland</c:v>
                </c:pt>
                <c:pt idx="9">
                  <c:v>LCRA*</c:v>
                </c:pt>
                <c:pt idx="10">
                  <c:v>Brazos*</c:v>
                </c:pt>
                <c:pt idx="11">
                  <c:v>CPS*</c:v>
                </c:pt>
                <c:pt idx="12">
                  <c:v>STEC*</c:v>
                </c:pt>
                <c:pt idx="13">
                  <c:v>Garland*</c:v>
                </c:pt>
                <c:pt idx="14">
                  <c:v>Austin*</c:v>
                </c:pt>
                <c:pt idx="15">
                  <c:v>Denton*</c:v>
                </c:pt>
                <c:pt idx="16">
                  <c:v>TMPA*</c:v>
                </c:pt>
                <c:pt idx="17">
                  <c:v>Bryan*</c:v>
                </c:pt>
                <c:pt idx="18">
                  <c:v>GVEC*</c:v>
                </c:pt>
              </c:strCache>
            </c:strRef>
          </c:cat>
          <c:val>
            <c:numRef>
              <c:f>'YoY Rev Req'!$M$8:$M$26</c:f>
              <c:numCache>
                <c:formatCode>0.0%</c:formatCode>
                <c:ptCount val="19"/>
                <c:pt idx="0">
                  <c:v>0.1386</c:v>
                </c:pt>
                <c:pt idx="1">
                  <c:v>0.12770000000000001</c:v>
                </c:pt>
                <c:pt idx="2">
                  <c:v>0.12839999999999999</c:v>
                </c:pt>
                <c:pt idx="3">
                  <c:v>0.12659999999999999</c:v>
                </c:pt>
                <c:pt idx="4">
                  <c:v>0.12520000000000001</c:v>
                </c:pt>
                <c:pt idx="5">
                  <c:v>0.12770000000000001</c:v>
                </c:pt>
                <c:pt idx="6">
                  <c:v>0.1237</c:v>
                </c:pt>
                <c:pt idx="7">
                  <c:v>0.1454</c:v>
                </c:pt>
                <c:pt idx="8">
                  <c:v>0.14560000000000001</c:v>
                </c:pt>
                <c:pt idx="9">
                  <c:v>0.13232988161594633</c:v>
                </c:pt>
                <c:pt idx="10">
                  <c:v>0.11938737761906089</c:v>
                </c:pt>
                <c:pt idx="11">
                  <c:v>0.21210469138234431</c:v>
                </c:pt>
                <c:pt idx="12">
                  <c:v>0.12186691355747128</c:v>
                </c:pt>
                <c:pt idx="13">
                  <c:v>0.11192710624407159</c:v>
                </c:pt>
                <c:pt idx="14">
                  <c:v>0.19691078915196514</c:v>
                </c:pt>
                <c:pt idx="15">
                  <c:v>0.3035760206719807</c:v>
                </c:pt>
                <c:pt idx="16">
                  <c:v>0.23869735062837535</c:v>
                </c:pt>
                <c:pt idx="17">
                  <c:v>0.20235884780376662</c:v>
                </c:pt>
                <c:pt idx="18">
                  <c:v>0.1073669736584321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343912"/>
        <c:axId val="121087888"/>
      </c:lineChart>
      <c:catAx>
        <c:axId val="120343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087888"/>
        <c:crosses val="autoZero"/>
        <c:auto val="1"/>
        <c:lblAlgn val="ctr"/>
        <c:lblOffset val="100"/>
        <c:noMultiLvlLbl val="0"/>
      </c:catAx>
      <c:valAx>
        <c:axId val="121087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1st Year</a:t>
                </a:r>
                <a:r>
                  <a:rPr lang="en-US" b="1" baseline="0"/>
                  <a:t> Revenue Requirement</a:t>
                </a:r>
                <a:endParaRPr lang="en-US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343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38702/FinancialAssumptions_EconomicCriteria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Financial Assumptions Update for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Economic Transmission Planning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PUCT Substantive Rules §25.101(b)(3)(A)(i) requires that production cost savings be compared to the first-year revenue requirement to determine whether or not a proposed transmission project meets the economic criteria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Nodal Protocol Section 3.11.2(5) requires that the financial assump</a:t>
            </a:r>
            <a:r>
              <a:rPr lang="en-US" sz="1800" dirty="0" smtClean="0"/>
              <a:t>tions used to determine first-year revenue requirement be reviewed annually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A schedule-based methodology for determining first-year revenue requirement was presented at </a:t>
            </a:r>
            <a:r>
              <a:rPr lang="en-US" sz="1800" dirty="0"/>
              <a:t>the September 18, 2018 RPG meeting (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www.ercot.com/content/wcm/key_documents_lists/138702/FinancialAssumptions_EconomicCriteria.pdf</a:t>
            </a:r>
            <a:r>
              <a:rPr lang="en-US" sz="18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The first-year revenue requirement resulting from the 2019 review of financial assumptions was 14%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Assumptions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schedule-based methodology was utilized to update financial assumptions considering updated PUCT filings related to wholesale transmission rates</a:t>
            </a:r>
          </a:p>
          <a:p>
            <a:r>
              <a:rPr lang="en-US" dirty="0" smtClean="0"/>
              <a:t>The weighted average first-year revenue requirement using the schedule-based methodology is 13.2%</a:t>
            </a:r>
          </a:p>
          <a:p>
            <a:r>
              <a:rPr lang="en-US" dirty="0"/>
              <a:t>ERCOT will use 13.2% </a:t>
            </a:r>
            <a:r>
              <a:rPr lang="en-US" dirty="0" smtClean="0"/>
              <a:t>for </a:t>
            </a:r>
            <a:r>
              <a:rPr lang="en-US" dirty="0"/>
              <a:t>the first-year revenue </a:t>
            </a:r>
            <a:r>
              <a:rPr lang="en-US" dirty="0" smtClean="0"/>
              <a:t>requirement</a:t>
            </a:r>
            <a:r>
              <a:rPr lang="en-US" dirty="0"/>
              <a:t> </a:t>
            </a:r>
            <a:r>
              <a:rPr lang="en-US" dirty="0" smtClean="0"/>
              <a:t>as of October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1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First-Year Revenue Requirement 2020 vs 2019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762000"/>
            <a:ext cx="8305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8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7" name="Slide Number Placeholder 11"/>
          <p:cNvSpPr txBox="1">
            <a:spLocks/>
          </p:cNvSpPr>
          <p:nvPr/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62200" y="6172200"/>
            <a:ext cx="4224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r>
              <a:rPr lang="en-US" sz="1200" dirty="0" smtClean="0"/>
              <a:t>TSPs without </a:t>
            </a:r>
            <a:r>
              <a:rPr lang="en-US" sz="1200" dirty="0" smtClean="0"/>
              <a:t>available schedule-based methodology data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718851"/>
              </p:ext>
            </p:extLst>
          </p:nvPr>
        </p:nvGraphicFramePr>
        <p:xfrm>
          <a:off x="96794" y="1053692"/>
          <a:ext cx="8950413" cy="4750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827246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171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1_Custom Design</vt:lpstr>
      <vt:lpstr>Office Theme</vt:lpstr>
      <vt:lpstr>PowerPoint Presentation</vt:lpstr>
      <vt:lpstr>Background</vt:lpstr>
      <vt:lpstr>Financial Assumptions Update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Haesler, Jameson</cp:lastModifiedBy>
  <cp:revision>45</cp:revision>
  <cp:lastPrinted>2016-01-21T20:53:15Z</cp:lastPrinted>
  <dcterms:created xsi:type="dcterms:W3CDTF">2016-01-21T15:20:31Z</dcterms:created>
  <dcterms:modified xsi:type="dcterms:W3CDTF">2020-10-05T15:05:13Z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