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1"/>
  </p:notesMasterIdLst>
  <p:handoutMasterIdLst>
    <p:handoutMasterId r:id="rId42"/>
  </p:handoutMasterIdLst>
  <p:sldIdLst>
    <p:sldId id="270" r:id="rId4"/>
    <p:sldId id="572" r:id="rId5"/>
    <p:sldId id="571" r:id="rId6"/>
    <p:sldId id="586" r:id="rId7"/>
    <p:sldId id="588" r:id="rId8"/>
    <p:sldId id="599" r:id="rId9"/>
    <p:sldId id="589" r:id="rId10"/>
    <p:sldId id="590" r:id="rId11"/>
    <p:sldId id="592" r:id="rId12"/>
    <p:sldId id="593" r:id="rId13"/>
    <p:sldId id="607" r:id="rId14"/>
    <p:sldId id="608" r:id="rId15"/>
    <p:sldId id="609" r:id="rId16"/>
    <p:sldId id="622" r:id="rId17"/>
    <p:sldId id="610" r:id="rId18"/>
    <p:sldId id="611" r:id="rId19"/>
    <p:sldId id="612" r:id="rId20"/>
    <p:sldId id="624" r:id="rId21"/>
    <p:sldId id="626" r:id="rId22"/>
    <p:sldId id="614" r:id="rId23"/>
    <p:sldId id="615" r:id="rId24"/>
    <p:sldId id="616" r:id="rId25"/>
    <p:sldId id="617" r:id="rId26"/>
    <p:sldId id="618" r:id="rId27"/>
    <p:sldId id="619" r:id="rId28"/>
    <p:sldId id="620" r:id="rId29"/>
    <p:sldId id="621" r:id="rId30"/>
    <p:sldId id="594" r:id="rId31"/>
    <p:sldId id="595" r:id="rId32"/>
    <p:sldId id="596" r:id="rId33"/>
    <p:sldId id="606" r:id="rId34"/>
    <p:sldId id="597" r:id="rId35"/>
    <p:sldId id="598" r:id="rId36"/>
    <p:sldId id="600" r:id="rId37"/>
    <p:sldId id="601" r:id="rId38"/>
    <p:sldId id="602" r:id="rId39"/>
    <p:sldId id="6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1907" autoAdjust="0"/>
  </p:normalViewPr>
  <p:slideViewPr>
    <p:cSldViewPr snapToGrid="0">
      <p:cViewPr varScale="1">
        <p:scale>
          <a:sx n="94" d="100"/>
          <a:sy n="94" d="100"/>
        </p:scale>
        <p:origin x="1892" y="6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10/12/2020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10/12/2020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each year, 5-min solar ramp rate values were examined in bins of 10 MWs  (as tracked on x-axis) and the average rate of intervals during which regulation was exhausted (i.e. remaining regulation was less than 5 MW) was computed (as tracked on y-axis). For example using </a:t>
            </a:r>
            <a:r>
              <a:rPr lang="en-US" sz="1200" kern="1200" baseline="0" dirty="0" smtClean="0">
                <a:solidFill>
                  <a:schemeClr val="tx1"/>
                </a:solidFill>
                <a:effectLst/>
                <a:latin typeface="+mn-lt"/>
                <a:ea typeface="+mn-ea"/>
                <a:cs typeface="+mn-cs"/>
              </a:rPr>
              <a:t>the dot (400, 0.5) in </a:t>
            </a:r>
            <a:r>
              <a:rPr lang="en-US" sz="1200" kern="1200" dirty="0" smtClean="0">
                <a:solidFill>
                  <a:schemeClr val="tx1"/>
                </a:solidFill>
                <a:effectLst/>
                <a:latin typeface="+mn-lt"/>
                <a:ea typeface="+mn-ea"/>
                <a:cs typeface="+mn-cs"/>
              </a:rPr>
              <a:t>the 2020 graphic below as an example - this dot represents that in 2020, regulation was exhausted in 50% of the time during which the ramp was between 390 and 400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3455627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1402204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404267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522880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51 MW in HE13.</a:t>
            </a:r>
            <a:endParaRPr lang="en-US" dirty="0" smtClean="0"/>
          </a:p>
          <a:p>
            <a:r>
              <a:rPr lang="en-US" dirty="0" smtClean="0"/>
              <a:t>Max increase</a:t>
            </a:r>
            <a:r>
              <a:rPr lang="en-US" baseline="0" dirty="0" smtClean="0"/>
              <a:t> between orange and red</a:t>
            </a:r>
            <a:r>
              <a:rPr lang="en-US" dirty="0" smtClean="0"/>
              <a:t> is</a:t>
            </a:r>
            <a:r>
              <a:rPr lang="en-US" baseline="0" dirty="0" smtClean="0"/>
              <a:t> 155 MW </a:t>
            </a:r>
            <a:r>
              <a:rPr lang="en-US" dirty="0" smtClean="0"/>
              <a:t>in HE17. On an average increase</a:t>
            </a:r>
            <a:r>
              <a:rPr lang="en-US" baseline="0" dirty="0" smtClean="0"/>
              <a:t> of 38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47 MW in HE16. </a:t>
            </a:r>
            <a:r>
              <a:rPr lang="en-US" dirty="0" smtClean="0"/>
              <a:t>On an average increase</a:t>
            </a:r>
            <a:r>
              <a:rPr lang="en-US" baseline="0" dirty="0" smtClean="0"/>
              <a:t> of 12 MW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5609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27 MW in HE21.</a:t>
            </a:r>
            <a:endParaRPr lang="en-US" dirty="0" smtClean="0"/>
          </a:p>
          <a:p>
            <a:r>
              <a:rPr lang="en-US" dirty="0" smtClean="0"/>
              <a:t>Max increase</a:t>
            </a:r>
            <a:r>
              <a:rPr lang="en-US" baseline="0" dirty="0" smtClean="0"/>
              <a:t> between orange and red</a:t>
            </a:r>
            <a:r>
              <a:rPr lang="en-US" dirty="0" smtClean="0"/>
              <a:t> is</a:t>
            </a:r>
            <a:r>
              <a:rPr lang="en-US" baseline="0" dirty="0" smtClean="0"/>
              <a:t> 165 MW </a:t>
            </a:r>
            <a:r>
              <a:rPr lang="en-US" dirty="0" smtClean="0"/>
              <a:t>in HE10. 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44 MW in HE15. </a:t>
            </a:r>
            <a:r>
              <a:rPr lang="en-US" dirty="0" smtClean="0"/>
              <a:t>On an average increase</a:t>
            </a:r>
            <a:r>
              <a:rPr lang="en-US" baseline="0" dirty="0" smtClean="0"/>
              <a:t> of 13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453446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14038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a:t>
            </a:r>
            <a:r>
              <a:rPr lang="en-US" dirty="0" smtClean="0"/>
              <a:t> Up</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89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23 MW in Feb-May</a:t>
            </a:r>
            <a:endParaRPr lang="en-US" dirty="0" smtClean="0"/>
          </a:p>
          <a:p>
            <a:endParaRPr lang="en-US" dirty="0" smtClean="0"/>
          </a:p>
          <a:p>
            <a:r>
              <a:rPr lang="en-US" dirty="0" err="1" smtClean="0"/>
              <a:t>Reg</a:t>
            </a:r>
            <a:r>
              <a:rPr lang="en-US" dirty="0" smtClean="0"/>
              <a:t> Down</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HE19-22 is</a:t>
            </a:r>
            <a:r>
              <a:rPr lang="en-US" baseline="0" dirty="0" smtClean="0"/>
              <a:t> 146 MW</a:t>
            </a:r>
          </a:p>
          <a:p>
            <a:r>
              <a:rPr lang="en-US" baseline="0" dirty="0" smtClean="0"/>
              <a:t>Max between 2021 and </a:t>
            </a:r>
            <a:r>
              <a:rPr lang="en-US" baseline="0" dirty="0" err="1" smtClean="0"/>
              <a:t>Adj</a:t>
            </a:r>
            <a:r>
              <a:rPr lang="en-US" baseline="0" dirty="0" smtClean="0"/>
              <a:t> in HE11-14 is 121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702394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136 MW</a:t>
            </a:r>
          </a:p>
          <a:p>
            <a:r>
              <a:rPr lang="en-US" baseline="0" dirty="0" smtClean="0"/>
              <a:t>Max between 2021 and </a:t>
            </a:r>
            <a:r>
              <a:rPr lang="en-US" baseline="0" dirty="0" err="1" smtClean="0"/>
              <a:t>Adj</a:t>
            </a:r>
            <a:r>
              <a:rPr lang="en-US" baseline="0" dirty="0" smtClean="0"/>
              <a:t> in HE15-18 is 209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86 MW</a:t>
            </a:r>
          </a:p>
          <a:p>
            <a:r>
              <a:rPr lang="en-US" baseline="0" dirty="0" smtClean="0"/>
              <a:t>Max between 2021 and </a:t>
            </a:r>
            <a:r>
              <a:rPr lang="en-US" baseline="0" dirty="0" err="1" smtClean="0"/>
              <a:t>Adj</a:t>
            </a:r>
            <a:r>
              <a:rPr lang="en-US" baseline="0" dirty="0" smtClean="0"/>
              <a:t> in HE15-18 is 224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181412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HE7-10 is</a:t>
            </a:r>
            <a:r>
              <a:rPr lang="en-US" baseline="0" dirty="0" smtClean="0"/>
              <a:t> 71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5753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51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HE3-6 is</a:t>
            </a:r>
            <a:r>
              <a:rPr lang="en-US" baseline="0" dirty="0" smtClean="0"/>
              <a:t> 109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in red is 53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960897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3573862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Ancillary Service Methodology </a:t>
            </a:r>
          </a:p>
          <a:p>
            <a:r>
              <a:rPr lang="en-US" sz="2800" dirty="0" smtClean="0"/>
              <a:t>Preliminary Quantities For 2021</a:t>
            </a:r>
            <a:endParaRPr lang="en-US" sz="2800" dirty="0"/>
          </a:p>
        </p:txBody>
      </p:sp>
      <p:sp>
        <p:nvSpPr>
          <p:cNvPr id="3" name="Text Placeholder 2"/>
          <p:cNvSpPr>
            <a:spLocks noGrp="1"/>
          </p:cNvSpPr>
          <p:nvPr>
            <p:ph type="body" sz="quarter" idx="3"/>
          </p:nvPr>
        </p:nvSpPr>
        <p:spPr/>
        <p:txBody>
          <a:bodyPr/>
          <a:lstStyle/>
          <a:p>
            <a:r>
              <a:rPr lang="en-US" dirty="0" smtClean="0"/>
              <a:t>Oct 14, 2020</a:t>
            </a:r>
          </a:p>
          <a:p>
            <a:r>
              <a:rPr lang="en-US" smtClean="0"/>
              <a:t>PDCWG</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a:blip r:embed="rId3"/>
          <a:stretch>
            <a:fillRect/>
          </a:stretch>
        </p:blipFill>
        <p:spPr>
          <a:xfrm>
            <a:off x="210312" y="1097280"/>
            <a:ext cx="8620491" cy="4676037"/>
          </a:xfrm>
          <a:prstGeom prst="rect">
            <a:avLst/>
          </a:prstGeom>
        </p:spPr>
      </p:pic>
    </p:spTree>
    <p:extLst>
      <p:ext uri="{BB962C8B-B14F-4D97-AF65-F5344CB8AC3E}">
        <p14:creationId xmlns:p14="http://schemas.microsoft.com/office/powerpoint/2010/main" val="3509210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through September 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3428234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1400" dirty="0"/>
          </a:p>
          <a:p>
            <a:pPr lvl="1" algn="just"/>
            <a:r>
              <a:rPr lang="en-US" sz="1400" dirty="0" smtClean="0"/>
              <a:t>This will result in increased reliance on Regulation during solar MW </a:t>
            </a:r>
            <a:r>
              <a:rPr lang="en-US" sz="1400" smtClean="0"/>
              <a:t>ramping periods</a:t>
            </a:r>
            <a:endParaRPr lang="en-US" sz="1400" dirty="0" smtClean="0"/>
          </a:p>
          <a:p>
            <a:pPr algn="just"/>
            <a:endParaRPr lang="en-US" sz="1600" dirty="0" smtClean="0"/>
          </a:p>
          <a:p>
            <a:pPr lvl="1" algn="just"/>
            <a:r>
              <a:rPr lang="en-US" sz="1400" dirty="0" smtClean="0"/>
              <a:t>Majority of new solar projects are expected to be concentrated in the regions where existing PVGR resources are located, resulting in potential for larger MW impacts due to clouds</a:t>
            </a:r>
          </a:p>
          <a:p>
            <a:pPr algn="just"/>
            <a:endParaRPr lang="en-US" dirty="0"/>
          </a:p>
        </p:txBody>
      </p:sp>
    </p:spTree>
    <p:extLst>
      <p:ext uri="{BB962C8B-B14F-4D97-AF65-F5344CB8AC3E}">
        <p14:creationId xmlns:p14="http://schemas.microsoft.com/office/powerpoint/2010/main" val="636789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sz="1600" dirty="0" smtClean="0"/>
              <a:t>As solar installed capacity has increased, the magnitude of 5-minute solar ramps have increased and there have been more intervals where regulation has been exhausted.</a:t>
            </a:r>
            <a:endParaRPr lang="en-US" sz="1600"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3"/>
            <a:stretch>
              <a:fillRect/>
            </a:stretch>
          </p:blipFill>
          <p:spPr>
            <a:xfrm>
              <a:off x="4543343" y="1530097"/>
              <a:ext cx="4127350" cy="2353260"/>
            </a:xfrm>
            <a:prstGeom prst="rect">
              <a:avLst/>
            </a:prstGeom>
          </p:spPr>
        </p:pic>
        <p:pic>
          <p:nvPicPr>
            <p:cNvPr id="13" name="Picture 12"/>
            <p:cNvPicPr>
              <a:picLocks noChangeAspect="1"/>
            </p:cNvPicPr>
            <p:nvPr/>
          </p:nvPicPr>
          <p:blipFill>
            <a:blip r:embed="rId4"/>
            <a:stretch>
              <a:fillRect/>
            </a:stretch>
          </p:blipFill>
          <p:spPr>
            <a:xfrm>
              <a:off x="41599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pic>
        <p:nvPicPr>
          <p:cNvPr id="2" name="Picture 1"/>
          <p:cNvPicPr>
            <a:picLocks noChangeAspect="1"/>
          </p:cNvPicPr>
          <p:nvPr/>
        </p:nvPicPr>
        <p:blipFill>
          <a:blip r:embed="rId6"/>
          <a:stretch>
            <a:fillRect/>
          </a:stretch>
        </p:blipFill>
        <p:spPr>
          <a:xfrm>
            <a:off x="4572000" y="4039477"/>
            <a:ext cx="4270248" cy="2450040"/>
          </a:xfrm>
          <a:prstGeom prst="rect">
            <a:avLst/>
          </a:prstGeom>
        </p:spPr>
      </p:pic>
    </p:spTree>
    <p:extLst>
      <p:ext uri="{BB962C8B-B14F-4D97-AF65-F5344CB8AC3E}">
        <p14:creationId xmlns:p14="http://schemas.microsoft.com/office/powerpoint/2010/main" val="1660799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1719926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5-min Net-load Variations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8" name="Rectangle 7"/>
          <p:cNvSpPr/>
          <p:nvPr/>
        </p:nvSpPr>
        <p:spPr>
          <a:xfrm>
            <a:off x="274113" y="4810666"/>
            <a:ext cx="4094687" cy="1477328"/>
          </a:xfrm>
          <a:prstGeom prst="rect">
            <a:avLst/>
          </a:prstGeom>
        </p:spPr>
        <p:txBody>
          <a:bodyPr wrap="square">
            <a:spAutoFit/>
          </a:bodyPr>
          <a:lstStyle/>
          <a:p>
            <a:r>
              <a:rPr lang="en-US" b="1" dirty="0" smtClean="0">
                <a:solidFill>
                  <a:schemeClr val="tx2"/>
                </a:solidFill>
              </a:rPr>
              <a:t>	</a:t>
            </a:r>
            <a:r>
              <a:rPr lang="en-US" b="1" u="sng" dirty="0" smtClean="0">
                <a:solidFill>
                  <a:schemeClr val="tx2"/>
                </a:solidFill>
              </a:rPr>
              <a:t>Pre SCR 811 Method</a:t>
            </a:r>
          </a:p>
          <a:p>
            <a:r>
              <a:rPr lang="en-US" dirty="0" smtClean="0">
                <a:solidFill>
                  <a:schemeClr val="tx2"/>
                </a:solidFill>
              </a:rPr>
              <a:t>Only Short Term Load and Wind ramps are included in Net Load variation assessment similar to current GTBD practice</a:t>
            </a:r>
            <a:endParaRPr lang="en-US" dirty="0">
              <a:solidFill>
                <a:schemeClr val="tx2"/>
              </a:solidFill>
            </a:endParaRPr>
          </a:p>
        </p:txBody>
      </p:sp>
      <p:pic>
        <p:nvPicPr>
          <p:cNvPr id="5" name="Picture 4"/>
          <p:cNvPicPr>
            <a:picLocks noChangeAspect="1"/>
          </p:cNvPicPr>
          <p:nvPr/>
        </p:nvPicPr>
        <p:blipFill>
          <a:blip r:embed="rId2"/>
          <a:stretch>
            <a:fillRect/>
          </a:stretch>
        </p:blipFill>
        <p:spPr>
          <a:xfrm>
            <a:off x="0" y="1140929"/>
            <a:ext cx="4610100" cy="3475475"/>
          </a:xfrm>
          <a:prstGeom prst="rect">
            <a:avLst/>
          </a:prstGeom>
        </p:spPr>
      </p:pic>
      <p:pic>
        <p:nvPicPr>
          <p:cNvPr id="12" name="Picture 11"/>
          <p:cNvPicPr>
            <a:picLocks noChangeAspect="1"/>
          </p:cNvPicPr>
          <p:nvPr/>
        </p:nvPicPr>
        <p:blipFill>
          <a:blip r:embed="rId3"/>
          <a:stretch>
            <a:fillRect/>
          </a:stretch>
        </p:blipFill>
        <p:spPr>
          <a:xfrm>
            <a:off x="4800600" y="1016000"/>
            <a:ext cx="4203700" cy="3600404"/>
          </a:xfrm>
          <a:prstGeom prst="rect">
            <a:avLst/>
          </a:prstGeom>
        </p:spPr>
      </p:pic>
      <p:sp>
        <p:nvSpPr>
          <p:cNvPr id="9" name="Rectangle 8"/>
          <p:cNvSpPr/>
          <p:nvPr/>
        </p:nvSpPr>
        <p:spPr>
          <a:xfrm>
            <a:off x="4675241" y="4810665"/>
            <a:ext cx="4094687" cy="1200329"/>
          </a:xfrm>
          <a:prstGeom prst="rect">
            <a:avLst/>
          </a:prstGeom>
        </p:spPr>
        <p:txBody>
          <a:bodyPr wrap="square">
            <a:spAutoFit/>
          </a:bodyPr>
          <a:lstStyle/>
          <a:p>
            <a:r>
              <a:rPr lang="en-US" b="1" dirty="0" smtClean="0">
                <a:solidFill>
                  <a:schemeClr val="tx2"/>
                </a:solidFill>
              </a:rPr>
              <a:t>	</a:t>
            </a:r>
            <a:r>
              <a:rPr lang="en-US" b="1" u="sng" dirty="0" smtClean="0">
                <a:solidFill>
                  <a:schemeClr val="tx2"/>
                </a:solidFill>
              </a:rPr>
              <a:t>Post </a:t>
            </a:r>
            <a:r>
              <a:rPr lang="en-US" b="1" u="sng" dirty="0">
                <a:solidFill>
                  <a:schemeClr val="tx2"/>
                </a:solidFill>
              </a:rPr>
              <a:t>SCR 811 Method</a:t>
            </a:r>
          </a:p>
          <a:p>
            <a:r>
              <a:rPr lang="en-US" dirty="0" smtClean="0">
                <a:solidFill>
                  <a:schemeClr val="tx2"/>
                </a:solidFill>
              </a:rPr>
              <a:t>Solar ramp is also included along with Short </a:t>
            </a:r>
            <a:r>
              <a:rPr lang="en-US" dirty="0">
                <a:solidFill>
                  <a:schemeClr val="tx2"/>
                </a:solidFill>
              </a:rPr>
              <a:t>Term Load and Wind </a:t>
            </a:r>
            <a:r>
              <a:rPr lang="en-US" dirty="0" smtClean="0">
                <a:solidFill>
                  <a:schemeClr val="tx2"/>
                </a:solidFill>
              </a:rPr>
              <a:t>ramps in </a:t>
            </a:r>
            <a:r>
              <a:rPr lang="en-US" dirty="0">
                <a:solidFill>
                  <a:schemeClr val="tx2"/>
                </a:solidFill>
              </a:rPr>
              <a:t>Net Load variation </a:t>
            </a:r>
            <a:r>
              <a:rPr lang="en-US" dirty="0" smtClean="0">
                <a:solidFill>
                  <a:schemeClr val="tx2"/>
                </a:solidFill>
              </a:rPr>
              <a:t>assessment.</a:t>
            </a:r>
            <a:endParaRPr lang="en-US" dirty="0"/>
          </a:p>
        </p:txBody>
      </p:sp>
    </p:spTree>
    <p:extLst>
      <p:ext uri="{BB962C8B-B14F-4D97-AF65-F5344CB8AC3E}">
        <p14:creationId xmlns:p14="http://schemas.microsoft.com/office/powerpoint/2010/main" val="4129147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pic>
        <p:nvPicPr>
          <p:cNvPr id="11" name="Picture 10"/>
          <p:cNvPicPr>
            <a:picLocks/>
          </p:cNvPicPr>
          <p:nvPr/>
        </p:nvPicPr>
        <p:blipFill rotWithShape="1">
          <a:blip r:embed="rId3"/>
          <a:srcRect l="3172" t="4100" r="7647" b="2360"/>
          <a:stretch/>
        </p:blipFill>
        <p:spPr>
          <a:xfrm>
            <a:off x="493776" y="2606040"/>
            <a:ext cx="3968496" cy="3145536"/>
          </a:xfrm>
          <a:prstGeom prst="rect">
            <a:avLst/>
          </a:prstGeom>
        </p:spPr>
      </p:pic>
      <p:pic>
        <p:nvPicPr>
          <p:cNvPr id="14" name="Picture 13"/>
          <p:cNvPicPr>
            <a:picLocks/>
          </p:cNvPicPr>
          <p:nvPr/>
        </p:nvPicPr>
        <p:blipFill rotWithShape="1">
          <a:blip r:embed="rId4"/>
          <a:srcRect l="2201" t="4108" r="8039"/>
          <a:stretch/>
        </p:blipFill>
        <p:spPr>
          <a:xfrm>
            <a:off x="4864608" y="2606040"/>
            <a:ext cx="3968496" cy="3145536"/>
          </a:xfrm>
          <a:prstGeom prst="rect">
            <a:avLst/>
          </a:prstGeom>
        </p:spPr>
      </p:pic>
    </p:spTree>
    <p:extLst>
      <p:ext uri="{BB962C8B-B14F-4D97-AF65-F5344CB8AC3E}">
        <p14:creationId xmlns:p14="http://schemas.microsoft.com/office/powerpoint/2010/main" val="1864077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pPr>
              <a:buFont typeface="Wingdings" panose="05000000000000000000" pitchFamily="2" charset="2"/>
              <a:buChar char="ü"/>
            </a:pPr>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r>
              <a:rPr lang="en-US" dirty="0" smtClean="0">
                <a:solidFill>
                  <a:schemeClr val="accent2"/>
                </a:solidFill>
              </a:rPr>
              <a:t>October </a:t>
            </a:r>
            <a:r>
              <a:rPr lang="en-US" dirty="0">
                <a:solidFill>
                  <a:schemeClr val="accent2"/>
                </a:solidFill>
              </a:rPr>
              <a:t>19, </a:t>
            </a:r>
            <a:r>
              <a:rPr lang="en-US" dirty="0" smtClean="0">
                <a:solidFill>
                  <a:schemeClr val="accent2"/>
                </a:solidFill>
              </a:rPr>
              <a:t>2020 – WMWG (Visit 2)</a:t>
            </a:r>
          </a:p>
          <a:p>
            <a:r>
              <a:rPr lang="en-US" dirty="0">
                <a:solidFill>
                  <a:schemeClr val="accent2"/>
                </a:solidFill>
              </a:rPr>
              <a:t>October 23, 2020 </a:t>
            </a:r>
            <a:r>
              <a:rPr lang="en-US" dirty="0" smtClean="0">
                <a:solidFill>
                  <a:schemeClr val="accent2"/>
                </a:solidFill>
              </a:rPr>
              <a:t>– OWG</a:t>
            </a:r>
            <a:endParaRPr lang="en-US" dirty="0">
              <a:solidFill>
                <a:schemeClr val="accent2"/>
              </a:solidFill>
            </a:endParaRPr>
          </a:p>
          <a:p>
            <a:endParaRPr lang="en-US" sz="1400"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1545638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p:cNvPicPr>
            <a:picLocks noChangeAspect="1"/>
          </p:cNvPicPr>
          <p:nvPr/>
        </p:nvPicPr>
        <p:blipFill>
          <a:blip r:embed="rId3"/>
          <a:stretch>
            <a:fillRect/>
          </a:stretch>
        </p:blipFill>
        <p:spPr>
          <a:xfrm>
            <a:off x="112389" y="855406"/>
            <a:ext cx="8919221" cy="5407621"/>
          </a:xfrm>
          <a:prstGeom prst="rect">
            <a:avLst/>
          </a:prstGeom>
        </p:spPr>
      </p:pic>
    </p:spTree>
    <p:extLst>
      <p:ext uri="{BB962C8B-B14F-4D97-AF65-F5344CB8AC3E}">
        <p14:creationId xmlns:p14="http://schemas.microsoft.com/office/powerpoint/2010/main" val="70974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1368685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301752" y="855406"/>
            <a:ext cx="8565622" cy="2725148"/>
          </a:xfrm>
          <a:prstGeom prst="rect">
            <a:avLst/>
          </a:prstGeom>
        </p:spPr>
      </p:pic>
      <p:pic>
        <p:nvPicPr>
          <p:cNvPr id="6" name="Picture 5"/>
          <p:cNvPicPr>
            <a:picLocks noChangeAspect="1"/>
          </p:cNvPicPr>
          <p:nvPr/>
        </p:nvPicPr>
        <p:blipFill>
          <a:blip r:embed="rId4"/>
          <a:stretch>
            <a:fillRect/>
          </a:stretch>
        </p:blipFill>
        <p:spPr>
          <a:xfrm>
            <a:off x="304800" y="3580554"/>
            <a:ext cx="8559526" cy="2725148"/>
          </a:xfrm>
          <a:prstGeom prst="rect">
            <a:avLst/>
          </a:prstGeom>
        </p:spPr>
      </p:pic>
    </p:spTree>
    <p:extLst>
      <p:ext uri="{BB962C8B-B14F-4D97-AF65-F5344CB8AC3E}">
        <p14:creationId xmlns:p14="http://schemas.microsoft.com/office/powerpoint/2010/main" val="6391039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through September 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Tree>
    <p:extLst>
      <p:ext uri="{BB962C8B-B14F-4D97-AF65-F5344CB8AC3E}">
        <p14:creationId xmlns:p14="http://schemas.microsoft.com/office/powerpoint/2010/main" val="1078220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sz="1600" dirty="0"/>
              <a:t>ERCOT is not recommending any changes to the methodologies for determining Responsive Reserve Service (RRS</a:t>
            </a:r>
            <a:r>
              <a:rPr lang="en-US" sz="1600" dirty="0" smtClean="0"/>
              <a:t>) for 2021. </a:t>
            </a:r>
          </a:p>
          <a:p>
            <a:pPr lvl="1"/>
            <a:r>
              <a:rPr lang="en-US" sz="1400" dirty="0"/>
              <a:t>The quantities for </a:t>
            </a:r>
            <a:r>
              <a:rPr lang="en-US" sz="1400" dirty="0" smtClean="0"/>
              <a:t>RRS, RRS-PFR </a:t>
            </a:r>
            <a:r>
              <a:rPr lang="en-US" sz="1400" dirty="0"/>
              <a:t>and RRS-LR posted in the spreadsheets use a RRS-PFR limit of 1150 MW. </a:t>
            </a:r>
            <a:endParaRPr lang="en-US" sz="1400" dirty="0" smtClean="0"/>
          </a:p>
          <a:p>
            <a:pPr lvl="1"/>
            <a:r>
              <a:rPr lang="en-US" sz="1400" dirty="0" smtClean="0"/>
              <a:t>ERCOT </a:t>
            </a:r>
            <a:r>
              <a:rPr lang="en-US" sz="1400" dirty="0"/>
              <a:t>is working with NERC to update ERCOT’s Resource Contingency Criteria (RCC) to 2805 MW in NERC's 2020 BAL-003 Interconnection Frequency Response Obligation (IFRO) assessment for 2021. As a result of this, ERCOT expects that the minimum RRS-PFR limit for 2021 may change. </a:t>
            </a:r>
          </a:p>
          <a:p>
            <a:pPr lvl="1"/>
            <a:endParaRPr lang="en-US" sz="1400" dirty="0"/>
          </a:p>
          <a:p>
            <a:r>
              <a:rPr lang="en-US" sz="1600" dirty="0"/>
              <a:t>ERCOT is recommending changes to the methodologies used for computing Non-Spin and Regulation </a:t>
            </a:r>
            <a:r>
              <a:rPr lang="en-US" sz="1600" dirty="0" smtClean="0"/>
              <a:t>reserves for 2021 </a:t>
            </a:r>
            <a:r>
              <a:rPr lang="en-US" sz="1600" dirty="0"/>
              <a:t>to account for growth in installed PVGR capacity.</a:t>
            </a:r>
          </a:p>
          <a:p>
            <a:endParaRPr lang="en-US" sz="1400" dirty="0"/>
          </a:p>
          <a:p>
            <a:pPr algn="just"/>
            <a:r>
              <a:rPr lang="en-US" sz="1600" dirty="0"/>
              <a:t>The Ancillary Service (A/S) quantities for </a:t>
            </a:r>
            <a:r>
              <a:rPr lang="en-US" sz="1600" dirty="0" smtClean="0"/>
              <a:t>2021 </a:t>
            </a:r>
            <a:r>
              <a:rPr lang="en-US" sz="1600" dirty="0"/>
              <a:t>contained in this presentation are based on the methodology that was approved in December 2018. </a:t>
            </a:r>
          </a:p>
          <a:p>
            <a:pPr lvl="1" algn="just"/>
            <a:r>
              <a:rPr lang="en-US" sz="1600" dirty="0"/>
              <a:t>The 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1200" dirty="0"/>
          </a:p>
          <a:p>
            <a:pPr lvl="1" algn="just"/>
            <a:r>
              <a:rPr lang="en-US" sz="1600" dirty="0"/>
              <a:t>Spreadsheets that contain the associated quantities for January through </a:t>
            </a:r>
            <a:r>
              <a:rPr lang="en-US" sz="1600" dirty="0" smtClean="0"/>
              <a:t>September </a:t>
            </a:r>
            <a:r>
              <a:rPr lang="en-US" sz="1600" dirty="0"/>
              <a:t>of </a:t>
            </a:r>
            <a:r>
              <a:rPr lang="en-US" sz="1600" dirty="0" smtClean="0"/>
              <a:t>2021 </a:t>
            </a:r>
            <a:r>
              <a:rPr lang="en-US" sz="1600" dirty="0"/>
              <a:t>have been posted on the meeting page for this </a:t>
            </a:r>
            <a:r>
              <a:rPr lang="en-US" sz="1600" dirty="0" smtClean="0"/>
              <a:t>WMWG </a:t>
            </a:r>
            <a:r>
              <a:rPr lang="en-US" sz="1600" dirty="0"/>
              <a:t>meeting.</a:t>
            </a:r>
          </a:p>
          <a:p>
            <a:pPr algn="just"/>
            <a:endParaRPr lang="en-US" sz="1400" dirty="0"/>
          </a:p>
          <a:p>
            <a:pPr algn="just"/>
            <a:r>
              <a:rPr lang="en-US" sz="1600" dirty="0"/>
              <a:t>ERCOT is seeking stakeholder feedback for changes to the </a:t>
            </a:r>
            <a:r>
              <a:rPr lang="en-US" sz="1600" dirty="0" smtClean="0"/>
              <a:t>2021 </a:t>
            </a:r>
            <a:r>
              <a:rPr lang="en-US" sz="1600" dirty="0"/>
              <a:t>A/S Methodology</a:t>
            </a:r>
            <a:r>
              <a:rPr lang="en-US" sz="1600" dirty="0" smtClean="0"/>
              <a:t>. </a:t>
            </a:r>
            <a:endParaRPr lang="en-US" sz="1600" dirty="0"/>
          </a:p>
          <a:p>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225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2"/>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733032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smtClean="0">
                <a:solidFill>
                  <a:schemeClr val="tx2"/>
                </a:solidFill>
              </a:rPr>
              <a:t>Mean: 16 </a:t>
            </a:r>
            <a:r>
              <a:rPr lang="en-US" sz="1600" dirty="0" smtClean="0">
                <a:solidFill>
                  <a:schemeClr val="tx2"/>
                </a:solidFill>
              </a:rPr>
              <a:t>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2937374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p:cNvPicPr>
            <a:picLocks noChangeAspect="1"/>
          </p:cNvPicPr>
          <p:nvPr/>
        </p:nvPicPr>
        <p:blipFill>
          <a:blip r:embed="rId3"/>
          <a:stretch>
            <a:fillRect/>
          </a:stretch>
        </p:blipFill>
        <p:spPr>
          <a:xfrm>
            <a:off x="264802" y="1159438"/>
            <a:ext cx="8614395" cy="445656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Content Placeholder 4"/>
          <p:cNvSpPr>
            <a:spLocks noGrp="1"/>
          </p:cNvSpPr>
          <p:nvPr>
            <p:ph idx="16"/>
          </p:nvPr>
        </p:nvSpPr>
        <p:spPr/>
        <p:txBody>
          <a:bodyPr/>
          <a:lstStyle/>
          <a:p>
            <a:r>
              <a:rPr lang="en-US" dirty="0" smtClean="0"/>
              <a:t>Suggestions?</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through September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smtClean="0"/>
              <a:t>The </a:t>
            </a:r>
            <a:r>
              <a:rPr lang="en-US" sz="1600" dirty="0"/>
              <a:t>RRS table tracks RRS requirements for different inertia </a:t>
            </a:r>
            <a:r>
              <a:rPr lang="en-US" sz="1600" dirty="0" smtClean="0"/>
              <a:t>conditions. This </a:t>
            </a:r>
            <a:r>
              <a:rPr lang="en-US" sz="1600" dirty="0"/>
              <a:t>table </a:t>
            </a:r>
            <a:r>
              <a:rPr lang="en-US" sz="1600" dirty="0" smtClean="0"/>
              <a:t>was </a:t>
            </a:r>
            <a:r>
              <a:rPr lang="en-US" sz="1600" dirty="0"/>
              <a:t>updated </a:t>
            </a:r>
            <a:r>
              <a:rPr lang="en-US" sz="1600" dirty="0" smtClean="0"/>
              <a:t>in 2020 to use </a:t>
            </a:r>
            <a:r>
              <a:rPr lang="en-US" sz="1600" dirty="0"/>
              <a:t>a Resource Contingency Criteria of 2805 MW in associated studies</a:t>
            </a:r>
            <a:r>
              <a:rPr lang="en-US" sz="1600" dirty="0" smtClean="0"/>
              <a:t>.</a:t>
            </a:r>
          </a:p>
          <a:p>
            <a:pPr lvl="1"/>
            <a:endParaRPr lang="en-US" sz="1600" dirty="0"/>
          </a:p>
          <a:p>
            <a:pPr lvl="1"/>
            <a:r>
              <a:rPr lang="en-US" sz="1600" dirty="0"/>
              <a:t>The </a:t>
            </a:r>
            <a:r>
              <a:rPr lang="en-US" sz="1600" dirty="0" smtClean="0"/>
              <a:t>quantities for RRS, RRS-PFR and RRS-LR </a:t>
            </a:r>
            <a:r>
              <a:rPr lang="en-US" sz="1600" dirty="0"/>
              <a:t>posted </a:t>
            </a:r>
            <a:r>
              <a:rPr lang="en-US" sz="1600" dirty="0" smtClean="0"/>
              <a:t>in the spreadsheets use a RRS-PFR </a:t>
            </a:r>
            <a:r>
              <a:rPr lang="en-US" sz="1600" dirty="0"/>
              <a:t>limit of 1150 </a:t>
            </a:r>
            <a:r>
              <a:rPr lang="en-US" sz="1600" dirty="0" smtClean="0"/>
              <a:t>MW. ERCOT is working </a:t>
            </a:r>
            <a:r>
              <a:rPr lang="en-US" sz="1600" dirty="0"/>
              <a:t>with NERC to update ERCOT’s Resource Contingency Criteria (RCC) to 2805 MW in NERC's 2020 BAL-003 Interconnection Frequency Response Obligation (IFRO) assessment for 2021. As a result of this, ERCOT expects that the </a:t>
            </a:r>
            <a:r>
              <a:rPr lang="en-US" sz="1600" u="sng" dirty="0"/>
              <a:t>minimum RRS-PFR limit for 2021 may change</a:t>
            </a:r>
            <a:r>
              <a:rPr lang="en-US" sz="1600" dirty="0" smtClean="0"/>
              <a:t>. </a:t>
            </a:r>
            <a:endParaRPr lang="en-US" sz="1600"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- 2020</a:t>
            </a:r>
            <a:endParaRPr lang="en-US" dirty="0"/>
          </a:p>
        </p:txBody>
      </p:sp>
      <p:sp>
        <p:nvSpPr>
          <p:cNvPr id="4" name="Content Placeholder 3"/>
          <p:cNvSpPr>
            <a:spLocks noGrp="1"/>
          </p:cNvSpPr>
          <p:nvPr>
            <p:ph idx="1"/>
          </p:nvPr>
        </p:nvSpPr>
        <p:spPr/>
        <p:txBody>
          <a:bodyPr/>
          <a:lstStyle/>
          <a:p>
            <a:endParaRPr lang="en-US"/>
          </a:p>
        </p:txBody>
      </p:sp>
      <p:graphicFrame>
        <p:nvGraphicFramePr>
          <p:cNvPr id="6" name="Table 5"/>
          <p:cNvGraphicFramePr>
            <a:graphicFrameLocks noGrp="1"/>
          </p:cNvGraphicFramePr>
          <p:nvPr>
            <p:extLst/>
          </p:nvPr>
        </p:nvGraphicFramePr>
        <p:xfrm>
          <a:off x="278892" y="1013758"/>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278892"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60</a:t>
            </a:r>
            <a:r>
              <a:rPr lang="en-US" sz="1000" dirty="0"/>
              <a:t>% </a:t>
            </a:r>
            <a:r>
              <a:rPr lang="en-US" sz="1000" dirty="0" smtClean="0"/>
              <a:t>limit </a:t>
            </a:r>
            <a:r>
              <a:rPr lang="en-US" sz="1000" smtClean="0"/>
              <a:t>on </a:t>
            </a:r>
            <a:r>
              <a:rPr lang="en-US" sz="1000"/>
              <a:t>LRs and min RRS-PFR limit of 1150 MW.</a:t>
            </a:r>
            <a:endParaRPr lang="en-US" sz="1000" dirty="0" smtClean="0"/>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693408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9633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p:cNvPicPr>
            <a:picLocks noChangeAspect="1"/>
          </p:cNvPicPr>
          <p:nvPr/>
        </p:nvPicPr>
        <p:blipFill>
          <a:blip r:embed="rId3"/>
          <a:stretch>
            <a:fillRect/>
          </a:stretch>
        </p:blipFill>
        <p:spPr>
          <a:xfrm>
            <a:off x="267851" y="1072692"/>
            <a:ext cx="8608298" cy="4712616"/>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255876495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25517</TotalTime>
  <Words>2285</Words>
  <Application>Microsoft Office PowerPoint</Application>
  <PresentationFormat>On-screen Show (4:3)</PresentationFormat>
  <Paragraphs>369</Paragraphs>
  <Slides>37</Slides>
  <Notes>26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37</vt:i4>
      </vt:variant>
    </vt:vector>
  </HeadingPairs>
  <TitlesOfParts>
    <vt:vector size="45"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- 2020</vt:lpstr>
      <vt:lpstr>RRS January</vt:lpstr>
      <vt:lpstr>RRS March</vt:lpstr>
      <vt:lpstr>RRS June</vt:lpstr>
      <vt:lpstr>Hourly Average RRS Comparison</vt:lpstr>
      <vt:lpstr>PowerPoint Presentation</vt:lpstr>
      <vt:lpstr>Regulation Service Methodology - 2021</vt:lpstr>
      <vt:lpstr>Wind Adjustment Tables - 2021</vt:lpstr>
      <vt:lpstr>Projected Solar Installed Capacity</vt:lpstr>
      <vt:lpstr>Trend in Solar ramp and Regulation Exhaustion</vt:lpstr>
      <vt:lpstr>Trends in Hourly Average CPS1</vt:lpstr>
      <vt:lpstr>Solar Adjustment Tables - 2021</vt:lpstr>
      <vt:lpstr>5-min Net-load Variations</vt:lpstr>
      <vt:lpstr>Solar Adjustment Tables - 2021</vt:lpstr>
      <vt:lpstr>Solar Adjustment Tables - 2021</vt:lpstr>
      <vt:lpstr>Regulation Up January</vt:lpstr>
      <vt:lpstr>Regulation Up March</vt:lpstr>
      <vt:lpstr>Regulation Up June</vt:lpstr>
      <vt:lpstr>Regulation Down January</vt:lpstr>
      <vt:lpstr>Regulation Down March</vt:lpstr>
      <vt:lpstr>Regulation Down June</vt:lpstr>
      <vt:lpstr>Hourly Average Regulation Comparison</vt:lpstr>
      <vt:lpstr>PowerPoint Presentation</vt:lpstr>
      <vt:lpstr>Non Spinning Reserve Methodology (Non-Spin) - 2021</vt:lpstr>
      <vt:lpstr>Wind Over-Forecast Error Adjustment Table - 2021</vt:lpstr>
      <vt:lpstr>PVGR Forecasting Performance</vt:lpstr>
      <vt:lpstr>Solar Over-Forecast Error Adjustment Table - 2021</vt:lpstr>
      <vt:lpstr>Non-Spin January</vt:lpstr>
      <vt:lpstr>Non-Spin March</vt:lpstr>
      <vt:lpstr>Non-Spin June</vt:lpstr>
      <vt:lpstr>Hourly Average Non-Spin Comparison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Comments, 10022020</cp:lastModifiedBy>
  <cp:revision>677</cp:revision>
  <dcterms:created xsi:type="dcterms:W3CDTF">2016-04-16T13:25:21Z</dcterms:created>
  <dcterms:modified xsi:type="dcterms:W3CDTF">2020-10-12T17:21:54Z</dcterms:modified>
</cp:coreProperties>
</file>