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2"/>
  </p:sldMasterIdLst>
  <p:notesMasterIdLst>
    <p:notesMasterId r:id="rId11"/>
  </p:notesMasterIdLst>
  <p:handoutMasterIdLst>
    <p:handoutMasterId r:id="rId12"/>
  </p:handoutMasterIdLst>
  <p:sldIdLst>
    <p:sldId id="262" r:id="rId3"/>
    <p:sldId id="263" r:id="rId4"/>
    <p:sldId id="258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F2B80-4AA8-47C8-A064-88ABE9838E86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EBDF2-7187-4CEC-A131-BCDF3DCC5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09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DA3B9-0098-4F77-AB72-FEB4B91D5BE5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49973-ABD9-4C6F-9A15-CA21BD56F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573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56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6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49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44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9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20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07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12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A0ED982F-42D9-4144-B4C0-B15723CFE9C0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0F2F67C3-E579-BF4E-A83C-736487B824F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oundlessEnergyWh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166" y="514349"/>
            <a:ext cx="4584700" cy="102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36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1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776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487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20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979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656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03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92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9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6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4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48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06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4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90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1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0ED982F-42D9-4144-B4C0-B15723CFE9C0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BoundlessEnergy.eps"/>
          <p:cNvPicPr>
            <a:picLocks noChangeAspect="1"/>
          </p:cNvPicPr>
          <p:nvPr userDrawn="1"/>
        </p:nvPicPr>
        <p:blipFill>
          <a:blip r:embed="rId21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866" y="6105864"/>
            <a:ext cx="5833902" cy="500972"/>
          </a:xfrm>
          <a:prstGeom prst="rect">
            <a:avLst/>
          </a:prstGeom>
        </p:spPr>
      </p:pic>
      <p:pic>
        <p:nvPicPr>
          <p:cNvPr id="13" name="Picture 12" descr="AEP_2C_RG.eps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1778527" cy="986367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457200" y="1710268"/>
            <a:ext cx="8001000" cy="45719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99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5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  <p:sldLayoutId id="214748383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MWG Update to WMS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October</a:t>
            </a:r>
            <a:r>
              <a:rPr lang="en-US" dirty="0" smtClean="0"/>
              <a:t> 7, </a:t>
            </a:r>
            <a:r>
              <a:rPr lang="en-US" dirty="0" smtClean="0"/>
              <a:t>2020</a:t>
            </a:r>
          </a:p>
          <a:p>
            <a:r>
              <a:rPr lang="en-US" dirty="0" smtClean="0"/>
              <a:t>Presented by:  Gabriel Godinez</a:t>
            </a:r>
          </a:p>
          <a:p>
            <a:r>
              <a:rPr lang="en-US" dirty="0" smtClean="0"/>
              <a:t>MWG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03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ERCOT Analysis of Line Loss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Philosophical agreement on the acceptability to ignore small line distances.</a:t>
            </a:r>
          </a:p>
          <a:p>
            <a:r>
              <a:rPr lang="en-US" dirty="0" smtClean="0"/>
              <a:t>Solution proposed implementing max expected current at site (based on load/generation) versus max CT current.</a:t>
            </a:r>
          </a:p>
          <a:p>
            <a:pPr lvl="1"/>
            <a:r>
              <a:rPr lang="en-US" dirty="0" smtClean="0"/>
              <a:t>Current formulas for determining watts copper loss in a radial line use CT ratio as maximum expected current.</a:t>
            </a:r>
          </a:p>
          <a:p>
            <a:pPr lvl="1"/>
            <a:r>
              <a:rPr lang="en-US" dirty="0" smtClean="0"/>
              <a:t>ERCOT agreed to consider the concept and will bring back their review at the next MWG meeting.</a:t>
            </a:r>
          </a:p>
          <a:p>
            <a:r>
              <a:rPr lang="en-US" b="1" dirty="0" smtClean="0"/>
              <a:t>Action Item:  ERCOT review language for a potential SMOG change based on % watt copper less than 0.001%.  Including in the review the impact of using maximum current based on the site generation/load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38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WSL Configuration Examples and Calculations spreadsheet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Interactive sheet provides various scenarios of ESR/WSL and illustrates ERCOT data aggregation calculations.</a:t>
            </a:r>
          </a:p>
          <a:p>
            <a:r>
              <a:rPr lang="en-US" dirty="0" smtClean="0"/>
              <a:t>Request for participants to work through examples and provide feedback on anything they see that seems unexpected.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Design Proposal Section D Draft and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TDSP question on why there is a Box 40, ESR Auxiliary Load Normal Expected Value.</a:t>
            </a:r>
          </a:p>
          <a:p>
            <a:pPr lvl="1"/>
            <a:r>
              <a:rPr lang="en-US" b="1" dirty="0" smtClean="0"/>
              <a:t>Action Item:  ERCOT to discuss internally the requirement of Box 40 and either provide a recommendation to remove the field or provide detailed reasoning for the field to remain at the next MWG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Discussion on instruction section from Numbers 41-43.</a:t>
            </a:r>
          </a:p>
          <a:p>
            <a:pPr lvl="1"/>
            <a:r>
              <a:rPr lang="en-US" dirty="0" smtClean="0"/>
              <a:t>Edits made to numbers 42 &amp; 43 updating requirements.</a:t>
            </a:r>
          </a:p>
          <a:p>
            <a:pPr lvl="1"/>
            <a:r>
              <a:rPr lang="en-US" dirty="0" smtClean="0"/>
              <a:t>More edits might be needed to ensure required information is detailed properly.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39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SMOG Language Changes to Support NPRR1020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provide optionality, edits were made to support calculation of WSL being done in either the EPS meter or in the ERCOT Data Aggregation System.</a:t>
            </a:r>
          </a:p>
          <a:p>
            <a:r>
              <a:rPr lang="en-US" dirty="0" smtClean="0"/>
              <a:t>One concept that requires further discussion:  Standalone meter to record auxiliary load calculation.  More to come.</a:t>
            </a:r>
          </a:p>
          <a:p>
            <a:r>
              <a:rPr lang="en-US" dirty="0" smtClean="0"/>
              <a:t>Questions regarding how communications to resource entity will be handled if the only issue is the value coming to the EPS meter.</a:t>
            </a:r>
          </a:p>
          <a:p>
            <a:r>
              <a:rPr lang="en-US" b="1" dirty="0"/>
              <a:t>Action Item:  ERCOT to discuss internally to formulate a recommendation regarding how loss of telemetry will be communicated to the resource entity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7810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SMOG Language Changes to Support NPRR1020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Edits made to ensure clarity that the calculated auxiliary load values are sent to both primary and backup meter.</a:t>
            </a:r>
          </a:p>
          <a:p>
            <a:r>
              <a:rPr lang="en-US" dirty="0" smtClean="0"/>
              <a:t>Some minor concepts to resolve, such as sample rate for aux load calculation.</a:t>
            </a:r>
          </a:p>
          <a:p>
            <a:r>
              <a:rPr lang="en-US" b="1" dirty="0" smtClean="0"/>
              <a:t>Action Item:  ERCOT and TDSPs review within their respective organizations to have recommendations regarding sample rates for auxiliary load calculation.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59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or Other Business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ERCOT provided remarks on expectations regarding meter data and requests to modify the data.</a:t>
            </a:r>
          </a:p>
          <a:p>
            <a:pPr lvl="1"/>
            <a:r>
              <a:rPr lang="en-US" dirty="0" smtClean="0"/>
              <a:t>Any requests to zero the recorded EPS meter data should have specific reason that can be justified by technical analysis.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7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Upcoming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MWG WebEx scheduled for 10/20/20 @ 1:00 pm.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50c31824-0780-4910-87d1-eaaffd182d42" value=""/>
</sisl>
</file>

<file path=customXml/itemProps1.xml><?xml version="1.0" encoding="utf-8"?>
<ds:datastoreItem xmlns:ds="http://schemas.openxmlformats.org/officeDocument/2006/customXml" ds:itemID="{24A2BD11-CEB9-4712-92CB-95D8D394E472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840</TotalTime>
  <Words>478</Words>
  <Application>Microsoft Office PowerPoint</Application>
  <PresentationFormat>On-screen Show (4:3)</PresentationFormat>
  <Paragraphs>41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Garamond</vt:lpstr>
      <vt:lpstr>Organic</vt:lpstr>
      <vt:lpstr>MWG Update to WMS</vt:lpstr>
      <vt:lpstr>ERCOT Analysis of Line Loss Data</vt:lpstr>
      <vt:lpstr>WSL Configuration Examples and Calculations spreadsheet</vt:lpstr>
      <vt:lpstr>Review Design Proposal Section D Draft and Instructions</vt:lpstr>
      <vt:lpstr>SMOG Language Changes to Support NPRR1020</vt:lpstr>
      <vt:lpstr>SMOG Language Changes to Support NPRR1020 (cont’d)</vt:lpstr>
      <vt:lpstr>New or Other Business Items</vt:lpstr>
      <vt:lpstr>Upcoming Meeting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Kielty</dc:creator>
  <cp:keywords/>
  <cp:lastModifiedBy>s192258</cp:lastModifiedBy>
  <cp:revision>45</cp:revision>
  <dcterms:created xsi:type="dcterms:W3CDTF">2017-03-03T19:19:36Z</dcterms:created>
  <dcterms:modified xsi:type="dcterms:W3CDTF">2020-10-05T21:20:05Z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1b8e043c-349f-40c5-b74c-6f55658f4fe7</vt:lpwstr>
  </property>
  <property fmtid="{D5CDD505-2E9C-101B-9397-08002B2CF9AE}" pid="3" name="bjSaver">
    <vt:lpwstr>MXadodMbwZUD0l7DkhUI9+xqnWRHB1f7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uid="50c31824-0780-4910-87d1-eaaffd182d42" value="" /&gt;&lt;/sisl&gt;</vt:lpwstr>
  </property>
  <property fmtid="{D5CDD505-2E9C-101B-9397-08002B2CF9AE}" pid="6" name="bjDocumentSecurityLabel">
    <vt:lpwstr>AEP Internal</vt:lpwstr>
  </property>
</Properties>
</file>