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0"/>
  </p:notesMasterIdLst>
  <p:handoutMasterIdLst>
    <p:handoutMasterId r:id="rId21"/>
  </p:handoutMasterIdLst>
  <p:sldIdLst>
    <p:sldId id="260" r:id="rId7"/>
    <p:sldId id="313" r:id="rId8"/>
    <p:sldId id="337" r:id="rId9"/>
    <p:sldId id="328" r:id="rId10"/>
    <p:sldId id="312" r:id="rId11"/>
    <p:sldId id="315" r:id="rId12"/>
    <p:sldId id="330" r:id="rId13"/>
    <p:sldId id="323" r:id="rId14"/>
    <p:sldId id="331" r:id="rId15"/>
    <p:sldId id="332" r:id="rId16"/>
    <p:sldId id="333" r:id="rId17"/>
    <p:sldId id="334" r:id="rId18"/>
    <p:sldId id="29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varScale="1">
        <p:scale>
          <a:sx n="67" d="100"/>
          <a:sy n="67" d="100"/>
        </p:scale>
        <p:origin x="1392" y="60"/>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96220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84761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54547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394816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3187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14307551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3.xml"/><Relationship Id="rId4" Type="http://schemas.openxmlformats.org/officeDocument/2006/relationships/hyperlink" Target="mailto:Mmereness@ercot.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Update to ROS</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Chair</a:t>
            </a:r>
          </a:p>
          <a:p>
            <a:r>
              <a:rPr lang="en-US" dirty="0" smtClean="0">
                <a:solidFill>
                  <a:schemeClr val="tx2"/>
                </a:solidFill>
              </a:rPr>
              <a:t>October 8, </a:t>
            </a:r>
            <a:r>
              <a:rPr lang="en-US" dirty="0" smtClean="0">
                <a:solidFill>
                  <a:schemeClr val="tx2"/>
                </a:solidFill>
              </a:rPr>
              <a:t>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458200" cy="788987"/>
          </a:xfrm>
        </p:spPr>
        <p:txBody>
          <a:bodyPr/>
          <a:lstStyle/>
          <a:p>
            <a:r>
              <a:rPr lang="en-US" sz="2000" dirty="0"/>
              <a:t>TAC Direction on RR changes different from Key Principles</a:t>
            </a:r>
            <a:br>
              <a:rPr lang="en-US" sz="2000" dirty="0"/>
            </a:br>
            <a:r>
              <a:rPr lang="en-US" sz="2000" dirty="0"/>
              <a:t>(TAC Discussion May 27, 2020</a:t>
            </a:r>
            <a:r>
              <a:rPr lang="en-US" sz="2000" dirty="0" smtClean="0"/>
              <a:t>)</a:t>
            </a:r>
            <a:endParaRPr lang="en-US" sz="2000" dirty="0"/>
          </a:p>
        </p:txBody>
      </p:sp>
      <p:sp>
        <p:nvSpPr>
          <p:cNvPr id="3" name="Content Placeholder 2"/>
          <p:cNvSpPr>
            <a:spLocks noGrp="1"/>
          </p:cNvSpPr>
          <p:nvPr>
            <p:ph idx="1"/>
          </p:nvPr>
        </p:nvSpPr>
        <p:spPr>
          <a:xfrm>
            <a:off x="121920" y="1032669"/>
            <a:ext cx="8915400" cy="5139531"/>
          </a:xfrm>
        </p:spPr>
        <p:txBody>
          <a:bodyPr/>
          <a:lstStyle/>
          <a:p>
            <a:r>
              <a:rPr lang="en-US" sz="1600" dirty="0" smtClean="0"/>
              <a:t>A </a:t>
            </a:r>
            <a:r>
              <a:rPr lang="en-US" sz="1600" dirty="0"/>
              <a:t>Market Participant has the right to express concerns with a RTCRR.</a:t>
            </a:r>
          </a:p>
          <a:p>
            <a:pPr lvl="1"/>
            <a:r>
              <a:rPr lang="en-US" sz="1400" dirty="0" smtClean="0"/>
              <a:t>Any MP </a:t>
            </a:r>
            <a:r>
              <a:rPr lang="en-US" sz="1400" dirty="0"/>
              <a:t>may file comments to modify a RTCRR beyond the scope of the Board-approved KPs.</a:t>
            </a:r>
          </a:p>
          <a:p>
            <a:pPr lvl="1"/>
            <a:r>
              <a:rPr lang="en-US" sz="1400" dirty="0"/>
              <a:t>In comments to modify an RTCRR, the submitting party shall explain how the revisions meet the criteria proposed on the previous slide.</a:t>
            </a:r>
          </a:p>
          <a:p>
            <a:r>
              <a:rPr lang="en-US" sz="1600" dirty="0"/>
              <a:t>RTCTF will </a:t>
            </a:r>
            <a:r>
              <a:rPr lang="en-US" sz="1600" dirty="0" smtClean="0"/>
              <a:t>provide:</a:t>
            </a:r>
          </a:p>
          <a:p>
            <a:pPr lvl="1"/>
            <a:r>
              <a:rPr lang="en-US" sz="1400" dirty="0" smtClean="0"/>
              <a:t>The </a:t>
            </a:r>
            <a:r>
              <a:rPr lang="en-US" sz="1400" dirty="0"/>
              <a:t>technical forum (e.g., an extra off-cycle meeting) for discussion of the proposed RTCRR changes with the understanding that RTCTF consensus is not practical and will not occur.</a:t>
            </a:r>
          </a:p>
          <a:p>
            <a:r>
              <a:rPr lang="en-US" sz="1600" dirty="0" smtClean="0"/>
              <a:t>At TAC:</a:t>
            </a:r>
          </a:p>
          <a:p>
            <a:pPr lvl="1"/>
            <a:r>
              <a:rPr lang="en-US" sz="1400" dirty="0" smtClean="0"/>
              <a:t>RTCTF </a:t>
            </a:r>
            <a:r>
              <a:rPr lang="en-US" sz="1400" dirty="0"/>
              <a:t>Chair will advise TAC leadership of any RTCRR Comments that </a:t>
            </a:r>
            <a:r>
              <a:rPr lang="en-US" sz="1400" dirty="0" smtClean="0"/>
              <a:t>propose </a:t>
            </a:r>
            <a:r>
              <a:rPr lang="en-US" sz="1400" dirty="0"/>
              <a:t>to modify the scope of </a:t>
            </a:r>
            <a:r>
              <a:rPr lang="en-US" sz="1400" dirty="0" smtClean="0"/>
              <a:t>the </a:t>
            </a:r>
            <a:r>
              <a:rPr lang="en-US" sz="1400" dirty="0"/>
              <a:t>KPs beyond that which was approved by the Board, and </a:t>
            </a:r>
            <a:endParaRPr lang="en-US" sz="1400" dirty="0" smtClean="0"/>
          </a:p>
          <a:p>
            <a:pPr lvl="1"/>
            <a:r>
              <a:rPr lang="en-US" sz="1400" dirty="0" smtClean="0"/>
              <a:t>Request </a:t>
            </a:r>
            <a:r>
              <a:rPr lang="en-US" sz="1400" dirty="0"/>
              <a:t>time for the MP to present to TAC for consideration, as well as another MP to present the counterpoints (if any) as to why the existing KP should continue to be maintained and aligned with RTCRRs.  </a:t>
            </a:r>
          </a:p>
          <a:p>
            <a:pPr lvl="1"/>
            <a:r>
              <a:rPr lang="en-US" sz="1400" dirty="0"/>
              <a:t>TAC may take a straw poll to endorse the proposed NPRR comments; the vote would not be </a:t>
            </a:r>
            <a:r>
              <a:rPr lang="en-US" sz="1400" dirty="0" smtClean="0"/>
              <a:t>binding and therefore non-appealable, </a:t>
            </a:r>
            <a:r>
              <a:rPr lang="en-US" sz="1400" dirty="0"/>
              <a:t>but would classify the modified/added concept as valid</a:t>
            </a:r>
            <a:r>
              <a:rPr lang="en-US" sz="1400" dirty="0" smtClean="0"/>
              <a:t>.</a:t>
            </a:r>
          </a:p>
          <a:p>
            <a:r>
              <a:rPr lang="en-US" sz="1600" dirty="0" smtClean="0"/>
              <a:t>If TAC endorses the alternative, the RTCTF Chair would update the Board of the straw poll decision.</a:t>
            </a:r>
            <a:endParaRPr lang="en-US" sz="1600" dirty="0"/>
          </a:p>
          <a:p>
            <a:r>
              <a:rPr lang="en-US" sz="1600" dirty="0"/>
              <a:t>The RTCRR comments would </a:t>
            </a:r>
            <a:r>
              <a:rPr lang="en-US" sz="1600" dirty="0" smtClean="0"/>
              <a:t>subsequently be </a:t>
            </a:r>
            <a:r>
              <a:rPr lang="en-US" sz="1600" dirty="0"/>
              <a:t>considered at PRS, TAC, and ultimately the ERCOT </a:t>
            </a:r>
            <a:r>
              <a:rPr lang="en-US" sz="1600" dirty="0" smtClean="0"/>
              <a:t>Board as consistent with Protocols Section 21 process.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64616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659201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1894604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RTC 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(RTCRRs) Summary</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
        <p:nvSpPr>
          <p:cNvPr id="5" name="Rectangle 4"/>
          <p:cNvSpPr/>
          <p:nvPr/>
        </p:nvSpPr>
        <p:spPr>
          <a:xfrm>
            <a:off x="381000" y="4800600"/>
            <a:ext cx="83058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203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265096" y="885924"/>
            <a:ext cx="8534400" cy="1933475"/>
          </a:xfrm>
        </p:spPr>
        <p:txBody>
          <a:bodyPr/>
          <a:lstStyle/>
          <a:p>
            <a:r>
              <a:rPr lang="en-US" sz="1800" dirty="0" smtClean="0"/>
              <a:t>Detailed RTCTF schedule </a:t>
            </a:r>
            <a:r>
              <a:rPr lang="en-US" sz="1800" dirty="0"/>
              <a:t>for reviewing the RTCRR language </a:t>
            </a:r>
            <a:r>
              <a:rPr lang="en-US" sz="1800" dirty="0" smtClean="0"/>
              <a:t>is posted </a:t>
            </a:r>
            <a:r>
              <a:rPr lang="en-US" sz="1800" dirty="0"/>
              <a:t>on the </a:t>
            </a:r>
            <a:r>
              <a:rPr lang="en-US" sz="1800" dirty="0">
                <a:hlinkClick r:id="rId2"/>
              </a:rPr>
              <a:t>RTCTF</a:t>
            </a:r>
            <a:r>
              <a:rPr lang="en-US" sz="1800" dirty="0"/>
              <a:t> </a:t>
            </a:r>
            <a:r>
              <a:rPr lang="en-US" sz="1800" dirty="0" smtClean="0"/>
              <a:t>page, and excerpt below.</a:t>
            </a:r>
          </a:p>
          <a:p>
            <a:endParaRPr lang="en-US" sz="1200" dirty="0" smtClean="0"/>
          </a:p>
          <a:p>
            <a:r>
              <a:rPr lang="en-US" sz="1800" dirty="0" smtClean="0"/>
              <a:t>Of the 197 </a:t>
            </a:r>
            <a:r>
              <a:rPr lang="en-US" sz="1800" dirty="0"/>
              <a:t>total </a:t>
            </a:r>
            <a:r>
              <a:rPr lang="en-US" sz="1800" dirty="0" smtClean="0"/>
              <a:t>Protocol/OBD sections </a:t>
            </a:r>
            <a:r>
              <a:rPr lang="en-US" sz="1800" dirty="0"/>
              <a:t>under </a:t>
            </a:r>
            <a:r>
              <a:rPr lang="en-US" sz="1800" dirty="0" smtClean="0"/>
              <a:t>review, </a:t>
            </a:r>
            <a:r>
              <a:rPr lang="en-US" sz="1800" dirty="0"/>
              <a:t>RTCTF has reached consensus on </a:t>
            </a:r>
            <a:r>
              <a:rPr lang="en-US" sz="1800" dirty="0" smtClean="0"/>
              <a:t>183 </a:t>
            </a:r>
            <a:r>
              <a:rPr lang="en-US" sz="1800" dirty="0"/>
              <a:t>sections to </a:t>
            </a:r>
            <a:r>
              <a:rPr lang="en-US" sz="1800" dirty="0" smtClean="0"/>
              <a:t>date (92% complete).</a:t>
            </a:r>
            <a:endParaRPr lang="en-US" sz="18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pic>
        <p:nvPicPr>
          <p:cNvPr id="7" name="Picture 6"/>
          <p:cNvPicPr>
            <a:picLocks noChangeAspect="1"/>
          </p:cNvPicPr>
          <p:nvPr/>
        </p:nvPicPr>
        <p:blipFill>
          <a:blip r:embed="rId3"/>
          <a:stretch>
            <a:fillRect/>
          </a:stretch>
        </p:blipFill>
        <p:spPr>
          <a:xfrm>
            <a:off x="228600" y="2514600"/>
            <a:ext cx="8724062" cy="3166053"/>
          </a:xfrm>
          <a:prstGeom prst="rect">
            <a:avLst/>
          </a:prstGeom>
        </p:spPr>
      </p:pic>
    </p:spTree>
    <p:extLst>
      <p:ext uri="{BB962C8B-B14F-4D97-AF65-F5344CB8AC3E}">
        <p14:creationId xmlns:p14="http://schemas.microsoft.com/office/powerpoint/2010/main" val="2719674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t>Mar. 11 – RTCTF (Plan and logistics for RR review)  </a:t>
            </a:r>
          </a:p>
          <a:p>
            <a:pPr marL="682625">
              <a:buFont typeface="Courier New" panose="02070309020205020404" pitchFamily="49" charset="0"/>
              <a:buChar char="o"/>
            </a:pPr>
            <a:r>
              <a:rPr lang="en-US" sz="1400" dirty="0"/>
              <a:t>Apr</a:t>
            </a:r>
            <a:r>
              <a:rPr lang="en-US" sz="1400" dirty="0" smtClean="0"/>
              <a:t>.   </a:t>
            </a:r>
            <a:r>
              <a:rPr lang="en-US" sz="1400" dirty="0"/>
              <a:t>8 – RTCTF (Review detailed plan, and begin review </a:t>
            </a:r>
            <a:r>
              <a:rPr lang="en-US" sz="1400" dirty="0" smtClean="0"/>
              <a:t>process)</a:t>
            </a:r>
            <a:endParaRPr lang="en-US" sz="1400" dirty="0"/>
          </a:p>
          <a:p>
            <a:pPr marL="682625">
              <a:buFont typeface="Courier New" panose="02070309020205020404" pitchFamily="49" charset="0"/>
              <a:buChar char="o"/>
            </a:pPr>
            <a:r>
              <a:rPr lang="en-US" sz="1400" dirty="0"/>
              <a:t>Apr. 30 – RTCTF </a:t>
            </a:r>
          </a:p>
          <a:p>
            <a:pPr marL="682625">
              <a:buFont typeface="Courier New" panose="02070309020205020404" pitchFamily="49" charset="0"/>
              <a:buChar char="o"/>
            </a:pPr>
            <a:r>
              <a:rPr lang="en-US" sz="1400" i="1" dirty="0"/>
              <a:t>May 11 – Special RTCTF for Potential Design Flaw- AS Price Cap discussion </a:t>
            </a:r>
          </a:p>
          <a:p>
            <a:pPr marL="682625">
              <a:buFont typeface="Courier New" panose="02070309020205020404" pitchFamily="49" charset="0"/>
              <a:buChar char="o"/>
            </a:pPr>
            <a:r>
              <a:rPr lang="en-US" sz="1400" dirty="0"/>
              <a:t>May 20 – RTCTF </a:t>
            </a:r>
          </a:p>
          <a:p>
            <a:pPr marL="682625">
              <a:buFont typeface="Courier New" panose="02070309020205020404" pitchFamily="49" charset="0"/>
              <a:buChar char="o"/>
            </a:pPr>
            <a:r>
              <a:rPr lang="en-US" sz="1400" dirty="0"/>
              <a:t>Jun. 10 – RTCTF </a:t>
            </a:r>
          </a:p>
          <a:p>
            <a:pPr marL="682625">
              <a:buFont typeface="Courier New" panose="02070309020205020404" pitchFamily="49" charset="0"/>
              <a:buChar char="o"/>
            </a:pPr>
            <a:r>
              <a:rPr lang="en-US" sz="1400" i="1" dirty="0"/>
              <a:t>Jun. 22 – Special RTCTF for Ancillary Service Deployments</a:t>
            </a:r>
          </a:p>
          <a:p>
            <a:pPr marL="682625">
              <a:buFont typeface="Courier New" panose="02070309020205020404" pitchFamily="49" charset="0"/>
              <a:buChar char="o"/>
            </a:pPr>
            <a:r>
              <a:rPr lang="en-US" sz="1400" dirty="0"/>
              <a:t>Jun. 29 – RTCTF </a:t>
            </a:r>
            <a:endParaRPr lang="en-US" sz="1400" dirty="0" smtClean="0"/>
          </a:p>
          <a:p>
            <a:pPr marL="682625">
              <a:buFont typeface="Courier New" panose="02070309020205020404" pitchFamily="49" charset="0"/>
              <a:buChar char="o"/>
            </a:pPr>
            <a:r>
              <a:rPr lang="en-US" sz="1400" i="1" dirty="0" smtClean="0"/>
              <a:t>Jul. 15 </a:t>
            </a:r>
            <a:r>
              <a:rPr lang="en-US" sz="1400" i="1" dirty="0"/>
              <a:t>– Special RTCTF for </a:t>
            </a:r>
            <a:r>
              <a:rPr lang="en-US" sz="1400" i="1" dirty="0" smtClean="0"/>
              <a:t>AS Deployment Expectations &amp; Durations</a:t>
            </a:r>
            <a:endParaRPr lang="en-US" sz="1400" dirty="0"/>
          </a:p>
          <a:p>
            <a:pPr marL="682625">
              <a:buFont typeface="Courier New" panose="02070309020205020404" pitchFamily="49" charset="0"/>
              <a:buChar char="o"/>
            </a:pPr>
            <a:r>
              <a:rPr lang="en-US" sz="1400" dirty="0"/>
              <a:t>Jul. 22  – RTCTF </a:t>
            </a:r>
          </a:p>
          <a:p>
            <a:pPr marL="682625">
              <a:buFont typeface="Courier New" panose="02070309020205020404" pitchFamily="49" charset="0"/>
              <a:buChar char="o"/>
            </a:pPr>
            <a:r>
              <a:rPr lang="en-US" sz="1400" dirty="0"/>
              <a:t>Aug. 12 – RTCTF </a:t>
            </a:r>
          </a:p>
          <a:p>
            <a:pPr marL="682625">
              <a:buFont typeface="Courier New" panose="02070309020205020404" pitchFamily="49" charset="0"/>
              <a:buChar char="o"/>
            </a:pPr>
            <a:r>
              <a:rPr lang="en-US" sz="1400" dirty="0"/>
              <a:t>Sep. </a:t>
            </a:r>
            <a:r>
              <a:rPr lang="en-US" sz="1400" dirty="0" smtClean="0"/>
              <a:t>9   </a:t>
            </a:r>
            <a:r>
              <a:rPr lang="en-US" sz="1400" dirty="0"/>
              <a:t>–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FF0000"/>
                </a:solidFill>
              </a:rPr>
              <a:t>Nov. 5 – </a:t>
            </a:r>
            <a:r>
              <a:rPr lang="en-US" sz="1400" dirty="0" smtClean="0">
                <a:solidFill>
                  <a:srgbClr val="FF0000"/>
                </a:solidFill>
              </a:rPr>
              <a:t>ROS </a:t>
            </a:r>
            <a:endParaRPr lang="en-US" sz="1400" dirty="0">
              <a:solidFill>
                <a:srgbClr val="FF0000"/>
              </a:solidFill>
            </a:endParaRP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4"/>
          <p:cNvSpPr/>
          <p:nvPr/>
        </p:nvSpPr>
        <p:spPr>
          <a:xfrm>
            <a:off x="3810000" y="4419600"/>
            <a:ext cx="3352800" cy="990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Requesting Urgency and </a:t>
            </a:r>
            <a:r>
              <a:rPr lang="en-US" dirty="0" smtClean="0"/>
              <a:t>ROS Vote for NOGRR211 at November 5, 2020 meeting</a:t>
            </a:r>
            <a:endParaRPr lang="en-US" dirty="0"/>
          </a:p>
        </p:txBody>
      </p:sp>
    </p:spTree>
    <p:extLst>
      <p:ext uri="{BB962C8B-B14F-4D97-AF65-F5344CB8AC3E}">
        <p14:creationId xmlns:p14="http://schemas.microsoft.com/office/powerpoint/2010/main" val="2985064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2000" dirty="0" smtClean="0"/>
              <a:t>RTCTF is still completing NOGRR211 discussions </a:t>
            </a:r>
            <a:r>
              <a:rPr lang="en-US" sz="2000" dirty="0" smtClean="0"/>
              <a:t>10/21</a:t>
            </a:r>
            <a:endParaRPr lang="en-US" sz="2000" dirty="0" smtClean="0"/>
          </a:p>
          <a:p>
            <a:pPr lvl="1"/>
            <a:r>
              <a:rPr lang="en-US" sz="1800" dirty="0" smtClean="0"/>
              <a:t>TAC direction for MPs to participate at RTCTF.</a:t>
            </a:r>
          </a:p>
          <a:p>
            <a:pPr lvl="1"/>
            <a:r>
              <a:rPr lang="en-US" sz="1800" dirty="0" smtClean="0"/>
              <a:t>MPs can send Revision Request redlines for RTCTF consideration to </a:t>
            </a:r>
            <a:r>
              <a:rPr lang="en-US" sz="1800" dirty="0" smtClean="0">
                <a:hlinkClick r:id="rId2"/>
              </a:rPr>
              <a:t>DMaggio@ercot.com</a:t>
            </a:r>
            <a:r>
              <a:rPr lang="en-US" sz="1800" dirty="0" smtClean="0"/>
              <a:t> &amp; </a:t>
            </a:r>
            <a:r>
              <a:rPr lang="en-US" sz="1800" dirty="0" smtClean="0">
                <a:hlinkClick r:id="rId3"/>
              </a:rPr>
              <a:t>MMereness@ercot.com</a:t>
            </a:r>
            <a:r>
              <a:rPr lang="en-US" sz="1800" dirty="0" smtClean="0"/>
              <a:t> to document and discuss at subsequent RTCTF meetings.  </a:t>
            </a:r>
          </a:p>
          <a:p>
            <a:endParaRPr lang="en-US" sz="1100" dirty="0" smtClean="0"/>
          </a:p>
          <a:p>
            <a:r>
              <a:rPr lang="en-US" sz="2000" dirty="0" smtClean="0"/>
              <a:t>Any </a:t>
            </a:r>
            <a:r>
              <a:rPr lang="en-US" sz="2000" dirty="0" smtClean="0"/>
              <a:t>RTCTF changes will be filed as cumulative ERCOT Comments to </a:t>
            </a:r>
            <a:r>
              <a:rPr lang="en-US" sz="2000" dirty="0" smtClean="0"/>
              <a:t>NOGRR211, including request for Urgency.</a:t>
            </a:r>
          </a:p>
          <a:p>
            <a:endParaRPr lang="en-US" sz="2000" dirty="0" smtClean="0"/>
          </a:p>
          <a:p>
            <a:r>
              <a:rPr lang="en-US" sz="2000" dirty="0" smtClean="0"/>
              <a:t>NOGRR211 </a:t>
            </a:r>
            <a:r>
              <a:rPr lang="en-US" sz="2000" dirty="0" smtClean="0"/>
              <a:t>will be ready for ROS approval at the November 5 ROS meeting.</a:t>
            </a:r>
          </a:p>
          <a:p>
            <a:endParaRPr lang="en-US" sz="2000" dirty="0"/>
          </a:p>
          <a:p>
            <a:r>
              <a:rPr lang="en-US" sz="2000" dirty="0" smtClean="0"/>
              <a:t>Any questions?  </a:t>
            </a:r>
          </a:p>
          <a:p>
            <a:pPr lvl="1"/>
            <a:r>
              <a:rPr lang="en-US" sz="1800" dirty="0" smtClean="0"/>
              <a:t>Can also email </a:t>
            </a:r>
            <a:r>
              <a:rPr lang="en-US" sz="1800" dirty="0" smtClean="0">
                <a:hlinkClick r:id="rId4"/>
              </a:rPr>
              <a:t>MMereness@ercot.com</a:t>
            </a:r>
            <a:r>
              <a:rPr lang="en-US" sz="1800" dirty="0" smtClean="0"/>
              <a:t> </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439003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pPr>
              <a:spcBef>
                <a:spcPts val="1000"/>
              </a:spcBef>
            </a:pPr>
            <a:r>
              <a:rPr lang="en-US" sz="2000" dirty="0"/>
              <a:t>RTCRR Review Process </a:t>
            </a:r>
          </a:p>
          <a:p>
            <a:pPr>
              <a:spcBef>
                <a:spcPts val="1000"/>
              </a:spcBef>
            </a:pPr>
            <a:r>
              <a:rPr lang="en-US" sz="2000" dirty="0" smtClean="0"/>
              <a:t>Updates </a:t>
            </a:r>
            <a:r>
              <a:rPr lang="en-US" sz="2000" dirty="0"/>
              <a:t>to Telemetry From/To QSE in RTC</a:t>
            </a:r>
          </a:p>
          <a:p>
            <a:pPr>
              <a:spcBef>
                <a:spcPts val="1000"/>
              </a:spcBef>
            </a:pPr>
            <a:r>
              <a:rPr lang="en-US" sz="2000" dirty="0" smtClean="0"/>
              <a:t>TAC </a:t>
            </a:r>
            <a:r>
              <a:rPr lang="en-US" sz="2000" dirty="0"/>
              <a:t>Direction on RR changes different from Key Principles </a:t>
            </a:r>
            <a:endParaRPr lang="en-US" sz="2000" dirty="0" smtClean="0"/>
          </a:p>
          <a:p>
            <a:pPr>
              <a:spcBef>
                <a:spcPts val="1000"/>
              </a:spcBef>
            </a:pPr>
            <a:r>
              <a:rPr lang="en-US" sz="2000" dirty="0"/>
              <a:t>Harmonizing RTC and Battery Energy Storage</a:t>
            </a:r>
          </a:p>
          <a:p>
            <a:pPr>
              <a:spcBef>
                <a:spcPts val="1000"/>
              </a:spcBef>
            </a:pPr>
            <a:r>
              <a:rPr lang="en-US" sz="2000" dirty="0" smtClean="0"/>
              <a:t>Overall </a:t>
            </a:r>
            <a:r>
              <a:rPr lang="en-US" sz="2000" dirty="0"/>
              <a:t>RTC Delivery </a:t>
            </a:r>
            <a:r>
              <a:rPr lang="en-US" sz="2000" dirty="0" smtClean="0"/>
              <a:t>Schedule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621284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81003"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758976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8</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3508494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TAC Direction on RR changes different from Key Principles </a:t>
            </a:r>
            <a:br>
              <a:rPr lang="en-US" sz="2000" dirty="0" smtClean="0"/>
            </a:br>
            <a:r>
              <a:rPr lang="en-US" sz="2000" dirty="0" smtClean="0"/>
              <a:t>(TAC </a:t>
            </a:r>
            <a:r>
              <a:rPr lang="en-US" sz="2000" dirty="0"/>
              <a:t>Discussion May </a:t>
            </a:r>
            <a:r>
              <a:rPr lang="en-US" sz="2000" dirty="0" smtClean="0"/>
              <a:t>27, 2020)</a:t>
            </a:r>
            <a:endParaRPr lang="en-US" sz="2000" dirty="0"/>
          </a:p>
        </p:txBody>
      </p:sp>
      <p:sp>
        <p:nvSpPr>
          <p:cNvPr id="3" name="Content Placeholder 2"/>
          <p:cNvSpPr>
            <a:spLocks noGrp="1"/>
          </p:cNvSpPr>
          <p:nvPr>
            <p:ph idx="1"/>
          </p:nvPr>
        </p:nvSpPr>
        <p:spPr>
          <a:xfrm>
            <a:off x="304800" y="990600"/>
            <a:ext cx="8686800" cy="5181600"/>
          </a:xfrm>
        </p:spPr>
        <p:txBody>
          <a:bodyPr/>
          <a:lstStyle/>
          <a:p>
            <a:endParaRPr lang="en-US" sz="1800" dirty="0" smtClean="0">
              <a:solidFill>
                <a:schemeClr val="accent2"/>
              </a:solidFill>
            </a:endParaRPr>
          </a:p>
          <a:p>
            <a:r>
              <a:rPr lang="en-US" sz="1800" dirty="0" smtClean="0">
                <a:solidFill>
                  <a:schemeClr val="accent2"/>
                </a:solidFill>
              </a:rPr>
              <a:t>Below are the </a:t>
            </a:r>
            <a:r>
              <a:rPr lang="en-US" sz="1800" dirty="0">
                <a:solidFill>
                  <a:schemeClr val="accent2"/>
                </a:solidFill>
              </a:rPr>
              <a:t>following criteria to modify 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r>
              <a:rPr lang="en-US" sz="1600" i="1" dirty="0" smtClean="0">
                <a:solidFill>
                  <a:schemeClr val="accent1"/>
                </a:solidFill>
              </a:rPr>
              <a:t>).</a:t>
            </a:r>
            <a:endParaRPr lang="en-US" sz="1600" dirty="0">
              <a:solidFill>
                <a:srgbClr val="FF0000"/>
              </a:solidFill>
            </a:endParaRPr>
          </a:p>
          <a:p>
            <a:pPr marL="57150" indent="0">
              <a:buNone/>
            </a:pPr>
            <a:endParaRPr lang="en-US" sz="1800" i="1" dirty="0">
              <a:solidFill>
                <a:srgbClr val="FF0000"/>
              </a:solidFill>
            </a:endParaRPr>
          </a:p>
          <a:p>
            <a:pPr marL="57150" indent="0">
              <a:buNone/>
            </a:pPr>
            <a:r>
              <a:rPr lang="en-US" sz="1800" dirty="0" smtClean="0"/>
              <a:t>(Step-by-step process described on next slide)</a:t>
            </a:r>
            <a:endParaRPr lang="en-US" sz="1800" dirty="0"/>
          </a:p>
          <a:p>
            <a:pPr marL="57150" indent="0">
              <a:buNone/>
            </a:pPr>
            <a:endParaRPr lang="en-US" sz="18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145982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elements/1.1/"/>
    <ds:schemaRef ds:uri="http://purl.org/dc/dcmitype/"/>
    <ds:schemaRef ds:uri="c34af464-7aa1-4edd-9be4-83dffc1cb926"/>
    <ds:schemaRef ds:uri="http://purl.org/dc/terms/"/>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5532</TotalTime>
  <Words>1639</Words>
  <Application>Microsoft Office PowerPoint</Application>
  <PresentationFormat>On-screen Show (4:3)</PresentationFormat>
  <Paragraphs>258</Paragraphs>
  <Slides>13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Courier New</vt:lpstr>
      <vt:lpstr>Wingdings</vt:lpstr>
      <vt:lpstr>1_Custom Design</vt:lpstr>
      <vt:lpstr>Office Theme</vt:lpstr>
      <vt:lpstr>1_Office Theme</vt:lpstr>
      <vt:lpstr>PowerPoint Presentation</vt:lpstr>
      <vt:lpstr>RTC Revision Requests (RTCRRs) Summary</vt:lpstr>
      <vt:lpstr>RTCRR Review Schedule &amp; Progress to Date</vt:lpstr>
      <vt:lpstr>RTCRR Review Schedule &amp; Progress to Date</vt:lpstr>
      <vt:lpstr>Next Steps</vt:lpstr>
      <vt:lpstr>Appendix</vt:lpstr>
      <vt:lpstr>RTCRR Review  Schedule and Process</vt:lpstr>
      <vt:lpstr>Updates to Telemetry From/To QSE in RTC  (Updated 5/7/2020)</vt:lpstr>
      <vt:lpstr>TAC Direction on RR changes different from Key Principles  (TAC Discussion May 27, 2020)</vt:lpstr>
      <vt:lpstr>TAC Direction on RR changes different from Key Principles (TAC Discussion May 27, 2020)</vt:lpstr>
      <vt:lpstr>Harmonizing RTC &amp; Battery Energy Storage</vt:lpstr>
      <vt:lpstr>Harmonizing RTC &amp; Battery Energy Storage (BES)</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341</cp:revision>
  <cp:lastPrinted>2016-01-21T20:53:15Z</cp:lastPrinted>
  <dcterms:created xsi:type="dcterms:W3CDTF">2016-01-21T15:20:31Z</dcterms:created>
  <dcterms:modified xsi:type="dcterms:W3CDTF">2020-10-07T20:27:27Z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