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5"/>
  </p:notesMasterIdLst>
  <p:sldIdLst>
    <p:sldId id="261" r:id="rId5"/>
    <p:sldId id="274" r:id="rId6"/>
    <p:sldId id="316" r:id="rId7"/>
    <p:sldId id="362" r:id="rId8"/>
    <p:sldId id="359" r:id="rId9"/>
    <p:sldId id="398" r:id="rId10"/>
    <p:sldId id="306" r:id="rId11"/>
    <p:sldId id="340" r:id="rId12"/>
    <p:sldId id="320" r:id="rId13"/>
    <p:sldId id="263" r:id="rId14"/>
  </p:sldIdLst>
  <p:sldSz cx="12192000" cy="6858000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9900"/>
    <a:srgbClr val="3399FF"/>
    <a:srgbClr val="003296"/>
    <a:srgbClr val="0066CC"/>
    <a:srgbClr val="004487"/>
    <a:srgbClr val="00509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6270" autoAdjust="0"/>
  </p:normalViewPr>
  <p:slideViewPr>
    <p:cSldViewPr>
      <p:cViewPr varScale="1">
        <p:scale>
          <a:sx n="129" d="100"/>
          <a:sy n="129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0350" y="0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45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9138" y="4489450"/>
            <a:ext cx="57499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0350" y="8974138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fld id="{B329C74D-B450-4B42-BEA1-F6B173EB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[The Commission] also direct NERC, pursuant to Sections 1500 and 1600 of the NERC Rules of Procedure, to collect and make GIC monitoring and magnetometer data available.</a:t>
            </a:r>
            <a:r>
              <a:rPr lang="en-US" b="1" i="1" dirty="0"/>
              <a:t> </a:t>
            </a:r>
            <a:r>
              <a:rPr lang="en-US" i="1" dirty="0"/>
              <a:t>We determine that the dissemination of GIC monitoring and magnetometer data will facilitate a greater understanding of GMD events that, over time, will improve Reliability Standard TPL-007-1. The record in this proceeding supports the conclusion that access to GIC monitoring and magnetometer data will help facilitate GMD research, for example, by helping to validate GMD models.</a:t>
            </a:r>
          </a:p>
          <a:p>
            <a:pPr marL="0" indent="0">
              <a:buNone/>
            </a:pPr>
            <a:r>
              <a:rPr lang="en-US" i="1" dirty="0"/>
              <a:t>				</a:t>
            </a:r>
            <a:r>
              <a:rPr lang="en-US" dirty="0"/>
              <a:t>- Order No. 830 P 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events</a:t>
            </a:r>
          </a:p>
          <a:p>
            <a:r>
              <a:rPr lang="en-US" dirty="0"/>
              <a:t>Confirmation instructions</a:t>
            </a:r>
          </a:p>
          <a:p>
            <a:r>
              <a:rPr lang="en-US" dirty="0"/>
              <a:t>DRI</a:t>
            </a:r>
          </a:p>
          <a:p>
            <a:r>
              <a:rPr lang="en-US" dirty="0"/>
              <a:t>Templates</a:t>
            </a:r>
          </a:p>
          <a:p>
            <a:r>
              <a:rPr lang="en-US" dirty="0"/>
              <a:t>Confidentiality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0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6019800"/>
            <a:ext cx="12192000" cy="46038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1600201"/>
            <a:ext cx="12192000" cy="92075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9753600" cy="1143000"/>
          </a:xfrm>
        </p:spPr>
        <p:txBody>
          <a:bodyPr/>
          <a:lstStyle>
            <a:lvl1pPr marL="0" indent="0" algn="ctr">
              <a:buFont typeface="Arial" charset="0"/>
              <a:buNone/>
              <a:defRPr b="0">
                <a:solidFill>
                  <a:srgbClr val="003296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1905001"/>
            <a:ext cx="9753600" cy="1241425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24600"/>
            <a:ext cx="32512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534400" y="6286500"/>
            <a:ext cx="3048000" cy="4191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1" y="53974"/>
            <a:ext cx="4263789" cy="14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120465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"/>
            <a:ext cx="2794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8178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86503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805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921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4862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40726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143726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40604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5202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51848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25107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153586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975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6235700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117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1722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4572000" y="6477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B1D24C9-3E0E-4BD4-B080-4072BA8C4DD6}" type="slidenum">
              <a:rPr lang="en-US" sz="1200"/>
              <a:pPr algn="ctr"/>
              <a:t>‹#›</a:t>
            </a:fld>
            <a:endParaRPr lang="en-US" sz="1200"/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0" y="822326"/>
            <a:ext cx="12192000" cy="92075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0" y="6049964"/>
            <a:ext cx="12192000" cy="46037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34100"/>
            <a:ext cx="2007508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67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Arial" charset="0"/>
        <a:buChar char="♦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md@nerc.net" TargetMode="External"/><Relationship Id="rId4" Type="http://schemas.openxmlformats.org/officeDocument/2006/relationships/hyperlink" Target="mailto:Bob.Collins@texasr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erc.com/comm/PC/Geomagnetic%20Disturbance%20Task%20Force%20GMDTF%202013/GMD_data_request_June_2018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MD@nerc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Henry</a:t>
            </a:r>
          </a:p>
          <a:p>
            <a:r>
              <a:rPr lang="en-US" dirty="0"/>
              <a:t>Texas RE Reliability Services</a:t>
            </a:r>
          </a:p>
          <a:p>
            <a:r>
              <a:rPr lang="en-US" dirty="0"/>
              <a:t>October 6,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NERC GMD Data Collection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GMD Data Collection Update                                                          October 6,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GMD Data Collection Update                                                          October 6,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97" y="974458"/>
            <a:ext cx="3575005" cy="5002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D4BE8-2E04-41B5-A9FA-294C530E0924}"/>
              </a:ext>
            </a:extLst>
          </p:cNvPr>
          <p:cNvSpPr txBox="1"/>
          <p:nvPr/>
        </p:nvSpPr>
        <p:spPr>
          <a:xfrm>
            <a:off x="304800" y="2057400"/>
            <a:ext cx="35573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information and support:</a:t>
            </a:r>
          </a:p>
          <a:p>
            <a:r>
              <a:rPr lang="en-US" dirty="0"/>
              <a:t>Bob Collins</a:t>
            </a:r>
          </a:p>
          <a:p>
            <a:r>
              <a:rPr lang="en-US" dirty="0">
                <a:hlinkClick r:id="rId4"/>
              </a:rPr>
              <a:t>Bob.Collins@texasre.org</a:t>
            </a:r>
            <a:endParaRPr lang="en-US" dirty="0"/>
          </a:p>
          <a:p>
            <a:r>
              <a:rPr lang="en-US" dirty="0"/>
              <a:t>512-583-4986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Portal or application questions:</a:t>
            </a:r>
          </a:p>
          <a:p>
            <a:r>
              <a:rPr lang="en-US" dirty="0">
                <a:hlinkClick r:id="rId5"/>
              </a:rPr>
              <a:t>gmd@nerc.net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84716" y="1066800"/>
            <a:ext cx="11222568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Board approved Rules of Procedure Section 1600 data request for collecting GMD data in August 2018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Responds to FERC Order No. 830 directives for collecting data to “improve our collective understanding” of GMD risk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developed the GMD Data Request with GMD Task Force (GMDTF) and technical committee input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Staff has completed development of the GMD Data Portal for implementation in October 2020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Generation Owner (GO) &amp; Transmission Owner (TO) entities must confirm initial applicability by November 15, 2020 in the ERO Registration application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Reporting entities must report data annually by June 30 of each year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collection deadline June 30, 2021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GMD Data Collection 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B1BA5-4C69-49B0-B322-56C3136E1804}"/>
              </a:ext>
            </a:extLst>
          </p:cNvPr>
          <p:cNvSpPr/>
          <p:nvPr/>
        </p:nvSpPr>
        <p:spPr>
          <a:xfrm>
            <a:off x="484716" y="190689"/>
            <a:ext cx="1028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NERC GMD Background and Summary as of October 1, 2020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787CC2C-FFE4-4EB5-B4AE-E621E03B4905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134971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990600" y="1143000"/>
            <a:ext cx="5006128" cy="495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NERC’s GMD Data web page has instructions and links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Reporting Instruction (DRI) has been developed by NERC with GMDTF support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Assists NERC and reporting entities in fulfilling the GMD Data Request reporting requirements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Specifies processes, formats, and timelines for data collection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Planning Committee (PC) reviewed in January and provided comments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Reporting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34" y="1066801"/>
            <a:ext cx="3902894" cy="2971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2323527"/>
            <a:ext cx="2663383" cy="346767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C8B277-4DF0-484F-8158-D2978CF35E14}"/>
              </a:ext>
            </a:extLst>
          </p:cNvPr>
          <p:cNvSpPr/>
          <p:nvPr/>
        </p:nvSpPr>
        <p:spPr>
          <a:xfrm>
            <a:off x="512120" y="152400"/>
            <a:ext cx="793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Where Do I Get Information and Instructions?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363D587-8E15-46AA-96A7-0E52D55A16A8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6424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GMD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C9EAB-3589-44D5-A77D-CE6210E52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4" b="6776"/>
          <a:stretch/>
        </p:blipFill>
        <p:spPr>
          <a:xfrm>
            <a:off x="25400" y="464174"/>
            <a:ext cx="12166599" cy="5708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C0301D-0C0B-4FA7-A82E-2E3A1E0D2B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4" r="3147" b="9221"/>
          <a:stretch/>
        </p:blipFill>
        <p:spPr>
          <a:xfrm>
            <a:off x="152400" y="3200400"/>
            <a:ext cx="4114800" cy="281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CFCBB-E87C-4ACA-A04E-E08DAB9B02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51" t="53187" r="2866" b="2310"/>
          <a:stretch/>
        </p:blipFill>
        <p:spPr>
          <a:xfrm>
            <a:off x="6573574" y="3323347"/>
            <a:ext cx="5593026" cy="27218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9812E-98CD-4EC2-9B9F-BDCF594CBEF6}"/>
              </a:ext>
            </a:extLst>
          </p:cNvPr>
          <p:cNvSpPr/>
          <p:nvPr/>
        </p:nvSpPr>
        <p:spPr>
          <a:xfrm>
            <a:off x="457200" y="76200"/>
            <a:ext cx="738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NERC GMD Webpage as of October 1, 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F0E3456-EDD9-463C-BE43-B9E758442214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231157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168001" y="1066800"/>
            <a:ext cx="4175394" cy="49990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Data reporting training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sessions left: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Wednesday, October 7, 2020 1:00 – 2:30 p.m. Eastern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Wednesday, October 14, 2020 1:00 – 2:30 p.m. Eastern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Materia available  later on NERC GMD webpage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Texas RE for assistance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– October 2020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Researcher training – Early 2021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Researchers will be able to Download GMD Data – Early 2021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A608D-A5FD-4179-8B49-85690992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36" y="1143000"/>
            <a:ext cx="7856363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11573-60E2-4D7F-9E46-A31B9CAFB8E9}"/>
              </a:ext>
            </a:extLst>
          </p:cNvPr>
          <p:cNvSpPr txBox="1"/>
          <p:nvPr/>
        </p:nvSpPr>
        <p:spPr>
          <a:xfrm>
            <a:off x="5295900" y="1828800"/>
            <a:ext cx="118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Confirmation November 15, 2020</a:t>
            </a:r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21D7D4-074D-427F-B03A-37228D6CFA49}"/>
              </a:ext>
            </a:extLst>
          </p:cNvPr>
          <p:cNvCxnSpPr>
            <a:cxnSpLocks/>
          </p:cNvCxnSpPr>
          <p:nvPr/>
        </p:nvCxnSpPr>
        <p:spPr>
          <a:xfrm>
            <a:off x="5867401" y="253966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8E79A-3D45-44E5-ABF9-61F6A62C9410}"/>
              </a:ext>
            </a:extLst>
          </p:cNvPr>
          <p:cNvSpPr/>
          <p:nvPr/>
        </p:nvSpPr>
        <p:spPr>
          <a:xfrm>
            <a:off x="576826" y="165289"/>
            <a:ext cx="560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GMD Data Timeline and Training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98A0E4F-2118-4FD0-9D53-ED1BAECB3FC7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89485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7EBE-FB16-4AD3-861D-ECA04780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93" y="2743200"/>
            <a:ext cx="8211008" cy="32494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76201" y="838200"/>
            <a:ext cx="12026900" cy="52578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GMD release, Section 1600 Reporting Confirmation applies to GMD and MIDAS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be expanded to all other Section 1600 applications for which Performance Analysis is responsible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entities with TO and/or GO scope will be required to complete the 2020 Section 1600 Reporting Confirmation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Nov. 15 - to indicate whether they have GMD data collection equipment and/or data)</a:t>
            </a:r>
          </a:p>
          <a:p>
            <a:pPr lvl="2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https://www.nerc.com/comm/PC/Geomagnetic%20Disturbance%20Task%20Force%20GMDTF%202013/GMD_data_request_June_2018.pdf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Confirmation is done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through the ERO’s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Registration application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on the “My Entity” page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Future annual confirmation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will be due January 15 of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each year		</a:t>
            </a:r>
          </a:p>
          <a:p>
            <a:pPr marL="2286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1600 Reporting Confirmation </a:t>
            </a:r>
            <a:r>
              <a:rPr lang="en-US" sz="2000" dirty="0"/>
              <a:t>– Entity Completion for GMD and MIDAS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0CDCE-0081-43D9-8DA5-DBD61030C359}"/>
              </a:ext>
            </a:extLst>
          </p:cNvPr>
          <p:cNvSpPr/>
          <p:nvPr/>
        </p:nvSpPr>
        <p:spPr>
          <a:xfrm>
            <a:off x="576826" y="165100"/>
            <a:ext cx="451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GMD Annual Confirmation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4985172-B9A5-4422-85A9-A58615BE239A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56139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484716" y="1066800"/>
            <a:ext cx="11222568" cy="48466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TOs and GOs that collect GIC data or magnetometer data are considered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 Entities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GMD events specified in the GMD Data Request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Reporting Entities will provide the following types of data for time periods during which GMD events 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7 or greater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GIC data for designated GMD events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Geomagnetic field data for designated GMD events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Continuously-sampled GIC measurements (amps) (e.g., 10-second sample rate) throughout the GMD event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NERC will designate GMD events of interest in collaboration with NOAA Space Weather Prediction Center (SWPC)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average, 200 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greater GMD events occur in 11-year solar cycle </a:t>
            </a:r>
          </a:p>
          <a:p>
            <a:r>
              <a:rPr lang="en-US" sz="200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NERC has a Process for Designating Confidential Information in the GMD Data Reporting System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Must Report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E3EF2-DEEE-4DF7-ADBA-95BF2A652CF0}"/>
              </a:ext>
            </a:extLst>
          </p:cNvPr>
          <p:cNvSpPr/>
          <p:nvPr/>
        </p:nvSpPr>
        <p:spPr>
          <a:xfrm>
            <a:off x="576826" y="208618"/>
            <a:ext cx="360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GMD Data Reporting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EA59D3-3178-4866-9F97-EF7B140A0DFB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82339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1066800" y="1325562"/>
            <a:ext cx="10058400" cy="48466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Device information may be entered manually or through import of a file in Excel or CSV format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 data may be submitted in CSV format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ERO Portal account will be required for everyone providing or requesting GMD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 information will be displayed in the data collection application and posted on the NERC GMD webpage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GMD@nerc.net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has been created to allow all GMD questions to be routed to the proper NERC staff  (but you can ask Texas RE for assistance, too)</a:t>
            </a:r>
          </a:p>
          <a:p>
            <a:pPr marL="2286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A6B61-7F6D-4670-AF61-690BF069E2A1}"/>
              </a:ext>
            </a:extLst>
          </p:cNvPr>
          <p:cNvSpPr/>
          <p:nvPr/>
        </p:nvSpPr>
        <p:spPr>
          <a:xfrm>
            <a:off x="474131" y="205770"/>
            <a:ext cx="360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GMD Data Reporting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3D1357-CCD2-4AA3-B3D0-595EDA6A616C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328273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3849371" y="1564227"/>
            <a:ext cx="7144" cy="282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71189" y="1564227"/>
            <a:ext cx="7144" cy="282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849996" y="1564227"/>
            <a:ext cx="7144" cy="282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3418364" y="2283364"/>
            <a:ext cx="5473305" cy="709521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91983" y="1371601"/>
            <a:ext cx="19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GMD Event is predicted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1371600"/>
            <a:ext cx="280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GMD Alert is Issued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89564" y="2817054"/>
            <a:ext cx="2216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Space Weather monitors issue prediction (e.g., NOAA SWPC)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Predictions issued 1-3 days prior to GMD event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Warnings issued ~30 minutes prior to onset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6745" y="2864924"/>
            <a:ext cx="28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Space Weather monitors issue Alert (e.g., NOAA SWPC Alert message)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Will indicate onset of GMD above threshold (e.g., K</a:t>
            </a:r>
            <a:r>
              <a:rPr lang="en-US" sz="1600" baseline="-25000" dirty="0">
                <a:latin typeface="+mn-lt"/>
              </a:rPr>
              <a:t>P</a:t>
            </a:r>
            <a:r>
              <a:rPr lang="en-US" sz="1600" dirty="0">
                <a:latin typeface="+mn-lt"/>
              </a:rPr>
              <a:t>-7)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91669" y="1160795"/>
            <a:ext cx="1594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NERC GMD Data Collection Event is Announced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3646964" y="4630517"/>
            <a:ext cx="3581400" cy="11580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39337" y="1324358"/>
            <a:ext cx="172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to normal (quiet)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35229" y="2868065"/>
            <a:ext cx="1757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Dashboards (e.g., NOAA SWPC website) provide continuous information that will indicate when normal conditions have returned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7796" y="4891762"/>
            <a:ext cx="312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NERC GMD Data Collection Period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92348" y="2892963"/>
            <a:ext cx="1601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NERC Announces Start and End Date/Times for GMD Data Collection Period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496" y="2396152"/>
            <a:ext cx="30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GMD Event Timeline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Events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423F8D-154D-4877-A2CA-0FE1912E5EAF}"/>
              </a:ext>
            </a:extLst>
          </p:cNvPr>
          <p:cNvSpPr/>
          <p:nvPr/>
        </p:nvSpPr>
        <p:spPr>
          <a:xfrm>
            <a:off x="590795" y="179991"/>
            <a:ext cx="430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GMD Event Selection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032D219-8ABC-493F-8432-912B28CBB0B7}"/>
              </a:ext>
            </a:extLst>
          </p:cNvPr>
          <p:cNvSpPr txBox="1">
            <a:spLocks/>
          </p:cNvSpPr>
          <p:nvPr/>
        </p:nvSpPr>
        <p:spPr>
          <a:xfrm>
            <a:off x="8331200" y="6172200"/>
            <a:ext cx="33528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GMD Data Collection Update                                                          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912777108"/>
      </p:ext>
    </p:extLst>
  </p:cSld>
  <p:clrMapOvr>
    <a:masterClrMapping/>
  </p:clrMapOvr>
</p:sld>
</file>

<file path=ppt/theme/theme1.xml><?xml version="1.0" encoding="utf-8"?>
<a:theme xmlns:a="http://schemas.openxmlformats.org/drawingml/2006/main" name="Texas Reliability Entity PowerPoint template.ppt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xas RE Anniversary Logo.potx" id="{6C0DBA55-1601-4082-9135-E4A50522C636}" vid="{D4436497-65FE-4AEC-BFFC-AA68CF0D95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CF3F539701424883FF6E6DF7A88222" ma:contentTypeVersion="2" ma:contentTypeDescription="Create a new document." ma:contentTypeScope="" ma:versionID="ee119366697a30d8625b3bd29167b8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077e4a22fb94221a38b1108f3b4a2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xsi="http://www.w3.org/2001/XMLSchema-instance" xmlns:p="http://schemas.microsoft.com/office/2006/metadata/properties">
  <documentManagement/>
</p:properties>
</file>

<file path=customXml/itemProps1.xml><?xml version="1.0" encoding="utf-8"?>
<ds:datastoreItem xmlns:ds="http://schemas.openxmlformats.org/officeDocument/2006/customXml" ds:itemID="{1102C834-BF06-4D3F-8258-3766D0542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4BB41E-C0C3-42E4-9B91-E8471975B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129C7-A923-4275-9E58-947A8D4F8E71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Texas RE Power Point Presentation 10 Year</Template>
  <TotalTime>1216</TotalTime>
  <Words>1040</Words>
  <Application>Microsoft Office PowerPoint</Application>
  <PresentationFormat>Widescreen</PresentationFormat>
  <Paragraphs>113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Segoe UI</vt:lpstr>
      <vt:lpstr>Tahoma</vt:lpstr>
      <vt:lpstr>Wingdings</vt:lpstr>
      <vt:lpstr>Texas Reliability Entity PowerPoint template.ppt</vt:lpstr>
      <vt:lpstr>NERC GMD Data Collection Update</vt:lpstr>
      <vt:lpstr>GMD Data Collection Background</vt:lpstr>
      <vt:lpstr>Data Reporting Information</vt:lpstr>
      <vt:lpstr>Current GMD Page</vt:lpstr>
      <vt:lpstr>Rollout Plan</vt:lpstr>
      <vt:lpstr>Section 1600 Reporting Confirmation – Entity Completion for GMD and MIDAS</vt:lpstr>
      <vt:lpstr>Who Must Report</vt:lpstr>
      <vt:lpstr>Overview</vt:lpstr>
      <vt:lpstr>Data Collection Events</vt:lpstr>
      <vt:lpstr>Questions?</vt:lpstr>
    </vt:vector>
  </TitlesOfParts>
  <Company>Texas Reliability 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NERC GMD Data Collection Update</dc:title>
  <dc:creator>Henry, Mark</dc:creator>
  <dc:description/>
  <cp:lastModifiedBy>Henry, Mark</cp:lastModifiedBy>
  <cp:revision>19</cp:revision>
  <dcterms:created xsi:type="dcterms:W3CDTF">2020-10-02T18:41:19Z</dcterms:created>
  <dcterms:modified xsi:type="dcterms:W3CDTF">2020-10-06T15:48:12Z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0x01010003CF3F539701424883FF6E6DF7A88222</vt:lpwstr>
  </property>
  <property fmtid="{D5CDD505-2E9C-101B-9397-08002B2CF9AE}" pid="3" name="Project Title">
    <vt:lpwstr>345;#TexasRE Templates|d9ba399f-178f-4b0f-ad32-40f915006d1b</vt:lpwstr>
  </property>
  <property fmtid="{D5CDD505-2E9C-101B-9397-08002B2CF9AE}" pid="4" name="SupportedSoftware">
    <vt:lpwstr>
    </vt:lpwstr>
  </property>
  <property fmtid="{D5CDD505-2E9C-101B-9397-08002B2CF9AE}" pid="5" name="SupportedHardware">
    <vt:lpwstr>
    </vt:lpwstr>
  </property>
  <property fmtid="{D5CDD505-2E9C-101B-9397-08002B2CF9AE}" pid="6" name="Project Phase0">
    <vt:lpwstr>43;#Development|3a7e02ba-9e87-463c-a934-3e4599a916d4</vt:lpwstr>
  </property>
  <property fmtid="{D5CDD505-2E9C-101B-9397-08002B2CF9AE}" pid="7" name="Enterprise Keywords">
    <vt:lpwstr>
    </vt:lpwstr>
  </property>
  <property fmtid="{D5CDD505-2E9C-101B-9397-08002B2CF9AE}" pid="8" name="ITProjectDocumentType">
    <vt:lpwstr>
    </vt:lpwstr>
  </property>
  <property fmtid="{D5CDD505-2E9C-101B-9397-08002B2CF9AE}" pid="9" name="Order">
    <vt:r8>1600</vt:r8>
  </property>
  <property fmtid="{D5CDD505-2E9C-101B-9397-08002B2CF9AE}" pid="10" name="wic_System_Copyright">
    <vt:lpwstr/>
  </property>
</Properties>
</file>