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270" r:id="rId7"/>
    <p:sldId id="267" r:id="rId8"/>
    <p:sldId id="268" r:id="rId9"/>
    <p:sldId id="269" r:id="rId10"/>
    <p:sldId id="271" r:id="rId11"/>
    <p:sldId id="272" r:id="rId12"/>
    <p:sldId id="275" r:id="rId13"/>
    <p:sldId id="273" r:id="rId14"/>
    <p:sldId id="274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0" d="100"/>
          <a:sy n="120" d="100"/>
        </p:scale>
        <p:origin x="114" y="13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Determining the </a:t>
            </a:r>
            <a:r>
              <a:rPr lang="en-US" dirty="0" smtClean="0">
                <a:solidFill>
                  <a:schemeClr val="tx2"/>
                </a:solidFill>
              </a:rPr>
              <a:t>Frequency </a:t>
            </a:r>
            <a:r>
              <a:rPr lang="en-US" dirty="0">
                <a:solidFill>
                  <a:schemeClr val="tx2"/>
                </a:solidFill>
              </a:rPr>
              <a:t>of GIC Model Updates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10/6/2020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the frequency of GIC Model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Font typeface="+mj-lt"/>
              <a:buAutoNum type="arabicPeriod"/>
            </a:pPr>
            <a:r>
              <a:rPr lang="en-US" dirty="0" smtClean="0"/>
              <a:t>Consider </a:t>
            </a:r>
            <a:r>
              <a:rPr lang="en-US" dirty="0"/>
              <a:t>using metrics to drive how often these models should be </a:t>
            </a:r>
            <a:r>
              <a:rPr lang="en-US" dirty="0" smtClean="0"/>
              <a:t>update</a:t>
            </a:r>
            <a:endParaRPr lang="en-US" dirty="0"/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Modifications to MOD to incorporate GIC information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The initial GMD Vulnerability Assessment may identify </a:t>
            </a:r>
            <a:r>
              <a:rPr lang="en-US" dirty="0"/>
              <a:t>necessary improvements to the GIC Model Building process and data. 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Identify </a:t>
            </a:r>
            <a:r>
              <a:rPr lang="en-US" dirty="0"/>
              <a:t>the end users of these models and when they need these models </a:t>
            </a:r>
            <a:r>
              <a:rPr lang="en-US" dirty="0" smtClean="0"/>
              <a:t>available.  Once determining a timeline, this may help identify a current WG could assume this build or the need of a new one.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Identify GIC data maintained in current ERCOT processes.  Engage those WGs to discuss possible adjustments to current process to improve the GIC model building.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Others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675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the frequency of GIC Model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Use a set of criteria to determine GIC Model Building timeline </a:t>
            </a:r>
          </a:p>
          <a:p>
            <a:pPr lvl="1"/>
            <a:r>
              <a:rPr lang="en-US" sz="2000" dirty="0" smtClean="0"/>
              <a:t>In September 2019, the TF discussed:</a:t>
            </a:r>
          </a:p>
          <a:p>
            <a:pPr lvl="2"/>
            <a:r>
              <a:rPr lang="en-US" sz="2000" dirty="0" smtClean="0"/>
              <a:t>Consider </a:t>
            </a:r>
            <a:r>
              <a:rPr lang="en-US" sz="2000" dirty="0"/>
              <a:t>using metrics to drive how often these models should be </a:t>
            </a:r>
            <a:r>
              <a:rPr lang="en-US" sz="2000" dirty="0" smtClean="0"/>
              <a:t>update</a:t>
            </a:r>
            <a:endParaRPr lang="en-US" sz="2000" dirty="0"/>
          </a:p>
          <a:p>
            <a:pPr lvl="2"/>
            <a:r>
              <a:rPr lang="en-US" sz="2000" dirty="0" smtClean="0"/>
              <a:t>Modifications to MOD to incorporate GIC information</a:t>
            </a:r>
          </a:p>
          <a:p>
            <a:pPr lvl="2"/>
            <a:r>
              <a:rPr lang="en-US" sz="2000" dirty="0"/>
              <a:t>The initial GMD Vulnerability Assessment may identify necessary improvements to the GIC Model Building process and data. </a:t>
            </a:r>
          </a:p>
          <a:p>
            <a:pPr lvl="1"/>
            <a:r>
              <a:rPr lang="en-US" sz="2000" dirty="0" smtClean="0"/>
              <a:t>Additional items to consider:</a:t>
            </a:r>
          </a:p>
          <a:p>
            <a:pPr lvl="2"/>
            <a:r>
              <a:rPr lang="en-US" sz="2000" dirty="0" smtClean="0"/>
              <a:t>Identify </a:t>
            </a:r>
            <a:r>
              <a:rPr lang="en-US" sz="2000" dirty="0"/>
              <a:t>the end users of these models and when they need these models </a:t>
            </a:r>
            <a:r>
              <a:rPr lang="en-US" sz="2000" dirty="0" smtClean="0"/>
              <a:t>available.  Once determining a timeline, this may help identify a current WG could assume this build or the need of a new one.</a:t>
            </a:r>
          </a:p>
          <a:p>
            <a:pPr lvl="2"/>
            <a:r>
              <a:rPr lang="en-US" sz="2000" dirty="0" smtClean="0"/>
              <a:t>Identify </a:t>
            </a:r>
            <a:r>
              <a:rPr lang="en-US" sz="2000" dirty="0"/>
              <a:t>GIC data maintained in current ERCOT processes.  Engage those WGs to discuss possible adjustments to current process to improve the GIC model building.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515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04042" y="228600"/>
            <a:ext cx="11277600" cy="518318"/>
          </a:xfrm>
        </p:spPr>
        <p:txBody>
          <a:bodyPr/>
          <a:lstStyle/>
          <a:p>
            <a:r>
              <a:rPr lang="en-US" dirty="0" smtClean="0"/>
              <a:t>Determining the frequency of GIC Model </a:t>
            </a:r>
            <a:r>
              <a:rPr lang="en-US" dirty="0" smtClean="0"/>
              <a:t>Updates (9/12/19)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Consider using metrics to drive how often these models should be update</a:t>
            </a:r>
          </a:p>
          <a:p>
            <a:pPr lvl="1"/>
            <a:r>
              <a:rPr lang="en-US" dirty="0" smtClean="0"/>
              <a:t>Such as a threshold of the number of changes within the SSWG Models</a:t>
            </a:r>
          </a:p>
          <a:p>
            <a:pPr lvl="1"/>
            <a:r>
              <a:rPr lang="en-US" dirty="0" smtClean="0"/>
              <a:t>A initial analysis of the SSWG models used for the 1st generation GIC models and the 2</a:t>
            </a:r>
            <a:r>
              <a:rPr lang="en-US" baseline="30000" dirty="0" smtClean="0"/>
              <a:t>nd</a:t>
            </a:r>
            <a:r>
              <a:rPr lang="en-US" dirty="0" smtClean="0"/>
              <a:t> generation GIC models</a:t>
            </a:r>
          </a:p>
          <a:p>
            <a:pPr lvl="2"/>
            <a:r>
              <a:rPr lang="en-US" dirty="0" smtClean="0"/>
              <a:t>The 17SSWG cases and </a:t>
            </a:r>
            <a:r>
              <a:rPr lang="en-US" dirty="0" smtClean="0"/>
              <a:t>18SSWG Update 2 </a:t>
            </a:r>
            <a:r>
              <a:rPr lang="en-US" dirty="0" smtClean="0"/>
              <a:t>cases were compared using PSSE</a:t>
            </a:r>
          </a:p>
          <a:p>
            <a:pPr lvl="2"/>
            <a:r>
              <a:rPr lang="en-US" dirty="0" smtClean="0"/>
              <a:t>20 </a:t>
            </a:r>
            <a:r>
              <a:rPr lang="en-US" dirty="0" smtClean="0"/>
              <a:t>months between posting of these models</a:t>
            </a:r>
          </a:p>
          <a:p>
            <a:pPr lvl="2"/>
            <a:r>
              <a:rPr lang="en-US" dirty="0" smtClean="0"/>
              <a:t>Further analysis is need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780929"/>
              </p:ext>
            </p:extLst>
          </p:nvPr>
        </p:nvGraphicFramePr>
        <p:xfrm>
          <a:off x="3733800" y="4366421"/>
          <a:ext cx="3581400" cy="137160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875971"/>
                <a:gridCol w="1705429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Type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Count of New Elements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Bus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814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Branch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325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Transformer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127375" y="36655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the frequency of GIC Model </a:t>
            </a:r>
            <a:r>
              <a:rPr lang="en-US" dirty="0" smtClean="0"/>
              <a:t>Updates (9/12/19)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The Siemen’s MOD Roadmap </a:t>
            </a:r>
            <a:r>
              <a:rPr lang="en-US" sz="2400" dirty="0" smtClean="0"/>
              <a:t>has GIC </a:t>
            </a:r>
            <a:r>
              <a:rPr lang="en-US" sz="2400" dirty="0"/>
              <a:t>modeling capability within the </a:t>
            </a:r>
            <a:r>
              <a:rPr lang="en-US" sz="2400" dirty="0" smtClean="0"/>
              <a:t>next 2 years. </a:t>
            </a:r>
            <a:r>
              <a:rPr lang="en-US" sz="2400" dirty="0" smtClean="0"/>
              <a:t>This </a:t>
            </a:r>
            <a:r>
              <a:rPr lang="en-US" sz="2400" dirty="0" smtClean="0"/>
              <a:t>will open possibilities of improving the model building experience.  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For example, the ability to maintain model changes currently provided in idvs will be modeled as PMCRs.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Other possible solutions:</a:t>
            </a:r>
          </a:p>
          <a:p>
            <a:r>
              <a:rPr lang="en-US" sz="2400" dirty="0" smtClean="0"/>
              <a:t>Incorporating the information in the current MOD system</a:t>
            </a:r>
          </a:p>
          <a:p>
            <a:r>
              <a:rPr lang="en-US" sz="2400" dirty="0" smtClean="0"/>
              <a:t>Creating a PGDTF MOD system solely for GIC model building using a SSWG case as the MOD base case.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935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the frequency of GIC Model </a:t>
            </a:r>
            <a:r>
              <a:rPr lang="en-US" dirty="0" smtClean="0"/>
              <a:t>Updates (9/12/20)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initial GMD Vulnerability Assessment may identify necessary improvements to the GIC Model Building process and data.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811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 smtClean="0"/>
              <a:t>Additional items to consider in determining </a:t>
            </a:r>
            <a:r>
              <a:rPr lang="en-US" sz="2200" dirty="0"/>
              <a:t>the frequency of GIC Model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Identify the end users of these models and when they need these models available.  Once determining a timeline, this may help identify a current WG could assume this build or the need of a new </a:t>
            </a:r>
            <a:r>
              <a:rPr lang="en-US" dirty="0" smtClean="0"/>
              <a:t>one.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385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 smtClean="0"/>
              <a:t>Additional items to consider in determining </a:t>
            </a:r>
            <a:r>
              <a:rPr lang="en-US" sz="2200" dirty="0"/>
              <a:t>the frequency of GIC Model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dirty="0" smtClean="0"/>
              <a:t>Example:  ERCOT Planning has identified requiring 27MIN &amp; 27SUM1 by June 2024 to </a:t>
            </a:r>
            <a:r>
              <a:rPr lang="en-US" sz="2200" dirty="0"/>
              <a:t>complete the next GMD Vulnerability Assessment by December </a:t>
            </a:r>
            <a:r>
              <a:rPr lang="en-US" sz="2200" dirty="0" smtClean="0"/>
              <a:t>2026</a:t>
            </a:r>
            <a:r>
              <a:rPr lang="en-US" sz="2200" dirty="0"/>
              <a:t>.</a:t>
            </a:r>
            <a:endParaRPr lang="en-US" sz="2200" dirty="0" smtClean="0"/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n-US" sz="2200" dirty="0" smtClean="0"/>
              <a:t>Available SSWG case sets for the GIC model build are:</a:t>
            </a:r>
          </a:p>
          <a:p>
            <a:r>
              <a:rPr lang="en-US" sz="2200" dirty="0" smtClean="0"/>
              <a:t>23SSWG – published by 7/1/2023</a:t>
            </a:r>
          </a:p>
          <a:p>
            <a:r>
              <a:rPr lang="en-US" sz="2200" dirty="0" smtClean="0"/>
              <a:t>23SSWG Update 1 – published by 10/15/2023</a:t>
            </a:r>
          </a:p>
          <a:p>
            <a:r>
              <a:rPr lang="en-US" sz="2200" dirty="0" smtClean="0"/>
              <a:t>23SSWG Update 2 – published by 3/1/2024</a:t>
            </a:r>
          </a:p>
          <a:p>
            <a:endParaRPr lang="en-US" sz="2200" dirty="0"/>
          </a:p>
          <a:p>
            <a:pPr marL="0" indent="0">
              <a:buNone/>
            </a:pPr>
            <a:r>
              <a:rPr lang="en-US" sz="2200" dirty="0" smtClean="0"/>
              <a:t>Considerations:</a:t>
            </a:r>
          </a:p>
          <a:p>
            <a:r>
              <a:rPr lang="en-US" sz="2200" dirty="0" smtClean="0"/>
              <a:t>How long did the last GIC model build take? </a:t>
            </a:r>
          </a:p>
          <a:p>
            <a:r>
              <a:rPr lang="en-US" sz="2200" dirty="0" smtClean="0"/>
              <a:t>Over what months, would the GIC model build take place? </a:t>
            </a:r>
            <a:endParaRPr lang="en-US" sz="2200" dirty="0"/>
          </a:p>
          <a:p>
            <a:pPr marL="457200" lvl="1" indent="0">
              <a:buNone/>
            </a:pPr>
            <a:r>
              <a:rPr lang="en-US" sz="2000" dirty="0" smtClean="0"/>
              <a:t>For example: Using the cases available in 23SSWG Update 1 would require model building over Oct, Nov, and December.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822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Identify GIC data maintained in current ERCOT processes.  Engage those WGs to discuss possible adjustments to current process to improve the GIC model building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Network Data Support Working Group (NDSWG)</a:t>
            </a:r>
          </a:p>
          <a:p>
            <a:r>
              <a:rPr lang="en-US" sz="2800" dirty="0" smtClean="0"/>
              <a:t>SSWG</a:t>
            </a:r>
          </a:p>
          <a:p>
            <a:r>
              <a:rPr lang="en-US" sz="2800" dirty="0" smtClean="0"/>
              <a:t>Others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546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 smtClean="0"/>
              <a:t>Additional items to consider in determining </a:t>
            </a:r>
            <a:r>
              <a:rPr lang="en-US" sz="2200" dirty="0"/>
              <a:t>the frequency of GIC Model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2000" dirty="0"/>
              <a:t>For example: Transformer Vector </a:t>
            </a:r>
            <a:r>
              <a:rPr lang="en-US" sz="2000" dirty="0" smtClean="0"/>
              <a:t>Groups</a:t>
            </a:r>
          </a:p>
          <a:p>
            <a:pPr marL="114300" indent="0">
              <a:buNone/>
            </a:pPr>
            <a:endParaRPr lang="en-US" sz="1000" dirty="0"/>
          </a:p>
          <a:p>
            <a:pPr marL="114300" indent="0">
              <a:buNone/>
            </a:pPr>
            <a:r>
              <a:rPr lang="en-US" sz="2000" dirty="0" smtClean="0"/>
              <a:t>Identify model data currently in the SSWG case </a:t>
            </a:r>
            <a:r>
              <a:rPr lang="en-US" sz="2000" dirty="0"/>
              <a:t>currently maintained in the SSWG cases that are used by the GIC </a:t>
            </a:r>
            <a:r>
              <a:rPr lang="en-US" sz="2000" dirty="0" smtClean="0"/>
              <a:t>analysis.  </a:t>
            </a:r>
          </a:p>
          <a:p>
            <a:pPr marL="114300" indent="0">
              <a:buNone/>
            </a:pPr>
            <a:endParaRPr lang="en-US" sz="1000" dirty="0"/>
          </a:p>
          <a:p>
            <a:pPr marL="114300" indent="0">
              <a:buNone/>
            </a:pPr>
            <a:r>
              <a:rPr lang="en-US" sz="2000" dirty="0" smtClean="0"/>
              <a:t>Engage </a:t>
            </a:r>
            <a:r>
              <a:rPr lang="en-US" sz="2000" dirty="0"/>
              <a:t>SSWG</a:t>
            </a:r>
            <a:r>
              <a:rPr lang="en-US" sz="2000" dirty="0" smtClean="0"/>
              <a:t> with these items and discuss how it impacts the GIC model build and how this data might be better managed within the SSWG process. </a:t>
            </a:r>
            <a:r>
              <a:rPr lang="en-US" sz="2000" dirty="0"/>
              <a:t>Since a portion of information in SSWG comes from NMMS, should the adjustments occur at the NDSWG level? </a:t>
            </a:r>
          </a:p>
          <a:p>
            <a:pPr marL="114300" indent="0">
              <a:buNone/>
            </a:pPr>
            <a:endParaRPr lang="en-US" sz="2000" dirty="0"/>
          </a:p>
          <a:p>
            <a:pPr marL="571500" indent="-457200"/>
            <a:r>
              <a:rPr lang="en-US" sz="2000" dirty="0" smtClean="0"/>
              <a:t>This data is necessary for the GIC model.  Are there other end-users?</a:t>
            </a:r>
          </a:p>
          <a:p>
            <a:pPr marL="571500" indent="-457200"/>
            <a:r>
              <a:rPr lang="en-US" sz="2000" dirty="0" smtClean="0"/>
              <a:t>Review compare this data between the GIC model and SSWG to provide to the WG </a:t>
            </a:r>
          </a:p>
          <a:p>
            <a:pPr marL="571500" indent="-457200"/>
            <a:r>
              <a:rPr lang="en-US" sz="2000" dirty="0" smtClean="0"/>
              <a:t>Discuss how the TSPs might work to ensure this data is available for input into the SSWG model building process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22380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</TotalTime>
  <Words>800</Words>
  <Application>Microsoft Office PowerPoint</Application>
  <PresentationFormat>Widescreen</PresentationFormat>
  <Paragraphs>88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PowerPoint Presentation</vt:lpstr>
      <vt:lpstr>Determining the frequency of GIC Model Updates</vt:lpstr>
      <vt:lpstr>Determining the frequency of GIC Model Updates (9/12/19)</vt:lpstr>
      <vt:lpstr>Determining the frequency of GIC Model Updates (9/12/19)</vt:lpstr>
      <vt:lpstr>Determining the frequency of GIC Model Updates (9/12/20)</vt:lpstr>
      <vt:lpstr>Additional items to consider in determining the frequency of GIC Model Updates</vt:lpstr>
      <vt:lpstr>Additional items to consider in determining the frequency of GIC Model Updates</vt:lpstr>
      <vt:lpstr>PowerPoint Presentation</vt:lpstr>
      <vt:lpstr>Additional items to consider in determining the frequency of GIC Model Updates</vt:lpstr>
      <vt:lpstr>Determining the frequency of GIC Model Updates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Williams, Leslie</cp:lastModifiedBy>
  <cp:revision>45</cp:revision>
  <cp:lastPrinted>2016-01-21T20:53:15Z</cp:lastPrinted>
  <dcterms:created xsi:type="dcterms:W3CDTF">2016-01-21T15:20:31Z</dcterms:created>
  <dcterms:modified xsi:type="dcterms:W3CDTF">2020-10-06T14:05:37Z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