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1" d="100"/>
          <a:sy n="101" d="100"/>
        </p:scale>
        <p:origin x="130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10</a:t>
            </a:r>
            <a:r>
              <a:rPr lang="en-US" sz="2000" b="1" dirty="0" smtClean="0"/>
              <a:t>/01/2020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10</a:t>
            </a:r>
            <a:r>
              <a:rPr lang="en-US" dirty="0" smtClean="0"/>
              <a:t>/06/2020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10/06/20</a:t>
            </a:r>
            <a:endParaRPr lang="en-US" sz="9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0994" y="243682"/>
            <a:ext cx="8458206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18 Month Running Market </a:t>
            </a:r>
            <a:r>
              <a:rPr lang="en-US" altLang="en-US" dirty="0" smtClean="0">
                <a:solidFill>
                  <a:schemeClr val="tx1"/>
                </a:solidFill>
              </a:rPr>
              <a:t>Totals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024985"/>
              </p:ext>
            </p:extLst>
          </p:nvPr>
        </p:nvGraphicFramePr>
        <p:xfrm>
          <a:off x="380994" y="990600"/>
          <a:ext cx="8382000" cy="5029203"/>
        </p:xfrm>
        <a:graphic>
          <a:graphicData uri="http://schemas.openxmlformats.org/drawingml/2006/table">
            <a:tbl>
              <a:tblPr/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16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87,973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218,467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306,440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2,233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97,148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238,133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335,281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5,501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121,897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237,124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359,021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2,295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5,905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145,059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253,622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398,681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2,422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3,291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126,031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255,608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381,639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2,739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2,973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142,418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288,116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430,534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2,903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146,534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278,737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425,271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2,437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2,398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5,527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104,974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257,060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362,034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2,070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2,143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4,666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97,443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259,662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357,105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2,050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2,283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69,866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210,793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280,659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4,355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74,363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210,921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285,284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78,720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227,645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306,365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2,164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4,670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74,361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213,951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288,312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1,969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4,553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88,857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217,657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306,514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4,055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82,551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191,679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274,230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1,486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3,161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99,776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208,903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308,679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1,346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146,804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241,696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388,500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1,890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4,170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109,354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267,239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376,593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1,857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10/06/20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July </a:t>
            </a:r>
            <a:r>
              <a:rPr lang="en-US" altLang="en-US" dirty="0" smtClean="0"/>
              <a:t>2020 - </a:t>
            </a:r>
            <a:r>
              <a:rPr lang="en-US" altLang="en-US" dirty="0"/>
              <a:t>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July </a:t>
            </a:r>
            <a:r>
              <a:rPr lang="en-US" altLang="en-US" dirty="0" smtClean="0"/>
              <a:t>2020 - </a:t>
            </a:r>
            <a:r>
              <a:rPr lang="en-US" altLang="en-US" dirty="0"/>
              <a:t>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July </a:t>
            </a:r>
            <a:r>
              <a:rPr lang="en-US" altLang="en-US" sz="2400" dirty="0" smtClean="0">
                <a:solidFill>
                  <a:schemeClr val="tx1"/>
                </a:solidFill>
              </a:rPr>
              <a:t>2020 - 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10/06/20</a:t>
            </a:r>
            <a:endParaRPr lang="en-US" sz="9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755182"/>
              </p:ext>
            </p:extLst>
          </p:nvPr>
        </p:nvGraphicFramePr>
        <p:xfrm>
          <a:off x="2158979" y="1109661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1.03%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2,066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1,803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5441733"/>
              </p:ext>
            </p:extLst>
          </p:nvPr>
        </p:nvGraphicFramePr>
        <p:xfrm>
          <a:off x="4152879" y="5295897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7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879" y="5295897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July </a:t>
            </a:r>
            <a:r>
              <a:rPr lang="en-US" altLang="en-US" sz="2000" dirty="0" smtClean="0">
                <a:solidFill>
                  <a:schemeClr val="tx1"/>
                </a:solidFill>
              </a:rPr>
              <a:t>2020 - </a:t>
            </a:r>
            <a:r>
              <a:rPr lang="en-US" altLang="en-US" sz="2000" dirty="0">
                <a:solidFill>
                  <a:schemeClr val="tx1"/>
                </a:solidFill>
              </a:rPr>
              <a:t>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10/06/20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3373"/>
            <a:ext cx="9144000" cy="1524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077200" y="90595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0627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July </a:t>
            </a:r>
            <a:r>
              <a:rPr lang="en-US" altLang="en-US" sz="1800" dirty="0" smtClean="0">
                <a:solidFill>
                  <a:schemeClr val="tx1"/>
                </a:solidFill>
              </a:rPr>
              <a:t>2020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10/06/20</a:t>
            </a:r>
            <a:endParaRPr lang="en-US" sz="900" dirty="0"/>
          </a:p>
        </p:txBody>
      </p:sp>
      <p:sp>
        <p:nvSpPr>
          <p:cNvPr id="11" name="TextBox 10"/>
          <p:cNvSpPr txBox="1"/>
          <p:nvPr/>
        </p:nvSpPr>
        <p:spPr>
          <a:xfrm>
            <a:off x="7391400" y="257080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5445"/>
            <a:ext cx="9144000" cy="152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72200" y="90952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2192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10/06/20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10/06/20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July </a:t>
            </a:r>
            <a:r>
              <a:rPr lang="en-US" altLang="en-US" sz="1800" dirty="0" smtClean="0">
                <a:solidFill>
                  <a:schemeClr val="tx1"/>
                </a:solidFill>
              </a:rPr>
              <a:t>2020 With </a:t>
            </a:r>
            <a:r>
              <a:rPr lang="en-US" altLang="en-US" sz="1800" dirty="0">
                <a:solidFill>
                  <a:schemeClr val="tx1"/>
                </a:solidFill>
              </a:rPr>
              <a:t>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10/06/20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10/06/20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13415</TotalTime>
  <Words>1108</Words>
  <Application>Microsoft Office PowerPoint</Application>
  <PresentationFormat>On-screen Show (4:3)</PresentationFormat>
  <Paragraphs>360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July 2020 - IAG/IAL Statistics</vt:lpstr>
      <vt:lpstr>Top 10 - July 2020 - IAG/IAL % Greater Than 1% of Enrollments With number of months Greater Than 1%  </vt:lpstr>
      <vt:lpstr>Top 10 - 12 Month Average IAG/IAL % Greater Than 1% of Enrollments thru July 2020 With number of months Greater Than 1% </vt:lpstr>
      <vt:lpstr>Explanation of IAG/IAL Slides Data</vt:lpstr>
      <vt:lpstr>Explanation of IAG/IAL Slides Data (Cont)</vt:lpstr>
      <vt:lpstr>Top - 12 Month Average Rescission % Greater Than 1% of Switches thru July 2020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358</cp:revision>
  <cp:lastPrinted>2016-01-21T20:53:15Z</cp:lastPrinted>
  <dcterms:created xsi:type="dcterms:W3CDTF">2016-01-21T15:20:31Z</dcterms:created>
  <dcterms:modified xsi:type="dcterms:W3CDTF">2020-10-02T17:44:47Z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