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93" r:id="rId4"/>
    <p:sldId id="305" r:id="rId5"/>
    <p:sldId id="303" r:id="rId6"/>
    <p:sldId id="301" r:id="rId7"/>
    <p:sldId id="30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 varScale="1">
        <p:scale>
          <a:sx n="106" d="100"/>
          <a:sy n="106" d="100"/>
        </p:scale>
        <p:origin x="11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20/9/9/191170-RTCT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/>
              <a:t>10/07/2020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Bill Barnes, NRG, Chair</a:t>
            </a:r>
          </a:p>
          <a:p>
            <a:pPr algn="ctr"/>
            <a:r>
              <a:rPr lang="en-US" b="1" dirty="0"/>
              <a:t>Josephine Wan, Austin 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September 16 Joint MCWG/CWG WEBEX 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cs typeface="Arial" panose="020B0604020202020204" pitchFamily="34" charset="0"/>
              </a:rPr>
              <a:t>7 NPRRs reviewed for their credit impacts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945NPRR Net Metering Requirements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1028NPRR RUC Process Alignment with Resource Limits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1032NPRR Consideration of Physical Limits of DC Ties in RUC Optimization and Settlements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 1038NPRR BESTF-8 Limited Exemption from Reactive Power Requirements for Certain Energy Storage Resources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1041NPRR Adjust Expiration of Protected Information Status for Wholesale Storage Load (WSL) Data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 1014NPRR BESTF-4 Energy Storage Resource Single Model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1029NPRR BESTF-6 DC-Coupled Resources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1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Real-Time Co-optimization Update to Credit Work Group</a:t>
            </a:r>
          </a:p>
          <a:p>
            <a:r>
              <a:rPr lang="en-US" sz="1600" u="sng" dirty="0"/>
              <a:t>Aug 19 CWG meeting  (today)</a:t>
            </a:r>
          </a:p>
          <a:p>
            <a:pPr lvl="1"/>
            <a:r>
              <a:rPr lang="en-US" sz="1600" dirty="0"/>
              <a:t>Highlight need for CWG review of NPRR1007-NPRR1013</a:t>
            </a:r>
          </a:p>
          <a:p>
            <a:pPr lvl="1"/>
            <a:r>
              <a:rPr lang="en-US" sz="1600" dirty="0"/>
              <a:t>ERCOT provides initial summary of credit impacts</a:t>
            </a:r>
          </a:p>
          <a:p>
            <a:pPr lvl="1"/>
            <a:r>
              <a:rPr lang="en-US" sz="1600" dirty="0"/>
              <a:t>Note that although RTCTF continues to meet until October 21, 2020, all Pricing and Settlement consensus items are complete and posted here: </a:t>
            </a:r>
            <a:r>
              <a:rPr lang="en-US" sz="1600" dirty="0">
                <a:hlinkClick r:id="rId2"/>
              </a:rPr>
              <a:t>http://www.ercot.com/calendar/2020/9/9/191170-RTCTF</a:t>
            </a:r>
            <a:endParaRPr lang="en-US" sz="1600" dirty="0"/>
          </a:p>
          <a:p>
            <a:pPr lvl="1"/>
            <a:endParaRPr lang="en-US" sz="1600" dirty="0"/>
          </a:p>
          <a:p>
            <a:r>
              <a:rPr lang="en-US" sz="1600" u="sng" dirty="0"/>
              <a:t>Sept 16 CWG meeting</a:t>
            </a:r>
          </a:p>
          <a:p>
            <a:pPr lvl="1"/>
            <a:r>
              <a:rPr lang="en-US" sz="1600" dirty="0"/>
              <a:t>ERCOT Credit will review prior materials and ask if any issues</a:t>
            </a:r>
          </a:p>
          <a:p>
            <a:endParaRPr lang="en-US" sz="1600" dirty="0"/>
          </a:p>
          <a:p>
            <a:r>
              <a:rPr lang="en-US" sz="1600" u="sng" dirty="0"/>
              <a:t>Oct 16 CWG meeting </a:t>
            </a:r>
          </a:p>
          <a:p>
            <a:pPr lvl="1"/>
            <a:r>
              <a:rPr lang="en-US" sz="1600" dirty="0"/>
              <a:t>ERCOT Credit (Vanessa) and RTCTF Chair (Matt </a:t>
            </a:r>
            <a:r>
              <a:rPr lang="en-US" sz="1600" dirty="0" err="1"/>
              <a:t>Mereness</a:t>
            </a:r>
            <a:r>
              <a:rPr lang="en-US" sz="1600" dirty="0"/>
              <a:t>) asks if any questions or concerns with RTCTRRs from a credit impact perspective.</a:t>
            </a:r>
          </a:p>
          <a:p>
            <a:pPr lvl="1"/>
            <a:r>
              <a:rPr lang="en-US" sz="1600" dirty="0"/>
              <a:t>Ask CWG for agreement on comments to be filed by Nov 17.</a:t>
            </a:r>
          </a:p>
          <a:p>
            <a:endParaRPr lang="en-US" sz="1600" dirty="0"/>
          </a:p>
          <a:p>
            <a:r>
              <a:rPr lang="en-US" sz="1600" u="sng" dirty="0"/>
              <a:t>Nov 17 CWG meeting  </a:t>
            </a:r>
          </a:p>
          <a:p>
            <a:pPr lvl="1"/>
            <a:r>
              <a:rPr lang="en-US" sz="1600" dirty="0"/>
              <a:t>Last meeting before Board to file CWG comments on credit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u="sng" dirty="0"/>
              <a:t>Real-Time Co-optimization Update to Credit Work Group</a:t>
            </a:r>
          </a:p>
          <a:p>
            <a:pPr marL="0" indent="0">
              <a:buNone/>
            </a:pPr>
            <a:r>
              <a:rPr lang="en-US" sz="1800" dirty="0"/>
              <a:t>Revisions to Credit Exposure Calculations for AS Products Related to RTC</a:t>
            </a:r>
          </a:p>
          <a:p>
            <a:r>
              <a:rPr lang="en-US" sz="1800" dirty="0"/>
              <a:t>Update the Real Time Liability Completed and Not Settled (RTLCNS) component of Estimated Aggregate Liability (EAL) calculation to include Real-Time Co-Optimization (RTC) Ancillary Service (AS) activity </a:t>
            </a:r>
          </a:p>
          <a:p>
            <a:pPr lvl="1"/>
            <a:r>
              <a:rPr lang="en-US" sz="1200" dirty="0"/>
              <a:t>Capture price risk between Day Ahead Market (DAM) Market Clearing Price for Capacity (MCPC) and Real-Time (RT) Market Clearing Price for Capacity (MCPC) for Virtual AS offers</a:t>
            </a:r>
          </a:p>
          <a:p>
            <a:r>
              <a:rPr lang="en-US" sz="1800" dirty="0"/>
              <a:t>Estimated Aggregate Liability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EAL </a:t>
            </a:r>
            <a:r>
              <a:rPr lang="en-US" sz="1200" i="1" baseline="-25000" dirty="0"/>
              <a:t>q</a:t>
            </a:r>
            <a:r>
              <a:rPr lang="en-US" sz="1200" dirty="0"/>
              <a:t> = Max [IEL during the first 40-day period only beginning on the date that the Counter-Party commences activity in ERCOT markets, RFAF * Max {RTLE during the previous </a:t>
            </a:r>
            <a:r>
              <a:rPr lang="en-US" sz="1200" i="1" dirty="0" err="1"/>
              <a:t>lrq</a:t>
            </a:r>
            <a:r>
              <a:rPr lang="en-US" sz="1200" i="1" dirty="0"/>
              <a:t> </a:t>
            </a:r>
            <a:r>
              <a:rPr lang="en-US" sz="1200" dirty="0"/>
              <a:t>days}, RTLF] + DFAF * DALE + Max [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RTLCNS</a:t>
            </a:r>
            <a:r>
              <a:rPr lang="en-US" sz="1200" dirty="0"/>
              <a:t>, Max {URTA during the previous </a:t>
            </a:r>
            <a:r>
              <a:rPr lang="en-US" sz="1200" i="1" dirty="0" err="1"/>
              <a:t>lrq</a:t>
            </a:r>
            <a:r>
              <a:rPr lang="en-US" sz="1200" i="1" dirty="0"/>
              <a:t> </a:t>
            </a:r>
            <a:r>
              <a:rPr lang="en-US" sz="1200" dirty="0"/>
              <a:t>days}] + OUT</a:t>
            </a:r>
            <a:r>
              <a:rPr lang="en-US" sz="1200" i="1" baseline="-25000" dirty="0"/>
              <a:t> q</a:t>
            </a:r>
            <a:r>
              <a:rPr lang="en-US" sz="1200" dirty="0"/>
              <a:t> + ILE</a:t>
            </a:r>
            <a:r>
              <a:rPr lang="en-US" sz="1200" baseline="-25000" dirty="0"/>
              <a:t> </a:t>
            </a:r>
            <a:r>
              <a:rPr lang="en-US" sz="1200" i="1" baseline="-25000" dirty="0"/>
              <a:t>q</a:t>
            </a:r>
            <a:endParaRPr lang="en-US" sz="1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EAL </a:t>
            </a:r>
            <a:r>
              <a:rPr lang="en-US" sz="1200" i="1" baseline="-25000" dirty="0"/>
              <a:t>t</a:t>
            </a:r>
            <a:r>
              <a:rPr lang="en-US" sz="1200" dirty="0"/>
              <a:t> = Max [RFAF * Max {RTLE during the previous </a:t>
            </a:r>
            <a:r>
              <a:rPr lang="en-US" sz="1200" i="1" dirty="0" err="1"/>
              <a:t>lrt</a:t>
            </a:r>
            <a:r>
              <a:rPr lang="en-US" sz="1200" dirty="0"/>
              <a:t> days}, RTLF] + DFAF * DALE + Max [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RTLCNS</a:t>
            </a:r>
            <a:r>
              <a:rPr lang="en-US" sz="1200" dirty="0"/>
              <a:t>, Max {URTA during the previous </a:t>
            </a:r>
            <a:r>
              <a:rPr lang="en-US" sz="1200" i="1" dirty="0" err="1"/>
              <a:t>lrt</a:t>
            </a:r>
            <a:r>
              <a:rPr lang="en-US" sz="1200" dirty="0"/>
              <a:t> days}] + OUT</a:t>
            </a:r>
            <a:r>
              <a:rPr lang="en-US" sz="1200" i="1" baseline="-25000" dirty="0"/>
              <a:t> t</a:t>
            </a:r>
            <a:r>
              <a:rPr lang="en-US" sz="1200" dirty="0"/>
              <a:t> </a:t>
            </a:r>
          </a:p>
          <a:p>
            <a:r>
              <a:rPr lang="en-US" sz="1800" dirty="0"/>
              <a:t>The following ERCOT Protocols were modified: </a:t>
            </a:r>
          </a:p>
          <a:p>
            <a:pPr lvl="1"/>
            <a:r>
              <a:rPr lang="en-US" sz="1200" dirty="0"/>
              <a:t>16.11.4.3 Determination of Counter-Party Estimated Aggregate Liability </a:t>
            </a:r>
          </a:p>
          <a:p>
            <a:pPr lvl="1"/>
            <a:r>
              <a:rPr lang="en-US" sz="1200" dirty="0"/>
              <a:t>16.11.4.3.2 Real-Time Liability Estimate</a:t>
            </a:r>
          </a:p>
          <a:p>
            <a:r>
              <a:rPr lang="en-US" sz="1800" dirty="0"/>
              <a:t>Update the Minimum Current Exposure (MCE) component of Total Potential Exposure (TPE) calculation to include</a:t>
            </a:r>
          </a:p>
          <a:p>
            <a:pPr lvl="1"/>
            <a:r>
              <a:rPr lang="en-US" sz="1400" dirty="0"/>
              <a:t>Capture price risk between Day Ahead Market (DAM) Market Clearing Price for Capacity (MCPC) and Real-Time (RT) Market Clearing Price for Capacity (MCPC) for Virtual AS offers</a:t>
            </a:r>
          </a:p>
          <a:p>
            <a:pPr lvl="1"/>
            <a:r>
              <a:rPr lang="en-US" sz="1400" dirty="0"/>
              <a:t>Section 16.11.4.1 </a:t>
            </a:r>
            <a:r>
              <a:rPr lang="en-US" sz="1400" i="1" dirty="0"/>
              <a:t>Determination of Total Potential Exposure for a Counter-Party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0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Credit Risk Assessment and Enforcement</a:t>
            </a:r>
            <a:endParaRPr lang="en-US" sz="2000" u="sng" dirty="0"/>
          </a:p>
          <a:p>
            <a:r>
              <a:rPr lang="en-US" sz="2000" dirty="0"/>
              <a:t>As discussed last month, it appeared the ERCOT credit scoring model results were skewed by extreme financial ratio values. The model was rerun and re-optimized with truncated ratios. </a:t>
            </a:r>
          </a:p>
          <a:p>
            <a:r>
              <a:rPr lang="en-US" sz="2000" dirty="0"/>
              <a:t>An error in the MISO-based model was fixed, which better aligned segment scores with ERCOT model results.</a:t>
            </a:r>
          </a:p>
          <a:p>
            <a:r>
              <a:rPr lang="en-US" sz="2000" dirty="0"/>
              <a:t>The recalibrated MISO-based model retains a higher aggregate R^2 for model scores with respect to agency rating equivalents.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D8406B-40D8-424B-B1EB-3ACAC0E14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977589"/>
            <a:ext cx="6172200" cy="2423211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78C95C1-5B04-4312-9CE2-56D9CB926FB0}"/>
              </a:ext>
            </a:extLst>
          </p:cNvPr>
          <p:cNvSpPr txBox="1">
            <a:spLocks/>
          </p:cNvSpPr>
          <p:nvPr/>
        </p:nvSpPr>
        <p:spPr>
          <a:xfrm>
            <a:off x="121467" y="4038600"/>
            <a:ext cx="2697933" cy="2514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ERCOT recalibrated model score results by ERCOT-defined segment.</a:t>
            </a:r>
          </a:p>
          <a:p>
            <a:endParaRPr lang="en-US" sz="1600" dirty="0"/>
          </a:p>
          <a:p>
            <a:r>
              <a:rPr lang="en-US" sz="1600" dirty="0"/>
              <a:t>Note that higher scores indicate higher credit quality. Scores can be duplicated when different CPs have same guarantor.</a:t>
            </a:r>
          </a:p>
        </p:txBody>
      </p:sp>
    </p:spTree>
    <p:extLst>
      <p:ext uri="{BB962C8B-B14F-4D97-AF65-F5344CB8AC3E}">
        <p14:creationId xmlns:p14="http://schemas.microsoft.com/office/powerpoint/2010/main" val="258386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F067715-A473-488B-A43C-D399D419A3A1}"/>
              </a:ext>
            </a:extLst>
          </p:cNvPr>
          <p:cNvGrpSpPr/>
          <p:nvPr/>
        </p:nvGrpSpPr>
        <p:grpSpPr>
          <a:xfrm>
            <a:off x="685800" y="1343925"/>
            <a:ext cx="8001000" cy="5361675"/>
            <a:chOff x="685800" y="990600"/>
            <a:chExt cx="8001000" cy="536167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2279C1-EF9A-4930-81C4-E89048305E7D}"/>
                </a:ext>
              </a:extLst>
            </p:cNvPr>
            <p:cNvSpPr txBox="1"/>
            <p:nvPr/>
          </p:nvSpPr>
          <p:spPr>
            <a:xfrm>
              <a:off x="762000" y="2895600"/>
              <a:ext cx="1054100" cy="7848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Auction Results Posted</a:t>
              </a:r>
            </a:p>
          </p:txBody>
        </p:sp>
        <p:sp>
          <p:nvSpPr>
            <p:cNvPr id="9" name="Pentagon 6">
              <a:extLst>
                <a:ext uri="{FF2B5EF4-FFF2-40B4-BE49-F238E27FC236}">
                  <a16:creationId xmlns:a16="http://schemas.microsoft.com/office/drawing/2014/main" id="{4EEA61CC-945D-41DB-BFB4-B305C31CC896}"/>
                </a:ext>
              </a:extLst>
            </p:cNvPr>
            <p:cNvSpPr/>
            <p:nvPr/>
          </p:nvSpPr>
          <p:spPr>
            <a:xfrm>
              <a:off x="685800" y="990600"/>
              <a:ext cx="8001000" cy="1447800"/>
            </a:xfrm>
            <a:prstGeom prst="homePlate">
              <a:avLst/>
            </a:prstGeom>
            <a:solidFill>
              <a:srgbClr val="00CCFF">
                <a:alpha val="87451"/>
              </a:srgbClr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B87506D-1121-4E38-8259-107B7F855FE9}"/>
                </a:ext>
              </a:extLst>
            </p:cNvPr>
            <p:cNvCxnSpPr/>
            <p:nvPr/>
          </p:nvCxnSpPr>
          <p:spPr>
            <a:xfrm>
              <a:off x="908050" y="1348111"/>
              <a:ext cx="7010400" cy="12700"/>
            </a:xfrm>
            <a:prstGeom prst="line">
              <a:avLst/>
            </a:prstGeom>
            <a:ln w="254000" cmpd="sng">
              <a:solidFill>
                <a:srgbClr val="FF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4AE91CF-262F-4225-AD2A-2E12F2FAE0D3}"/>
                </a:ext>
              </a:extLst>
            </p:cNvPr>
            <p:cNvSpPr txBox="1"/>
            <p:nvPr/>
          </p:nvSpPr>
          <p:spPr>
            <a:xfrm>
              <a:off x="838200" y="1622795"/>
              <a:ext cx="9779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Sep 17</a:t>
              </a:r>
            </a:p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Thursday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BBC5B75-D72B-4472-99D9-9BDFA130365D}"/>
                </a:ext>
              </a:extLst>
            </p:cNvPr>
            <p:cNvSpPr txBox="1"/>
            <p:nvPr/>
          </p:nvSpPr>
          <p:spPr>
            <a:xfrm>
              <a:off x="2060575" y="1630095"/>
              <a:ext cx="1041400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Sep 17</a:t>
              </a:r>
            </a:p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Thursday</a:t>
              </a:r>
            </a:p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21:00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337A11A-A800-4F3B-88EA-BC0F3A5B7397}"/>
                </a:ext>
              </a:extLst>
            </p:cNvPr>
            <p:cNvSpPr txBox="1"/>
            <p:nvPr/>
          </p:nvSpPr>
          <p:spPr>
            <a:xfrm>
              <a:off x="1981730" y="2895600"/>
              <a:ext cx="1232958" cy="2169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CMM Receives CRR Awards at 20:00</a:t>
              </a:r>
            </a:p>
            <a:p>
              <a:endParaRPr lang="en-US" sz="1500" dirty="0"/>
            </a:p>
            <a:p>
              <a:r>
                <a:rPr lang="en-US" sz="1500" dirty="0"/>
                <a:t>FCE calculation starts 22:00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695C4E5-4937-4DE8-B375-CDB032E0729B}"/>
                </a:ext>
              </a:extLst>
            </p:cNvPr>
            <p:cNvSpPr txBox="1"/>
            <p:nvPr/>
          </p:nvSpPr>
          <p:spPr>
            <a:xfrm>
              <a:off x="3607858" y="1640901"/>
              <a:ext cx="914400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Sep 18</a:t>
              </a:r>
            </a:p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Friday</a:t>
              </a:r>
            </a:p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5:</a:t>
              </a:r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  <a:sym typeface="Wingdings" panose="05000000000000000000" pitchFamily="2" charset="2"/>
                </a:rPr>
                <a:t>00 AM</a:t>
              </a:r>
              <a:endParaRPr lang="en-US" sz="1300" b="1" dirty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4B327AB-9BE8-4B2E-83C2-C05B3D973F38}"/>
                </a:ext>
              </a:extLst>
            </p:cNvPr>
            <p:cNvSpPr txBox="1"/>
            <p:nvPr/>
          </p:nvSpPr>
          <p:spPr>
            <a:xfrm>
              <a:off x="3328987" y="2826350"/>
              <a:ext cx="1638300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u="sng" dirty="0"/>
                <a:t>Credit Reports</a:t>
              </a:r>
              <a:r>
                <a:rPr lang="en-US" sz="1500" dirty="0"/>
                <a:t>:</a:t>
              </a:r>
            </a:p>
            <a:p>
              <a:pPr marL="119063" indent="-119063">
                <a:buFont typeface="Arial" panose="020B0604020202020204" pitchFamily="34" charset="0"/>
                <a:buChar char="•"/>
              </a:pPr>
              <a:r>
                <a:rPr lang="en-US" sz="1500" dirty="0"/>
                <a:t>FCE includes awarded CRRs</a:t>
              </a:r>
            </a:p>
            <a:p>
              <a:pPr marL="119063" indent="-119063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sz="1500" dirty="0"/>
                <a:t>ACL Summary Report shows </a:t>
              </a:r>
              <a:r>
                <a:rPr lang="en-US" sz="1500" b="1" dirty="0">
                  <a:solidFill>
                    <a:srgbClr val="FF0000"/>
                  </a:solidFill>
                </a:rPr>
                <a:t>CRR credit still locked</a:t>
              </a:r>
            </a:p>
            <a:p>
              <a:pPr marL="119063" indent="-119063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sz="1500" dirty="0"/>
                <a:t>Auction invoice reflected as OIA Adjustment</a:t>
              </a:r>
            </a:p>
            <a:p>
              <a:endParaRPr lang="en-US" sz="1500" dirty="0"/>
            </a:p>
            <a:p>
              <a:r>
                <a:rPr lang="en-US" sz="1500" dirty="0"/>
                <a:t>Auction invoice issued/posted in MIS mid-day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766D54F-FE06-4BA4-92F1-A2E62513B10E}"/>
                </a:ext>
              </a:extLst>
            </p:cNvPr>
            <p:cNvSpPr txBox="1"/>
            <p:nvPr/>
          </p:nvSpPr>
          <p:spPr>
            <a:xfrm>
              <a:off x="5200650" y="1630095"/>
              <a:ext cx="914400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Sep 18</a:t>
              </a:r>
            </a:p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Friday</a:t>
              </a:r>
            </a:p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9:</a:t>
              </a:r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  <a:sym typeface="Wingdings" panose="05000000000000000000" pitchFamily="2" charset="2"/>
                </a:rPr>
                <a:t>00 AM</a:t>
              </a:r>
              <a:endParaRPr lang="en-US" sz="1300" b="1" dirty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CF17E06-421F-4449-BDD1-766C807ACE5A}"/>
                </a:ext>
              </a:extLst>
            </p:cNvPr>
            <p:cNvSpPr txBox="1"/>
            <p:nvPr/>
          </p:nvSpPr>
          <p:spPr>
            <a:xfrm>
              <a:off x="5031316" y="2826350"/>
              <a:ext cx="1779059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9063" indent="-119063">
                <a:buFont typeface="Arial" panose="020B0604020202020204" pitchFamily="34" charset="0"/>
                <a:buChar char="•"/>
              </a:pPr>
              <a:r>
                <a:rPr lang="en-US" sz="1500" dirty="0"/>
                <a:t>CRR credit unlocked</a:t>
              </a:r>
            </a:p>
            <a:p>
              <a:pPr marL="119063" indent="-119063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en-US" sz="1500" dirty="0"/>
                <a:t>ACL Summary Report regenerated with </a:t>
              </a:r>
              <a:r>
                <a:rPr lang="en-US" sz="1500" b="1" dirty="0">
                  <a:solidFill>
                    <a:srgbClr val="FF0000"/>
                  </a:solidFill>
                </a:rPr>
                <a:t>CRR</a:t>
              </a:r>
              <a:r>
                <a:rPr lang="en-US" sz="1500" dirty="0"/>
                <a:t> </a:t>
              </a:r>
              <a:r>
                <a:rPr lang="en-US" sz="1500" b="1" dirty="0">
                  <a:solidFill>
                    <a:srgbClr val="FF0000"/>
                  </a:solidFill>
                </a:rPr>
                <a:t>credit unlocked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18D8155-F9B4-4820-8904-73C206BD969E}"/>
                </a:ext>
              </a:extLst>
            </p:cNvPr>
            <p:cNvSpPr txBox="1"/>
            <p:nvPr/>
          </p:nvSpPr>
          <p:spPr>
            <a:xfrm>
              <a:off x="6810375" y="1633433"/>
              <a:ext cx="914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Sep 19</a:t>
              </a:r>
            </a:p>
            <a:p>
              <a:pPr algn="ctr"/>
              <a:r>
                <a:rPr lang="en-US" sz="1300" b="1" dirty="0">
                  <a:effectLst>
                    <a:outerShdw blurRad="50800" dist="38100" algn="l" rotWithShape="0">
                      <a:srgbClr val="FFFF99">
                        <a:alpha val="40000"/>
                      </a:srgbClr>
                    </a:outerShdw>
                  </a:effectLst>
                </a:rPr>
                <a:t>Saturday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43B0EDF-4A43-4CF7-BEAA-D31BD62CF6F5}"/>
                </a:ext>
              </a:extLst>
            </p:cNvPr>
            <p:cNvSpPr txBox="1"/>
            <p:nvPr/>
          </p:nvSpPr>
          <p:spPr>
            <a:xfrm>
              <a:off x="6650567" y="2812845"/>
              <a:ext cx="15621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u="sng" dirty="0"/>
                <a:t>Credit Reports</a:t>
              </a:r>
              <a:r>
                <a:rPr lang="en-US" sz="1500" dirty="0"/>
                <a:t>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500" dirty="0"/>
                <a:t>Auction invoice reflected in EAL Report (OIA Adjustment removed)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690483A-10B9-4842-B598-B089D7A858DC}"/>
                </a:ext>
              </a:extLst>
            </p:cNvPr>
            <p:cNvSpPr/>
            <p:nvPr/>
          </p:nvSpPr>
          <p:spPr>
            <a:xfrm>
              <a:off x="2442633" y="1229839"/>
              <a:ext cx="2667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F85F611-915F-46A8-A7EA-8316D47B03F7}"/>
                </a:ext>
              </a:extLst>
            </p:cNvPr>
            <p:cNvSpPr/>
            <p:nvPr/>
          </p:nvSpPr>
          <p:spPr>
            <a:xfrm>
              <a:off x="3931708" y="1234756"/>
              <a:ext cx="2667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F290EA7-1D7C-4ADC-AE06-9EC89290D80F}"/>
                </a:ext>
              </a:extLst>
            </p:cNvPr>
            <p:cNvSpPr/>
            <p:nvPr/>
          </p:nvSpPr>
          <p:spPr>
            <a:xfrm>
              <a:off x="5524500" y="1236131"/>
              <a:ext cx="2667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C872252-418F-4F03-BBCB-313904BB6C6E}"/>
                </a:ext>
              </a:extLst>
            </p:cNvPr>
            <p:cNvSpPr/>
            <p:nvPr/>
          </p:nvSpPr>
          <p:spPr>
            <a:xfrm>
              <a:off x="7134225" y="1240366"/>
              <a:ext cx="2667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019CF15-BE95-4920-BD9B-C661225741E5}"/>
                </a:ext>
              </a:extLst>
            </p:cNvPr>
            <p:cNvSpPr txBox="1"/>
            <p:nvPr/>
          </p:nvSpPr>
          <p:spPr>
            <a:xfrm>
              <a:off x="736334" y="3851995"/>
              <a:ext cx="1162581" cy="18158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accent1">
                  <a:shade val="50000"/>
                </a:schemeClr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DAM ACLs sent 17:00 for Sep 18 auction</a:t>
              </a:r>
            </a:p>
            <a:p>
              <a:r>
                <a:rPr lang="en-US" sz="1400" b="1" dirty="0">
                  <a:solidFill>
                    <a:srgbClr val="FF0000"/>
                  </a:solidFill>
                </a:rPr>
                <a:t>still reduced by </a:t>
              </a:r>
              <a:r>
                <a:rPr lang="en-US" sz="1400" dirty="0"/>
                <a:t> CRR lock amount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5AC6F6D-D7EC-42F8-B562-6ADB8E8D32C2}"/>
                </a:ext>
              </a:extLst>
            </p:cNvPr>
            <p:cNvSpPr txBox="1"/>
            <p:nvPr/>
          </p:nvSpPr>
          <p:spPr>
            <a:xfrm>
              <a:off x="5257799" y="4751837"/>
              <a:ext cx="1335617" cy="160043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accent1">
                  <a:shade val="50000"/>
                </a:schemeClr>
              </a:solidFill>
              <a:prstDash val="solid"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500"/>
              </a:lvl1pPr>
            </a:lstStyle>
            <a:p>
              <a:r>
                <a:rPr lang="en-US" sz="1400" dirty="0"/>
                <a:t>DAM ACLs sent 17:00 for Sep 19 auction</a:t>
              </a:r>
            </a:p>
            <a:p>
              <a:r>
                <a:rPr lang="en-US" sz="1400" b="1" dirty="0">
                  <a:solidFill>
                    <a:srgbClr val="FF0000"/>
                  </a:solidFill>
                </a:rPr>
                <a:t>excludes</a:t>
              </a:r>
              <a:r>
                <a:rPr lang="en-US" sz="1400" dirty="0"/>
                <a:t> CRR lock amount</a:t>
              </a:r>
            </a:p>
          </p:txBody>
        </p:sp>
        <p:sp>
          <p:nvSpPr>
            <p:cNvPr id="26" name="Down Arrow 26">
              <a:extLst>
                <a:ext uri="{FF2B5EF4-FFF2-40B4-BE49-F238E27FC236}">
                  <a16:creationId xmlns:a16="http://schemas.microsoft.com/office/drawing/2014/main" id="{A58BF1DC-6325-4274-AFB6-FE58F19BDC85}"/>
                </a:ext>
              </a:extLst>
            </p:cNvPr>
            <p:cNvSpPr/>
            <p:nvPr/>
          </p:nvSpPr>
          <p:spPr>
            <a:xfrm>
              <a:off x="1066800" y="2521352"/>
              <a:ext cx="361950" cy="291493"/>
            </a:xfrm>
            <a:prstGeom prst="downArrow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>
              <a:innerShdw blurRad="63500" dist="50800" dir="5400000">
                <a:srgbClr val="00CCFF">
                  <a:alpha val="41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Down Arrow 27">
              <a:extLst>
                <a:ext uri="{FF2B5EF4-FFF2-40B4-BE49-F238E27FC236}">
                  <a16:creationId xmlns:a16="http://schemas.microsoft.com/office/drawing/2014/main" id="{57108330-1B40-46E7-9303-CB507103E04E}"/>
                </a:ext>
              </a:extLst>
            </p:cNvPr>
            <p:cNvSpPr/>
            <p:nvPr/>
          </p:nvSpPr>
          <p:spPr>
            <a:xfrm>
              <a:off x="2347383" y="2521352"/>
              <a:ext cx="361950" cy="291493"/>
            </a:xfrm>
            <a:prstGeom prst="downArrow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>
              <a:innerShdw blurRad="63500" dist="50800" dir="5400000">
                <a:srgbClr val="00CCFF">
                  <a:alpha val="41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Down Arrow 28">
              <a:extLst>
                <a:ext uri="{FF2B5EF4-FFF2-40B4-BE49-F238E27FC236}">
                  <a16:creationId xmlns:a16="http://schemas.microsoft.com/office/drawing/2014/main" id="{A361680D-3DCF-470A-863B-FA7FC1BCE462}"/>
                </a:ext>
              </a:extLst>
            </p:cNvPr>
            <p:cNvSpPr/>
            <p:nvPr/>
          </p:nvSpPr>
          <p:spPr>
            <a:xfrm>
              <a:off x="3837516" y="2504418"/>
              <a:ext cx="361950" cy="291493"/>
            </a:xfrm>
            <a:prstGeom prst="downArrow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>
              <a:innerShdw blurRad="63500" dist="50800" dir="5400000">
                <a:srgbClr val="00CCFF">
                  <a:alpha val="41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Down Arrow 29">
              <a:extLst>
                <a:ext uri="{FF2B5EF4-FFF2-40B4-BE49-F238E27FC236}">
                  <a16:creationId xmlns:a16="http://schemas.microsoft.com/office/drawing/2014/main" id="{6E7B6F3A-6A10-4913-BF5F-7EBA69B943C2}"/>
                </a:ext>
              </a:extLst>
            </p:cNvPr>
            <p:cNvSpPr/>
            <p:nvPr/>
          </p:nvSpPr>
          <p:spPr>
            <a:xfrm>
              <a:off x="5501217" y="2512885"/>
              <a:ext cx="361950" cy="291493"/>
            </a:xfrm>
            <a:prstGeom prst="downArrow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>
              <a:innerShdw blurRad="63500" dist="50800" dir="5400000">
                <a:srgbClr val="00CCFF">
                  <a:alpha val="41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Down Arrow 30">
              <a:extLst>
                <a:ext uri="{FF2B5EF4-FFF2-40B4-BE49-F238E27FC236}">
                  <a16:creationId xmlns:a16="http://schemas.microsoft.com/office/drawing/2014/main" id="{967CF352-9C65-4B93-BB32-498FC9E0C14A}"/>
                </a:ext>
              </a:extLst>
            </p:cNvPr>
            <p:cNvSpPr/>
            <p:nvPr/>
          </p:nvSpPr>
          <p:spPr>
            <a:xfrm>
              <a:off x="7069667" y="2498804"/>
              <a:ext cx="361950" cy="291493"/>
            </a:xfrm>
            <a:prstGeom prst="downArrow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>
              <a:innerShdw blurRad="63500" dist="50800" dir="5400000">
                <a:srgbClr val="00CCFF">
                  <a:alpha val="41000"/>
                </a:srgb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FE37AF6-0358-40BE-BCB7-DD7E78204E4F}"/>
                </a:ext>
              </a:extLst>
            </p:cNvPr>
            <p:cNvSpPr/>
            <p:nvPr/>
          </p:nvSpPr>
          <p:spPr>
            <a:xfrm>
              <a:off x="1193800" y="1231097"/>
              <a:ext cx="266700" cy="2286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6FF3B8D-5726-4A04-AF7F-341B93ED36F8}"/>
              </a:ext>
            </a:extLst>
          </p:cNvPr>
          <p:cNvSpPr txBox="1"/>
          <p:nvPr/>
        </p:nvSpPr>
        <p:spPr>
          <a:xfrm>
            <a:off x="323586" y="848380"/>
            <a:ext cx="3874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Credit Release Process</a:t>
            </a:r>
          </a:p>
        </p:txBody>
      </p:sp>
    </p:spTree>
    <p:extLst>
      <p:ext uri="{BB962C8B-B14F-4D97-AF65-F5344CB8AC3E}">
        <p14:creationId xmlns:p14="http://schemas.microsoft.com/office/powerpoint/2010/main" val="351836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CD8CCF0-9CA0-4B72-9008-603A31EBD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734007"/>
            <a:ext cx="7297544" cy="35237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Credit Exposure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7F9BFF-5EA3-4D7C-B7AA-6890E6A74431}"/>
              </a:ext>
            </a:extLst>
          </p:cNvPr>
          <p:cNvSpPr/>
          <p:nvPr/>
        </p:nvSpPr>
        <p:spPr>
          <a:xfrm>
            <a:off x="6629400" y="3962400"/>
            <a:ext cx="1411842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86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15209</TotalTime>
  <Words>801</Words>
  <Application>Microsoft Office PowerPoint</Application>
  <PresentationFormat>On-screen Show (4:3)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Barnes, Bill</cp:lastModifiedBy>
  <cp:revision>342</cp:revision>
  <dcterms:created xsi:type="dcterms:W3CDTF">2006-08-16T00:00:00Z</dcterms:created>
  <dcterms:modified xsi:type="dcterms:W3CDTF">2020-10-05T14:01:02Z</dcterms:modified>
</cp:coreProperties>
</file>