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0" r:id="rId6"/>
    <p:sldId id="264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2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1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0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9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38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20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08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6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66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C7CD-CF94-4F3A-BEB7-42C6E544E50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39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0C7CD-CF94-4F3A-BEB7-42C6E544E50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E0CF9-0E77-43C9-8201-32333FD19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15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9150" y="1600200"/>
            <a:ext cx="10020299" cy="16764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latin typeface="+mn-lt"/>
              </a:rPr>
              <a:t>Demand Side Working </a:t>
            </a:r>
            <a:r>
              <a:rPr lang="en-US" sz="4400" b="1" dirty="0">
                <a:latin typeface="+mn-lt"/>
              </a:rPr>
              <a:t>Group update to the Wholesale Market Subcommittee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9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10/07/2020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6604" y="3962401"/>
            <a:ext cx="548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 smtClean="0"/>
              <a:t>Christian Powell, PEC, Chair</a:t>
            </a:r>
          </a:p>
          <a:p>
            <a:pPr algn="ctr"/>
            <a:r>
              <a:rPr lang="en-US" b="1" dirty="0" smtClean="0"/>
              <a:t>Holly O’Neill, MP2, Vice Chair</a:t>
            </a:r>
          </a:p>
          <a:p>
            <a:pPr algn="ctr"/>
            <a:r>
              <a:rPr lang="en-US" b="1" dirty="0" smtClean="0"/>
              <a:t>Mike Hourihan, CPower, </a:t>
            </a:r>
            <a:r>
              <a:rPr lang="en-US" b="1" dirty="0"/>
              <a:t>Vice Chair</a:t>
            </a:r>
          </a:p>
        </p:txBody>
      </p:sp>
    </p:spTree>
    <p:extLst>
      <p:ext uri="{BB962C8B-B14F-4D97-AF65-F5344CB8AC3E}">
        <p14:creationId xmlns:p14="http://schemas.microsoft.com/office/powerpoint/2010/main" val="2586860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599" y="831850"/>
            <a:ext cx="9458325" cy="838200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sz="4400" dirty="0">
                <a:latin typeface="+mn-lt"/>
              </a:rPr>
              <a:t>June 19 </a:t>
            </a:r>
            <a:r>
              <a:rPr lang="en-US" sz="4400" dirty="0" smtClean="0">
                <a:latin typeface="+mn-lt"/>
              </a:rPr>
              <a:t>DSWG </a:t>
            </a:r>
            <a:r>
              <a:rPr lang="en-US" sz="4400" dirty="0" err="1" smtClean="0">
                <a:latin typeface="+mn-lt"/>
              </a:rPr>
              <a:t>Webex</a:t>
            </a:r>
            <a:r>
              <a:rPr lang="en-US" sz="4400" dirty="0" smtClean="0">
                <a:latin typeface="+mn-lt"/>
              </a:rPr>
              <a:t> Meeting Recap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050" y="1352550"/>
            <a:ext cx="9115424" cy="4800600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endParaRPr lang="en-US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/>
              <a:t>Controllable Load Resources in the </a:t>
            </a:r>
            <a:r>
              <a:rPr lang="en-US" dirty="0" smtClean="0"/>
              <a:t>Ancillary Service </a:t>
            </a:r>
            <a:r>
              <a:rPr lang="en-US" dirty="0"/>
              <a:t>Market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 smtClean="0"/>
              <a:t>Behind the Meter – Energy Storage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 smtClean="0"/>
              <a:t>ERCOT Summer 2020 Load Analysis</a:t>
            </a:r>
            <a:endParaRPr lang="en-US" baseline="30000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 smtClean="0"/>
              <a:t>Demand Response </a:t>
            </a:r>
            <a:r>
              <a:rPr lang="en-US" dirty="0"/>
              <a:t>Survey </a:t>
            </a:r>
            <a:r>
              <a:rPr lang="en-US" dirty="0" smtClean="0"/>
              <a:t>Update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 smtClean="0"/>
              <a:t>Load Resources (non-CLR) Update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 smtClean="0"/>
              <a:t>Goals Review</a:t>
            </a:r>
          </a:p>
          <a:p>
            <a:pPr lvl="1">
              <a:spcBef>
                <a:spcPts val="0"/>
              </a:spcBef>
              <a:defRPr/>
            </a:pPr>
            <a:endParaRPr lang="en-US" dirty="0" smtClean="0"/>
          </a:p>
          <a:p>
            <a:pPr lvl="1">
              <a:spcBef>
                <a:spcPts val="0"/>
              </a:spcBef>
              <a:defRPr/>
            </a:pPr>
            <a:endParaRPr lang="en-US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endParaRPr lang="en-US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266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Controllable Load Resources in </a:t>
            </a:r>
            <a:r>
              <a:rPr lang="en-US" dirty="0" smtClean="0"/>
              <a:t>the Energy and </a:t>
            </a:r>
            <a:r>
              <a:rPr lang="en-US" dirty="0"/>
              <a:t>Ancillary Service </a:t>
            </a:r>
            <a:r>
              <a:rPr lang="en-US" dirty="0" smtClean="0"/>
              <a:t>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ERCOT presented on the current status of CLRs participating in the ERCOT region.</a:t>
            </a:r>
          </a:p>
          <a:p>
            <a:r>
              <a:rPr lang="en-US" sz="2400" dirty="0" smtClean="0"/>
              <a:t>Applicable Definitions and General Review of Ancillary </a:t>
            </a:r>
            <a:r>
              <a:rPr lang="en-US" sz="2400" dirty="0"/>
              <a:t>Services in the ERCOT Region</a:t>
            </a:r>
          </a:p>
          <a:p>
            <a:r>
              <a:rPr lang="en-US" sz="2400" dirty="0"/>
              <a:t>Load Resource Characteristics</a:t>
            </a:r>
          </a:p>
          <a:p>
            <a:pPr lvl="0"/>
            <a:r>
              <a:rPr lang="en-US" sz="2400" dirty="0"/>
              <a:t>Registration and Modeling</a:t>
            </a:r>
            <a:endParaRPr lang="en-US" sz="1000" dirty="0"/>
          </a:p>
          <a:p>
            <a:r>
              <a:rPr lang="en-US" sz="2400" dirty="0"/>
              <a:t>Qualification and Testing</a:t>
            </a:r>
          </a:p>
          <a:p>
            <a:r>
              <a:rPr lang="en-US" sz="2400" dirty="0"/>
              <a:t>Real Time Energy Market</a:t>
            </a:r>
          </a:p>
          <a:p>
            <a:r>
              <a:rPr lang="en-US" sz="2400" dirty="0"/>
              <a:t>Ancillary Service Participation</a:t>
            </a:r>
          </a:p>
          <a:p>
            <a:r>
              <a:rPr lang="en-US" sz="2400" dirty="0"/>
              <a:t>Performance Analysis and Compliance Activities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07364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Controllable Load Resources in the Energy and Ancillary Service </a:t>
            </a:r>
            <a:r>
              <a:rPr lang="en-US" dirty="0" smtClean="0"/>
              <a:t>Markets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Notable Takeaways:</a:t>
            </a:r>
          </a:p>
          <a:p>
            <a:r>
              <a:rPr lang="en-US" sz="2400" dirty="0" smtClean="0"/>
              <a:t>Most </a:t>
            </a:r>
            <a:r>
              <a:rPr lang="en-US" sz="2400" dirty="0"/>
              <a:t>Load Resources participating in AS market are </a:t>
            </a:r>
            <a:r>
              <a:rPr lang="en-US" sz="2400" dirty="0" smtClean="0"/>
              <a:t>non-controllable LRs.</a:t>
            </a:r>
            <a:endParaRPr lang="en-US" sz="2400" dirty="0"/>
          </a:p>
          <a:p>
            <a:r>
              <a:rPr lang="en-US" sz="2400" dirty="0" smtClean="0"/>
              <a:t>Recently </a:t>
            </a:r>
            <a:r>
              <a:rPr lang="en-US" sz="2400" dirty="0"/>
              <a:t>several data centers have begun participating as </a:t>
            </a:r>
            <a:r>
              <a:rPr lang="en-US" sz="2400" dirty="0" smtClean="0"/>
              <a:t>CLRs.</a:t>
            </a:r>
            <a:endParaRPr lang="en-US" sz="2400" dirty="0"/>
          </a:p>
          <a:p>
            <a:r>
              <a:rPr lang="en-US" sz="2400" dirty="0" smtClean="0"/>
              <a:t>CLRs </a:t>
            </a:r>
            <a:r>
              <a:rPr lang="en-US" sz="2400" dirty="0"/>
              <a:t>are awarded the same as GRs and face similar requirements. </a:t>
            </a:r>
          </a:p>
          <a:p>
            <a:r>
              <a:rPr lang="en-US" sz="2400" dirty="0"/>
              <a:t>CLRs can participate in </a:t>
            </a:r>
            <a:r>
              <a:rPr lang="en-US" sz="2400" dirty="0" err="1"/>
              <a:t>Reg</a:t>
            </a:r>
            <a:r>
              <a:rPr lang="en-US" sz="2400" dirty="0"/>
              <a:t> Up, </a:t>
            </a:r>
            <a:r>
              <a:rPr lang="en-US" sz="2400" dirty="0" err="1"/>
              <a:t>Reg</a:t>
            </a:r>
            <a:r>
              <a:rPr lang="en-US" sz="2400" dirty="0"/>
              <a:t> </a:t>
            </a:r>
            <a:r>
              <a:rPr lang="en-US" sz="2400" dirty="0" err="1"/>
              <a:t>Dn</a:t>
            </a:r>
            <a:r>
              <a:rPr lang="en-US" sz="2400" dirty="0"/>
              <a:t>, RRS and NSRS.</a:t>
            </a:r>
          </a:p>
          <a:p>
            <a:r>
              <a:rPr lang="en-US" sz="2400" dirty="0"/>
              <a:t>The portion of </a:t>
            </a:r>
            <a:r>
              <a:rPr lang="en-US" sz="2400" dirty="0" smtClean="0"/>
              <a:t>a </a:t>
            </a:r>
            <a:r>
              <a:rPr lang="en-US" sz="2400" dirty="0"/>
              <a:t>CLR’s load </a:t>
            </a:r>
            <a:r>
              <a:rPr lang="en-US" sz="2400" dirty="0" smtClean="0"/>
              <a:t>providing </a:t>
            </a:r>
            <a:r>
              <a:rPr lang="en-US" sz="2400" dirty="0"/>
              <a:t>AS </a:t>
            </a:r>
            <a:r>
              <a:rPr lang="en-US" sz="2400" dirty="0" smtClean="0"/>
              <a:t>can </a:t>
            </a:r>
            <a:r>
              <a:rPr lang="en-US" sz="2400" dirty="0"/>
              <a:t>be limited from 20% to 100% of the </a:t>
            </a:r>
            <a:r>
              <a:rPr lang="en-US" sz="2400" dirty="0" smtClean="0"/>
              <a:t>MPC (based </a:t>
            </a:r>
            <a:r>
              <a:rPr lang="en-US" sz="2400" dirty="0"/>
              <a:t>on its droop </a:t>
            </a:r>
            <a:r>
              <a:rPr lang="en-US" sz="2400" dirty="0" smtClean="0"/>
              <a:t>setting).</a:t>
            </a:r>
            <a:endParaRPr lang="en-US" sz="2400" dirty="0"/>
          </a:p>
          <a:p>
            <a:r>
              <a:rPr lang="en-US" sz="2400" dirty="0" smtClean="0"/>
              <a:t>Performance </a:t>
            </a:r>
            <a:r>
              <a:rPr lang="en-US" sz="2400" dirty="0"/>
              <a:t>for AS is included in the CLREDP metrics.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4387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Behind the Meter – Energy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8559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200" dirty="0" smtClean="0"/>
              <a:t>Shams </a:t>
            </a:r>
            <a:r>
              <a:rPr lang="en-US" sz="2200" dirty="0"/>
              <a:t>Siddiqi presented on battery energy storage collocated with load behind a single </a:t>
            </a:r>
            <a:r>
              <a:rPr lang="en-US" sz="2200" dirty="0" smtClean="0"/>
              <a:t>POI that requests </a:t>
            </a:r>
            <a:r>
              <a:rPr lang="en-US" sz="2200" dirty="0"/>
              <a:t>to participate in the AS Market </a:t>
            </a:r>
            <a:r>
              <a:rPr lang="en-US" sz="2200" dirty="0" smtClean="0"/>
              <a:t>as a CLR not a </a:t>
            </a:r>
            <a:r>
              <a:rPr lang="en-US" sz="2200" dirty="0"/>
              <a:t>Generation </a:t>
            </a:r>
            <a:r>
              <a:rPr lang="en-US" sz="2200" dirty="0" smtClean="0"/>
              <a:t>Resource. </a:t>
            </a:r>
            <a:endParaRPr lang="en-US" sz="22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US" altLang="en-US" sz="2200" dirty="0" smtClean="0"/>
              <a:t>Battery </a:t>
            </a:r>
            <a:r>
              <a:rPr lang="en-US" altLang="en-US" sz="2200" dirty="0"/>
              <a:t>would charge/discharge behind the POI, but </a:t>
            </a:r>
            <a:r>
              <a:rPr lang="en-US" altLang="en-US" sz="2200" dirty="0" smtClean="0"/>
              <a:t>not </a:t>
            </a:r>
            <a:r>
              <a:rPr lang="en-US" altLang="en-US" sz="2200" dirty="0"/>
              <a:t>inject MW back to </a:t>
            </a:r>
            <a:r>
              <a:rPr lang="en-US" altLang="en-US" sz="2200" dirty="0" smtClean="0"/>
              <a:t>grid</a:t>
            </a:r>
            <a:endParaRPr lang="en-US" altLang="en-US" sz="22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US" altLang="en-US" sz="2200" dirty="0" smtClean="0"/>
              <a:t>Battery </a:t>
            </a:r>
            <a:r>
              <a:rPr lang="en-US" altLang="en-US" sz="2200" dirty="0"/>
              <a:t>would not be eligible for WSL treatment 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US" altLang="en-US" sz="2200" dirty="0" smtClean="0"/>
              <a:t>Battery </a:t>
            </a:r>
            <a:r>
              <a:rPr lang="en-US" altLang="en-US" sz="2200" dirty="0"/>
              <a:t>would be the controlling device for load proposed to be modeled as CLR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US" altLang="en-US" sz="2200" dirty="0"/>
              <a:t>Currently, a CLR that is behind the same POI as Load must separately telemeter its </a:t>
            </a:r>
            <a:r>
              <a:rPr lang="en-US" altLang="en-US" sz="2200" dirty="0" smtClean="0"/>
              <a:t>energy. </a:t>
            </a:r>
          </a:p>
          <a:p>
            <a:pPr>
              <a:lnSpc>
                <a:spcPct val="110000"/>
              </a:lnSpc>
            </a:pPr>
            <a:r>
              <a:rPr lang="en-US" sz="2200" dirty="0" smtClean="0"/>
              <a:t>ERCOT </a:t>
            </a:r>
            <a:r>
              <a:rPr lang="en-US" sz="2200" dirty="0"/>
              <a:t>committed to working with Mr. Siddiqi to discuss all the issues and will bring back to DSWG next month.</a:t>
            </a:r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26984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Summer 2020 Load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6075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900" dirty="0"/>
              <a:t>ERCOT gave a presentation on Load response covering </a:t>
            </a:r>
            <a:r>
              <a:rPr lang="en-US" sz="1900" dirty="0" smtClean="0"/>
              <a:t>Summer </a:t>
            </a:r>
            <a:r>
              <a:rPr lang="en-US" sz="1900" dirty="0"/>
              <a:t>2020 </a:t>
            </a:r>
            <a:r>
              <a:rPr lang="en-US" sz="1900" dirty="0" smtClean="0"/>
              <a:t>(through August). </a:t>
            </a:r>
            <a:endParaRPr lang="en-US" sz="1900" dirty="0"/>
          </a:p>
          <a:p>
            <a:pPr marL="228600" lvl="1">
              <a:lnSpc>
                <a:spcPct val="110000"/>
              </a:lnSpc>
              <a:spcBef>
                <a:spcPts val="1000"/>
              </a:spcBef>
              <a:defRPr/>
            </a:pPr>
            <a:r>
              <a:rPr lang="en-US" altLang="en-US" sz="1900" dirty="0"/>
              <a:t>The analysis looked at changes in load shapes that occurred in 2020.</a:t>
            </a:r>
          </a:p>
          <a:p>
            <a:pPr marL="228600" lvl="1">
              <a:lnSpc>
                <a:spcPct val="110000"/>
              </a:lnSpc>
              <a:spcBef>
                <a:spcPts val="1000"/>
              </a:spcBef>
              <a:defRPr/>
            </a:pPr>
            <a:r>
              <a:rPr lang="en-US" altLang="en-US" sz="1900" dirty="0" smtClean="0"/>
              <a:t>The </a:t>
            </a:r>
            <a:r>
              <a:rPr lang="en-US" altLang="en-US" sz="1900" dirty="0"/>
              <a:t>approach was to estimate regression models for </a:t>
            </a:r>
            <a:r>
              <a:rPr lang="en-US" altLang="en-US" sz="1900" dirty="0" smtClean="0"/>
              <a:t>ESIIDs </a:t>
            </a:r>
            <a:r>
              <a:rPr lang="en-US" altLang="en-US" sz="1900" dirty="0"/>
              <a:t>using the Jan 1, 2018 to March 10, 2020 time period.</a:t>
            </a:r>
          </a:p>
          <a:p>
            <a:pPr marL="228600" lvl="1">
              <a:lnSpc>
                <a:spcPct val="110000"/>
              </a:lnSpc>
              <a:spcBef>
                <a:spcPts val="1000"/>
              </a:spcBef>
              <a:defRPr/>
            </a:pPr>
            <a:r>
              <a:rPr lang="en-US" altLang="en-US" sz="1900" dirty="0" smtClean="0"/>
              <a:t>The </a:t>
            </a:r>
            <a:r>
              <a:rPr lang="en-US" altLang="en-US" sz="1900" dirty="0"/>
              <a:t>models were then run with 2020 inputs to develop load shapes to compare to actual load </a:t>
            </a:r>
            <a:r>
              <a:rPr lang="en-US" altLang="en-US" sz="1900" dirty="0" smtClean="0"/>
              <a:t>shapes.</a:t>
            </a:r>
          </a:p>
          <a:p>
            <a:pPr marL="228600" lvl="1">
              <a:lnSpc>
                <a:spcPct val="110000"/>
              </a:lnSpc>
              <a:spcBef>
                <a:spcPts val="1000"/>
              </a:spcBef>
              <a:defRPr/>
            </a:pPr>
            <a:r>
              <a:rPr lang="en-US" altLang="en-US" sz="1900" dirty="0" smtClean="0"/>
              <a:t>Results:</a:t>
            </a:r>
          </a:p>
          <a:p>
            <a:pPr marL="800100" lvl="1" indent="-342900">
              <a:buAutoNum type="arabicPeriod"/>
            </a:pPr>
            <a:r>
              <a:rPr lang="en-US" sz="1900" dirty="0"/>
              <a:t>Actual Residential load shapes are generally higher than the model estimates in the morning, early </a:t>
            </a:r>
            <a:r>
              <a:rPr lang="en-US" sz="1900" dirty="0" smtClean="0"/>
              <a:t>afternoon, </a:t>
            </a:r>
            <a:r>
              <a:rPr lang="en-US" sz="1900" dirty="0"/>
              <a:t>and night </a:t>
            </a:r>
            <a:r>
              <a:rPr lang="en-US" sz="1900" dirty="0" smtClean="0"/>
              <a:t>hours with the largest increases </a:t>
            </a:r>
            <a:r>
              <a:rPr lang="en-US" sz="1900" dirty="0" smtClean="0"/>
              <a:t>occurring </a:t>
            </a:r>
            <a:r>
              <a:rPr lang="en-US" sz="1900" dirty="0"/>
              <a:t>close to noon</a:t>
            </a:r>
            <a:r>
              <a:rPr lang="en-US" sz="1900" dirty="0" smtClean="0"/>
              <a:t>.</a:t>
            </a:r>
          </a:p>
          <a:p>
            <a:pPr marL="800100" lvl="1" indent="-342900">
              <a:buAutoNum type="arabicPeriod"/>
            </a:pPr>
            <a:r>
              <a:rPr lang="en-US" sz="1900" dirty="0"/>
              <a:t>Actual Non-Residential load shapes are generally lower than the model estimates throughout the </a:t>
            </a:r>
            <a:r>
              <a:rPr lang="en-US" sz="1900" dirty="0" smtClean="0"/>
              <a:t>day with the largest decreases </a:t>
            </a:r>
            <a:r>
              <a:rPr lang="en-US" sz="1900" dirty="0" smtClean="0"/>
              <a:t>occurring </a:t>
            </a:r>
            <a:r>
              <a:rPr lang="en-US" sz="1900" dirty="0"/>
              <a:t>close to HE17</a:t>
            </a:r>
            <a:r>
              <a:rPr lang="en-US" sz="1900" dirty="0" smtClean="0"/>
              <a:t>.</a:t>
            </a:r>
          </a:p>
          <a:p>
            <a:pPr marL="800100" lvl="1" indent="-342900">
              <a:buAutoNum type="arabicPeriod"/>
            </a:pPr>
            <a:r>
              <a:rPr lang="en-US" sz="1900" dirty="0"/>
              <a:t>Weekday average energy and HE 17 load for </a:t>
            </a:r>
            <a:r>
              <a:rPr lang="en-US" sz="1900" dirty="0" smtClean="0"/>
              <a:t>telemetered </a:t>
            </a:r>
            <a:r>
              <a:rPr lang="en-US" sz="1900" dirty="0"/>
              <a:t>4CP responder circuits has been about 13% lower for the April – August time period for 2020 vs 2019.</a:t>
            </a:r>
          </a:p>
          <a:p>
            <a:pPr marL="800100" lvl="1" indent="-342900">
              <a:buAutoNum type="arabicPeriod"/>
            </a:pPr>
            <a:r>
              <a:rPr lang="en-US" sz="1900" dirty="0" smtClean="0"/>
              <a:t>The </a:t>
            </a:r>
            <a:r>
              <a:rPr lang="en-US" sz="1900" dirty="0"/>
              <a:t>load is slowly trending back up and is now down about 9% from 2019</a:t>
            </a:r>
            <a:r>
              <a:rPr lang="en-US" sz="1900" dirty="0" smtClean="0"/>
              <a:t>.</a:t>
            </a:r>
          </a:p>
          <a:p>
            <a:pPr marL="342900" indent="-342900">
              <a:buAutoNum type="arabicPeriod"/>
            </a:pPr>
            <a:endParaRPr lang="en-US" sz="1900" dirty="0"/>
          </a:p>
          <a:p>
            <a:pPr marL="228600" lvl="1">
              <a:lnSpc>
                <a:spcPct val="110000"/>
              </a:lnSpc>
              <a:spcBef>
                <a:spcPts val="1000"/>
              </a:spcBef>
              <a:defRPr/>
            </a:pPr>
            <a:endParaRPr lang="en-US" altLang="en-US" sz="1900" dirty="0"/>
          </a:p>
          <a:p>
            <a:endParaRPr lang="en-US" sz="1900" dirty="0" smtClean="0"/>
          </a:p>
        </p:txBody>
      </p:sp>
    </p:spTree>
    <p:extLst>
      <p:ext uri="{BB962C8B-B14F-4D97-AF65-F5344CB8AC3E}">
        <p14:creationId xmlns:p14="http://schemas.microsoft.com/office/powerpoint/2010/main" val="915084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Response Survey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smtClean="0"/>
              <a:t>ERCOT gave a </a:t>
            </a:r>
            <a:r>
              <a:rPr lang="en-US" sz="2400" dirty="0"/>
              <a:t>presentation </a:t>
            </a:r>
            <a:r>
              <a:rPr lang="en-US" sz="2400" dirty="0" smtClean="0"/>
              <a:t>on the status of DR Survey notifications and participation submittals. </a:t>
            </a:r>
          </a:p>
          <a:p>
            <a:r>
              <a:rPr lang="en-US" altLang="en-US" sz="2400" dirty="0"/>
              <a:t>August 15: Participating REPs and NOIEs </a:t>
            </a:r>
            <a:r>
              <a:rPr lang="en-US" altLang="en-US" sz="2400" dirty="0" smtClean="0"/>
              <a:t>submitted </a:t>
            </a:r>
            <a:r>
              <a:rPr lang="en-US" altLang="en-US" sz="2400" dirty="0"/>
              <a:t>responses to ERCOT indicating whether they expect to have Demand/Price response programs operating on September </a:t>
            </a:r>
            <a:r>
              <a:rPr lang="en-US" altLang="en-US" sz="2400" dirty="0" smtClean="0"/>
              <a:t>1 snapshot date.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altLang="en-US" sz="2400" dirty="0"/>
              <a:t>September 1: REPs may submit requests for ERCOT ESIID file to use for pre-validation of files submitted to ERCOT.</a:t>
            </a:r>
          </a:p>
          <a:p>
            <a:r>
              <a:rPr lang="en-US" altLang="en-US" sz="2400" dirty="0"/>
              <a:t>October 15: date for REPs to have submitted an ESIID file and if applicable on Event File.</a:t>
            </a:r>
          </a:p>
          <a:p>
            <a:r>
              <a:rPr lang="en-US" altLang="en-US" sz="2400" dirty="0"/>
              <a:t>October 31: Deadline for REP and NOIE file submissions.</a:t>
            </a:r>
          </a:p>
          <a:p>
            <a:r>
              <a:rPr lang="en-US" sz="2400" dirty="0"/>
              <a:t>November 7: Deadline for NOIEs to resolve any discrepancies identified by ERCOT.</a:t>
            </a:r>
          </a:p>
          <a:p>
            <a:r>
              <a:rPr lang="en-US" sz="2400" dirty="0" smtClean="0"/>
              <a:t>December </a:t>
            </a:r>
            <a:r>
              <a:rPr lang="en-US" sz="2400" dirty="0"/>
              <a:t>15: ERCOT report posted to MIS.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615236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</a:t>
            </a:r>
            <a:r>
              <a:rPr lang="en-US" dirty="0" smtClean="0"/>
              <a:t>Resources </a:t>
            </a:r>
            <a:r>
              <a:rPr lang="en-US" dirty="0"/>
              <a:t>(non-CLR)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ERCOT posted the deployments of NCLRs back several years to 2011.</a:t>
            </a:r>
          </a:p>
          <a:p>
            <a:r>
              <a:rPr lang="en-US" sz="2400" dirty="0" smtClean="0"/>
              <a:t>Still taking feedback on future presentation to convey total participation of NCLRs in the market including data not already provided in the 60-day and 2-day reports, identifying location of load resource reports, and reporting on NCLR </a:t>
            </a:r>
            <a:r>
              <a:rPr lang="en-US" sz="2400" dirty="0" err="1" smtClean="0"/>
              <a:t>prorations</a:t>
            </a:r>
            <a:r>
              <a:rPr lang="en-US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2739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694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Demand Side Working Group update to the Wholesale Market Subcommittee</vt:lpstr>
      <vt:lpstr>June 19 DSWG Webex Meeting Recap</vt:lpstr>
      <vt:lpstr>Controllable Load Resources in the Energy and Ancillary Service Markets</vt:lpstr>
      <vt:lpstr>Controllable Load Resources in the Energy and Ancillary Service Markets (cont.)</vt:lpstr>
      <vt:lpstr>Behind the Meter – Energy Storage</vt:lpstr>
      <vt:lpstr>ERCOT Summer 2020 Load Analysis</vt:lpstr>
      <vt:lpstr>Demand Response Survey Update</vt:lpstr>
      <vt:lpstr>Load Resources (non-CLR) Update</vt:lpstr>
    </vt:vector>
  </TitlesOfParts>
  <Company>Pedernales Electric Cooperative,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Side Working Group update to the Wholesale Market Subcommittee</dc:title>
  <dc:creator>Christian Powell</dc:creator>
  <cp:lastModifiedBy>Christian Powell</cp:lastModifiedBy>
  <cp:revision>50</cp:revision>
  <dcterms:created xsi:type="dcterms:W3CDTF">2020-07-06T22:13:43Z</dcterms:created>
  <dcterms:modified xsi:type="dcterms:W3CDTF">2020-10-05T18:55:20Z</dcterms:modified>
</cp:coreProperties>
</file>