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370" r:id="rId2"/>
    <p:sldId id="405" r:id="rId3"/>
    <p:sldId id="400" r:id="rId4"/>
    <p:sldId id="385" r:id="rId5"/>
    <p:sldId id="380" r:id="rId6"/>
    <p:sldId id="38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94171"/>
    <a:srgbClr val="40949A"/>
    <a:srgbClr val="DDDDDD"/>
    <a:srgbClr val="FF3300"/>
    <a:srgbClr val="FF9900"/>
    <a:srgbClr val="5469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6" autoAdjust="0"/>
    <p:restoredTop sz="94660"/>
  </p:normalViewPr>
  <p:slideViewPr>
    <p:cSldViewPr>
      <p:cViewPr varScale="1">
        <p:scale>
          <a:sx n="89" d="100"/>
          <a:sy n="89" d="100"/>
        </p:scale>
        <p:origin x="984" y="41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Update to RMS</a:t>
            </a:r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services/train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81400"/>
            <a:ext cx="6324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>
                <a:latin typeface="Calibri" panose="020F0502020204030204" pitchFamily="34" charset="0"/>
              </a:rPr>
              <a:t>Update to RMS</a:t>
            </a:r>
          </a:p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</a:rPr>
              <a:t>Tuesday, October 6</a:t>
            </a:r>
            <a:r>
              <a:rPr lang="en-US" sz="2800" baseline="30000" dirty="0">
                <a:latin typeface="Calibri" panose="020F0502020204030204" pitchFamily="34" charset="0"/>
              </a:rPr>
              <a:t>th</a:t>
            </a:r>
            <a:r>
              <a:rPr lang="en-US" sz="2800" dirty="0">
                <a:latin typeface="Calibri" panose="020F0502020204030204" pitchFamily="34" charset="0"/>
              </a:rPr>
              <a:t>, 2020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543800" cy="1828800"/>
          </a:xfrm>
        </p:spPr>
        <p:txBody>
          <a:bodyPr/>
          <a:lstStyle/>
          <a:p>
            <a:pPr algn="ctr" eaLnBrk="1" hangingPunct="1"/>
            <a:r>
              <a:rPr lang="en-US" sz="4400" b="1" dirty="0">
                <a:latin typeface="Calibri" panose="020F0502020204030204" pitchFamily="34" charset="0"/>
              </a:rPr>
              <a:t>ERCOT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Retail Market Training</a:t>
            </a:r>
            <a:br>
              <a:rPr lang="en-US" sz="4400" b="1" dirty="0">
                <a:latin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</a:rPr>
              <a:t> Task Force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0999" y="5410200"/>
            <a:ext cx="8305801" cy="476250"/>
          </a:xfrm>
        </p:spPr>
        <p:txBody>
          <a:bodyPr/>
          <a:lstStyle/>
          <a:p>
            <a:pPr>
              <a:defRPr/>
            </a:pP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Debbie McKeever, Oncor               Tomas Fernandez, NRG            Sheri Wiegand, TXU Energy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625E-53ED-48D4-BE4E-7F69CC7AF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Management System On-line Training Statistics &amp; New Mass Transition Module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ACF92B-8280-43F2-9637-BB1D7A34B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4876F-C4F0-4F0A-954A-C595581233D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7853D23-1CBC-4374-A9B1-3D44D6CFFB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044000"/>
              </p:ext>
            </p:extLst>
          </p:nvPr>
        </p:nvGraphicFramePr>
        <p:xfrm>
          <a:off x="495300" y="914400"/>
          <a:ext cx="815339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93977941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2152644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020326276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2961936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LMS Stats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 Progress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Complete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Total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433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83819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MarkeTrak</a:t>
                      </a:r>
                      <a:r>
                        <a:rPr lang="en-US" sz="2400" dirty="0"/>
                        <a:t>-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26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101 - YTD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642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Retail 101 – All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80326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2862430A-9E17-4677-A5A9-6DF04C2CA03D}"/>
              </a:ext>
            </a:extLst>
          </p:cNvPr>
          <p:cNvSpPr txBox="1"/>
          <p:nvPr/>
        </p:nvSpPr>
        <p:spPr>
          <a:xfrm>
            <a:off x="571499" y="4038600"/>
            <a:ext cx="8001000" cy="19389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Development of a Mass Transition on line module is near completion with a mid Fall launch planned.  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Goals of the module include: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What a Mass Transition is and why it occurs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How a Mass Transition is executed and completed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The roles and requirements of market participants involved </a:t>
            </a:r>
          </a:p>
        </p:txBody>
      </p:sp>
    </p:spTree>
    <p:extLst>
      <p:ext uri="{BB962C8B-B14F-4D97-AF65-F5344CB8AC3E}">
        <p14:creationId xmlns:p14="http://schemas.microsoft.com/office/powerpoint/2010/main" val="1356363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sz="2200" b="1" dirty="0">
                <a:latin typeface="Arial Black" panose="020B0A04020102020204" pitchFamily="34" charset="0"/>
              </a:rPr>
              <a:t>MarkeTrak On-line Training Modules Available </a:t>
            </a:r>
            <a:endParaRPr lang="en-US" sz="2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638800"/>
          </a:xfrm>
        </p:spPr>
        <p:txBody>
          <a:bodyPr/>
          <a:lstStyle/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Marketrak Overview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Switch Hold Removal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Cancel With/Without  Approvals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Inadvertent Gains/Losses &amp; Rescissions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Usage and Billing</a:t>
            </a:r>
            <a:endParaRPr lang="en-US" sz="2400" i="1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Other D2D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Bulk Insert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 err="1">
                <a:latin typeface="Calibri" panose="020F0502020204030204" pitchFamily="34" charset="0"/>
              </a:rPr>
              <a:t>MarkeTrak</a:t>
            </a:r>
            <a:r>
              <a:rPr lang="en-US" sz="2400" dirty="0">
                <a:latin typeface="Calibri" panose="020F0502020204030204" pitchFamily="34" charset="0"/>
              </a:rPr>
              <a:t> Admin Functionality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LSE Subtypes 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Data Extract Variances (DEV) Non-LSE Subtypes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Emails and Notifications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latin typeface="Calibri" panose="020F0502020204030204" pitchFamily="34" charset="0"/>
              </a:rPr>
              <a:t>Reporting – Background &amp; GUI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3352232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latin typeface="Arial Black" panose="020B0A04020102020204" pitchFamily="34" charset="0"/>
              </a:rPr>
              <a:t>Retail Market Training - Registration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latin typeface="Calibri" panose="020F0502020204030204" pitchFamily="34" charset="0"/>
              </a:rPr>
              <a:t>How do I register for Training?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the ERCOT Training Website at </a:t>
            </a:r>
            <a:r>
              <a:rPr lang="en-US" sz="2100" b="0" dirty="0">
                <a:latin typeface="Calibri" panose="020F0502020204030204" pitchFamily="34" charset="0"/>
                <a:hlinkClick r:id="rId2"/>
              </a:rPr>
              <a:t>http://www.ercot.com/services/training/</a:t>
            </a:r>
            <a:endParaRPr lang="en-US" sz="2100" b="0" dirty="0">
              <a:latin typeface="Calibri" panose="020F0502020204030204" pitchFamily="34" charset="0"/>
            </a:endParaRP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course you are interested in attending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 the ‘Schedule/Registration’ tab, select the ‘enroll online’ link under ‘Registration’ to register for the course.</a:t>
            </a:r>
          </a:p>
          <a:p>
            <a:pPr marL="0" indent="0">
              <a:spcBef>
                <a:spcPts val="0"/>
              </a:spcBef>
              <a:buNone/>
            </a:pPr>
            <a:endParaRPr lang="en-US" sz="21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500" dirty="0">
                <a:latin typeface="Calibri" panose="020F0502020204030204" pitchFamily="34" charset="0"/>
              </a:rPr>
              <a:t>If you find the course is not listed under the Web-based training…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Go to ERCOT Training Website as shown above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the ‘ERCOT Learning Management System’ (LMS) link in the upper right hand corner under RELATED CONTENT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If necessary, set up a log on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Once in LMS, follow drop downs for ‘web-based training’ and ‘retail market’.  Available modules will appear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sz="2100" b="0" dirty="0">
                <a:latin typeface="Calibri" panose="020F0502020204030204" pitchFamily="34" charset="0"/>
              </a:rPr>
              <a:t>Select ‘start course’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>
                <a:latin typeface="Calibri" panose="020F0502020204030204" pitchFamily="34" charset="0"/>
              </a:rPr>
              <a:t>Note! Most modules are able to be completed in less than 30 minutes.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800" b="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Retail Market Training Task Force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1244759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1981200"/>
            <a:ext cx="6248400" cy="3124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</a:rPr>
              <a:t>October 8th, 2020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dirty="0">
                <a:latin typeface="Calibri" panose="020F0502020204030204" pitchFamily="34" charset="0"/>
              </a:rPr>
              <a:t>9:30 AM</a:t>
            </a:r>
          </a:p>
          <a:p>
            <a:pPr algn="ctr"/>
            <a:r>
              <a:rPr lang="en-US" sz="3600" dirty="0">
                <a:latin typeface="Calibri" panose="020F0502020204030204" pitchFamily="34" charset="0"/>
              </a:rPr>
              <a:t>WebEx only</a:t>
            </a: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Finalize Mass Transition Module</a:t>
            </a:r>
          </a:p>
          <a:p>
            <a:pPr marL="457200" indent="-457200" algn="ctr">
              <a:buAutoNum type="arabicPeriod"/>
            </a:pPr>
            <a:r>
              <a:rPr lang="en-US" dirty="0">
                <a:latin typeface="Calibri" panose="020F0502020204030204" pitchFamily="34" charset="0"/>
              </a:rPr>
              <a:t>Discuss Training Plan for 2021</a:t>
            </a:r>
          </a:p>
          <a:p>
            <a:pPr marL="457200" indent="-457200" algn="ctr">
              <a:buAutoNum type="arabicPeriod"/>
            </a:pPr>
            <a:endParaRPr lang="en-US" dirty="0">
              <a:latin typeface="Calibri" panose="020F0502020204030204" pitchFamily="34" charset="0"/>
            </a:endParaRPr>
          </a:p>
          <a:p>
            <a:pPr algn="ctr"/>
            <a:endParaRPr lang="en-US" sz="3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algn="ctr"/>
            <a:endParaRPr lang="en-US" sz="2600" dirty="0">
              <a:latin typeface="Calibri" panose="020F050202020403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2600" b="0" dirty="0"/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685800"/>
            <a:ext cx="5486400" cy="914400"/>
          </a:xfrm>
        </p:spPr>
        <p:txBody>
          <a:bodyPr/>
          <a:lstStyle/>
          <a:p>
            <a:pPr algn="ctr" eaLnBrk="1" hangingPunct="1"/>
            <a:r>
              <a:rPr lang="en-US" sz="3600" b="1" dirty="0">
                <a:latin typeface="Calibri" panose="020F0502020204030204" pitchFamily="34" charset="0"/>
              </a:rPr>
              <a:t>Upcoming</a:t>
            </a:r>
            <a:br>
              <a:rPr lang="en-US" sz="3600" b="1" dirty="0">
                <a:latin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</a:rPr>
              <a:t> RMTTF Meeting</a:t>
            </a: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Retail Market Training Task Force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3579" y="2996625"/>
            <a:ext cx="419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alibri" panose="020F0502020204030204" pitchFamily="34" charset="0"/>
              </a:rPr>
              <a:t>Thank you!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Update to RMS</a:t>
            </a: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8189</TotalTime>
  <Words>381</Words>
  <Application>Microsoft Office PowerPoint</Application>
  <PresentationFormat>On-screen Show (4:3)</PresentationFormat>
  <Paragraphs>78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Custom Design</vt:lpstr>
      <vt:lpstr>ERCOT  Retail Market Training  Task Force</vt:lpstr>
      <vt:lpstr>Learning Management System On-line Training Statistics &amp; New Mass Transition Module</vt:lpstr>
      <vt:lpstr>MarkeTrak On-line Training Modules Available </vt:lpstr>
      <vt:lpstr>Retail Market Training - Registration</vt:lpstr>
      <vt:lpstr>Upcoming  RMTTF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Wiegand, Sheri</cp:lastModifiedBy>
  <cp:revision>443</cp:revision>
  <cp:lastPrinted>2016-02-12T19:29:41Z</cp:lastPrinted>
  <dcterms:created xsi:type="dcterms:W3CDTF">2005-04-21T14:28:35Z</dcterms:created>
  <dcterms:modified xsi:type="dcterms:W3CDTF">2020-10-03T03:08:18Z</dcterms:modified>
</cp:coreProperties>
</file>