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remains on track– despite </a:t>
          </a:r>
          <a:r>
            <a:rPr lang="en-US" sz="20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unexepected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issues experienced last month – API backbone failure (Century Link)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ERCOT is planning 11/2 GO LIVE, Decommissioning for TLS 1.0 is planned for late Q1</a:t>
          </a: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E66383DC-17C3-4D93-82EC-B2AE2AF5FAB8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SCR MarkeTrak Enhancements</a:t>
          </a:r>
        </a:p>
      </dgm:t>
    </dgm:pt>
    <dgm:pt modelId="{8478F766-D7DB-442B-8736-B5E128FAFFFC}" type="parTrans" cxnId="{93031F31-AD02-45BE-9A5E-4D77BDF6859C}">
      <dgm:prSet/>
      <dgm:spPr/>
    </dgm:pt>
    <dgm:pt modelId="{2433F1F0-7D76-4EFF-989F-4191535D2F98}" type="sibTrans" cxnId="{93031F31-AD02-45BE-9A5E-4D77BDF6859C}">
      <dgm:prSet/>
      <dgm:spPr/>
    </dgm:pt>
    <dgm:pt modelId="{F7951D74-C98F-4E52-9C7F-51BD8329D21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2021 SLAs for MarkeTrak and Market Data Transparency were introduced and will be reviewed next meeting -  Do we need Issue Tracking Page?</a:t>
          </a:r>
        </a:p>
      </dgm:t>
    </dgm:pt>
    <dgm:pt modelId="{2B2666A3-1D48-422A-A234-C120F71D72BB}" type="parTrans" cxnId="{1EF99D33-C479-4E35-BCE5-CF8691859F27}">
      <dgm:prSet/>
      <dgm:spPr/>
    </dgm:pt>
    <dgm:pt modelId="{86BB51C4-89C4-4895-8783-93F19E18C8F2}" type="sibTrans" cxnId="{1EF99D33-C479-4E35-BCE5-CF8691859F27}">
      <dgm:prSet/>
      <dgm:spPr/>
    </dgm:pt>
    <dgm:pt modelId="{D54A66FA-49BA-455A-B482-70F95A7EE292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Review of Switch Hold RMG references – sufficient</a:t>
          </a:r>
        </a:p>
      </dgm:t>
    </dgm:pt>
    <dgm:pt modelId="{B77A05A2-7745-4173-AF7F-50D45619BF83}" type="parTrans" cxnId="{BB214F8B-B57A-41F0-B17C-7A8714717A19}">
      <dgm:prSet/>
      <dgm:spPr/>
    </dgm:pt>
    <dgm:pt modelId="{A14D0093-4F69-4B1C-A8EE-E9A40D7FBB58}" type="sibTrans" cxnId="{BB214F8B-B57A-41F0-B17C-7A8714717A19}">
      <dgm:prSet/>
      <dgm:spPr/>
    </dgm:pt>
    <dgm:pt modelId="{29601E43-E5C9-4BFF-A14E-89E67A15BC6E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continues to collaborate with TXSET on IAG Solution – TDTMS currently reviewing historical timing for IAG process  (see next slide for details) to support PUSH or PULL solution options</a:t>
          </a:r>
        </a:p>
      </dgm:t>
    </dgm:pt>
    <dgm:pt modelId="{B7226A41-B617-455B-8770-CBA9F1157154}" type="parTrans" cxnId="{481990E9-DF26-4FAF-B947-93C91620FDB9}">
      <dgm:prSet/>
      <dgm:spPr/>
    </dgm:pt>
    <dgm:pt modelId="{EF64D00A-DDCE-4E93-9DBE-CAC4F6D1E970}" type="sibTrans" cxnId="{481990E9-DF26-4FAF-B947-93C91620FDB9}">
      <dgm:prSet/>
      <dgm:spPr/>
    </dgm:pt>
    <dgm:pt modelId="{D774DA68-62DD-4D13-815E-C9FE34887F1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Rolodex streamlining – 96 entries to 16 </a:t>
          </a:r>
        </a:p>
      </dgm:t>
    </dgm:pt>
    <dgm:pt modelId="{0F5DE3E4-FCA4-4D68-9B52-3F15EC43A7BA}" type="parTrans" cxnId="{4812A328-911C-46B1-B80B-E0EAFC43B4DD}">
      <dgm:prSet/>
      <dgm:spPr/>
    </dgm:pt>
    <dgm:pt modelId="{3611AE6E-F323-46BB-AE60-1E1CE33C12AA}" type="sibTrans" cxnId="{4812A328-911C-46B1-B80B-E0EAFC43B4DD}">
      <dgm:prSet/>
      <dgm:spPr/>
    </dgm:pt>
    <dgm:pt modelId="{B2A5D668-6520-4916-9851-822476052CE0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Archiving of unused subtypes</a:t>
          </a:r>
        </a:p>
      </dgm:t>
    </dgm:pt>
    <dgm:pt modelId="{4E01AED8-90BB-4A6A-85CD-15FD6E4CE736}" type="parTrans" cxnId="{4BB8E821-D3E9-4FBB-A3D8-DBC85FCC5E5A}">
      <dgm:prSet/>
      <dgm:spPr/>
    </dgm:pt>
    <dgm:pt modelId="{C5436616-82D2-4F83-8EEC-7607FABF6278}" type="sibTrans" cxnId="{4BB8E821-D3E9-4FBB-A3D8-DBC85FCC5E5A}">
      <dgm:prSet/>
      <dgm:spPr/>
    </dgm:pt>
    <dgm:pt modelId="{BCF26486-AB94-4D1F-860B-29AB838A53D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General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Unexecutable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reasons</a:t>
          </a:r>
        </a:p>
      </dgm:t>
    </dgm:pt>
    <dgm:pt modelId="{0CDF2112-7E7D-4CC9-8220-0CA86B69AB8E}" type="parTrans" cxnId="{E2109DF3-32A6-4B94-A1EA-A5845C181632}">
      <dgm:prSet/>
      <dgm:spPr/>
    </dgm:pt>
    <dgm:pt modelId="{85026F93-5F24-4974-BAB4-AAD8EBA98828}" type="sibTrans" cxnId="{E2109DF3-32A6-4B94-A1EA-A5845C181632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14" presId="urn:microsoft.com/office/officeart/2005/8/layout/list1"/>
    <dgm:cxn modelId="{D2EF381A-7EC8-4348-AE59-AEE3184F49E1}" type="presOf" srcId="{29601E43-E5C9-4BFF-A14E-89E67A15BC6E}" destId="{12E172B9-01B0-436D-9684-1CCC8FA3FE5C}" srcOrd="0" destOrd="7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F81E1821-D79A-4E1C-9AE3-2EB9FC4FF3E4}" type="presOf" srcId="{D54A66FA-49BA-455A-B482-70F95A7EE292}" destId="{12E172B9-01B0-436D-9684-1CCC8FA3FE5C}" srcOrd="0" destOrd="6" presId="urn:microsoft.com/office/officeart/2005/8/layout/list1"/>
    <dgm:cxn modelId="{4BB8E821-D3E9-4FBB-A3D8-DBC85FCC5E5A}" srcId="{E66383DC-17C3-4D93-82EC-B2AE2AF5FAB8}" destId="{B2A5D668-6520-4916-9851-822476052CE0}" srcOrd="1" destOrd="0" parTransId="{4E01AED8-90BB-4A6A-85CD-15FD6E4CE736}" sibTransId="{C5436616-82D2-4F83-8EEC-7607FABF6278}"/>
    <dgm:cxn modelId="{A28BE522-A253-4A20-BB47-C7F4754C3EEB}" type="presOf" srcId="{F7951D74-C98F-4E52-9C7F-51BD8329D21D}" destId="{12E172B9-01B0-436D-9684-1CCC8FA3FE5C}" srcOrd="0" destOrd="4" presId="urn:microsoft.com/office/officeart/2005/8/layout/list1"/>
    <dgm:cxn modelId="{1DE1A324-EA9C-43D2-9800-D1C195A9F31F}" srcId="{FA84BF92-43C6-4E94-A77F-6263E68B6783}" destId="{3AF68A33-4A6C-4B95-8E4E-B16500BAA85F}" srcOrd="10" destOrd="0" parTransId="{B6D8ABF4-538F-4534-88C5-20D2DB6FC89B}" sibTransId="{8B5AFAE6-897C-42B5-A6BF-9773A0BC89BD}"/>
    <dgm:cxn modelId="{4812A328-911C-46B1-B80B-E0EAFC43B4DD}" srcId="{E66383DC-17C3-4D93-82EC-B2AE2AF5FAB8}" destId="{D774DA68-62DD-4D13-815E-C9FE34887F18}" srcOrd="0" destOrd="0" parTransId="{0F5DE3E4-FCA4-4D68-9B52-3F15EC43A7BA}" sibTransId="{3611AE6E-F323-46BB-AE60-1E1CE33C12AA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3031F31-AD02-45BE-9A5E-4D77BDF6859C}" srcId="{FA84BF92-43C6-4E94-A77F-6263E68B6783}" destId="{E66383DC-17C3-4D93-82EC-B2AE2AF5FAB8}" srcOrd="8" destOrd="0" parTransId="{8478F766-D7DB-442B-8736-B5E128FAFFFC}" sibTransId="{2433F1F0-7D76-4EFF-989F-4191535D2F98}"/>
    <dgm:cxn modelId="{1EF99D33-C479-4E35-BCE5-CF8691859F27}" srcId="{FA84BF92-43C6-4E94-A77F-6263E68B6783}" destId="{F7951D74-C98F-4E52-9C7F-51BD8329D21D}" srcOrd="4" destOrd="0" parTransId="{2B2666A3-1D48-422A-A234-C120F71D72BB}" sibTransId="{86BB51C4-89C4-4895-8783-93F19E18C8F2}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9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63C4068-C0D2-4B2A-8A1D-CD5E5A440FEA}" type="presOf" srcId="{B2A5D668-6520-4916-9851-822476052CE0}" destId="{12E172B9-01B0-436D-9684-1CCC8FA3FE5C}" srcOrd="0" destOrd="1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9F0DB51-77F5-43FE-A58F-FAF196F59E37}" type="presOf" srcId="{BCF26486-AB94-4D1F-860B-29AB838A53D8}" destId="{12E172B9-01B0-436D-9684-1CCC8FA3FE5C}" srcOrd="0" destOrd="11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BB214F8B-B57A-41F0-B17C-7A8714717A19}" srcId="{FA84BF92-43C6-4E94-A77F-6263E68B6783}" destId="{D54A66FA-49BA-455A-B482-70F95A7EE292}" srcOrd="6" destOrd="0" parTransId="{B77A05A2-7745-4173-AF7F-50D45619BF83}" sibTransId="{A14D0093-4F69-4B1C-A8EE-E9A40D7FBB58}"/>
    <dgm:cxn modelId="{A7770B8E-7303-43BE-AA26-E43778A40335}" type="presOf" srcId="{CACF6F82-1449-448C-8949-E43427717789}" destId="{12E172B9-01B0-436D-9684-1CCC8FA3FE5C}" srcOrd="0" destOrd="13" presId="urn:microsoft.com/office/officeart/2005/8/layout/list1"/>
    <dgm:cxn modelId="{6FF69B8E-C818-4227-89E7-B74083B6D0EB}" type="presOf" srcId="{8574A905-BDA5-4716-9248-A5D60B7F3062}" destId="{12E172B9-01B0-436D-9684-1CCC8FA3FE5C}" srcOrd="0" destOrd="12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BCE22C97-6539-46C1-A85F-836EECB8AD6C}" type="presOf" srcId="{D774DA68-62DD-4D13-815E-C9FE34887F18}" destId="{12E172B9-01B0-436D-9684-1CCC8FA3FE5C}" srcOrd="0" destOrd="9" presId="urn:microsoft.com/office/officeart/2005/8/layout/list1"/>
    <dgm:cxn modelId="{8F5CB8AA-CD45-4532-95D6-B329DA7CD45F}" type="presOf" srcId="{E66383DC-17C3-4D93-82EC-B2AE2AF5FAB8}" destId="{12E172B9-01B0-436D-9684-1CCC8FA3FE5C}" srcOrd="0" destOrd="8" presId="urn:microsoft.com/office/officeart/2005/8/layout/list1"/>
    <dgm:cxn modelId="{A2CBCECD-BB92-47ED-A40E-80005E3C7B62}" type="presOf" srcId="{DB0DB6D5-8783-4155-B4FC-638D7293890D}" destId="{12E172B9-01B0-436D-9684-1CCC8FA3FE5C}" srcOrd="0" destOrd="5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481990E9-DF26-4FAF-B947-93C91620FDB9}" srcId="{FA84BF92-43C6-4E94-A77F-6263E68B6783}" destId="{29601E43-E5C9-4BFF-A14E-89E67A15BC6E}" srcOrd="7" destOrd="0" parTransId="{B7226A41-B617-455B-8770-CBA9F1157154}" sibTransId="{EF64D00A-DDCE-4E93-9DBE-CAC4F6D1E970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E2109DF3-32A6-4B94-A1EA-A5845C181632}" srcId="{E66383DC-17C3-4D93-82EC-B2AE2AF5FAB8}" destId="{BCF26486-AB94-4D1F-860B-29AB838A53D8}" srcOrd="2" destOrd="0" parTransId="{0CDF2112-7E7D-4CC9-8220-0CA86B69AB8E}" sibTransId="{85026F93-5F24-4974-BAB4-AAD8EBA98828}"/>
    <dgm:cxn modelId="{3D2C18F6-40DD-4757-A476-0B6EAE0970CB}" srcId="{FA84BF92-43C6-4E94-A77F-6263E68B6783}" destId="{DB0DB6D5-8783-4155-B4FC-638D7293890D}" srcOrd="5" destOrd="0" parTransId="{0C6AC463-EF96-4AFD-A45E-2C47AF1D1182}" sibTransId="{65982146-49A5-40ED-97AF-02CAF992D3B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Inadvertent Gain Subtype Analysis – Timeline Data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Breaking down time required for each transition to provide insight into opportunities for efficiency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045D2A3-9D95-41EA-8CDA-860F41FC3DF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A5B93133-440C-402B-A79E-0B69DC6F5787}" type="parTrans" cxnId="{DC8303DE-594C-44D1-916F-66F3114F35F1}">
      <dgm:prSet/>
      <dgm:spPr/>
    </dgm:pt>
    <dgm:pt modelId="{F890A5B8-0919-441E-9A8B-2EF4C0A1AF12}" type="sibTrans" cxnId="{DC8303DE-594C-44D1-916F-66F3114F35F1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4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5" presId="urn:microsoft.com/office/officeart/2005/8/layout/list1"/>
    <dgm:cxn modelId="{6FF69B8E-C818-4227-89E7-B74083B6D0EB}" type="presOf" srcId="{8574A905-BDA5-4716-9248-A5D60B7F3062}" destId="{12E172B9-01B0-436D-9684-1CCC8FA3FE5C}" srcOrd="0" destOrd="4" presId="urn:microsoft.com/office/officeart/2005/8/layout/list1"/>
    <dgm:cxn modelId="{80A76C90-9F5B-488F-AA7B-F8C1447802B5}" type="presOf" srcId="{FC065FC0-4D57-4D2E-BA8E-8FAB675DC434}" destId="{12E172B9-01B0-436D-9684-1CCC8FA3FE5C}" srcOrd="0" destOrd="3" presId="urn:microsoft.com/office/officeart/2005/8/layout/list1"/>
    <dgm:cxn modelId="{33AC9BC3-EBA6-4362-AA75-11F63E9479C8}" type="presOf" srcId="{A045D2A3-9D95-41EA-8CDA-860F41FC3DF3}" destId="{12E172B9-01B0-436D-9684-1CCC8FA3FE5C}" srcOrd="0" destOrd="1" presId="urn:microsoft.com/office/officeart/2005/8/layout/list1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DC8303DE-594C-44D1-916F-66F3114F35F1}" srcId="{FA84BF92-43C6-4E94-A77F-6263E68B6783}" destId="{A045D2A3-9D95-41EA-8CDA-860F41FC3DF3}" srcOrd="1" destOrd="0" parTransId="{A5B93133-440C-402B-A79E-0B69DC6F5787}" sibTransId="{F890A5B8-0919-441E-9A8B-2EF4C0A1AF12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October 22nd, 2020 - Thursday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Continue discussion on IAG Subtype Analysis – Historical Process Timelines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726DFECD-2337-4D7F-B4DA-71BACC79D04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>
              <a:latin typeface="Arial Rounded MT Bold" panose="020F0704030504030204" pitchFamily="34" charset="0"/>
            </a:rPr>
            <a:t>Rolodex entries</a:t>
          </a:r>
        </a:p>
      </dgm:t>
    </dgm:pt>
    <dgm:pt modelId="{7A1F648D-8831-4E1F-934A-5451CDCE08BA}" type="parTrans" cxnId="{B70AACA5-FA6C-4065-B365-3E79597BB431}">
      <dgm:prSet/>
      <dgm:spPr/>
      <dgm:t>
        <a:bodyPr/>
        <a:lstStyle/>
        <a:p>
          <a:endParaRPr lang="en-US"/>
        </a:p>
      </dgm:t>
    </dgm:pt>
    <dgm:pt modelId="{6250CACE-632E-484B-87E1-19C8E7D7B254}" type="sibTrans" cxnId="{B70AACA5-FA6C-4065-B365-3E79597BB431}">
      <dgm:prSet/>
      <dgm:spPr/>
      <dgm:t>
        <a:bodyPr/>
        <a:lstStyle/>
        <a:p>
          <a:endParaRPr lang="en-US"/>
        </a:p>
      </dgm:t>
    </dgm:pt>
    <dgm:pt modelId="{FEB4EDC4-0D0A-47A1-885A-2DC965685A5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2021 SLAs for MarkeTrak and Market Data Transparency</a:t>
          </a:r>
        </a:p>
      </dgm:t>
    </dgm:pt>
    <dgm:pt modelId="{77292C66-A365-4820-A1CC-FAD37F2CC963}" type="parTrans" cxnId="{38DF1F3A-BD05-4DF3-B0E6-132BE32C77CC}">
      <dgm:prSet/>
      <dgm:spPr/>
      <dgm:t>
        <a:bodyPr/>
        <a:lstStyle/>
        <a:p>
          <a:endParaRPr lang="en-US"/>
        </a:p>
      </dgm:t>
    </dgm:pt>
    <dgm:pt modelId="{1E1110BF-73CB-4CD6-9552-2FDCEF4A9700}" type="sibTrans" cxnId="{38DF1F3A-BD05-4DF3-B0E6-132BE32C77CC}">
      <dgm:prSet/>
      <dgm:spPr/>
      <dgm:t>
        <a:bodyPr/>
        <a:lstStyle/>
        <a:p>
          <a:endParaRPr lang="en-US"/>
        </a:p>
      </dgm:t>
    </dgm:pt>
    <dgm:pt modelId="{3647BF86-E27E-4AB6-8A58-AE53E3AEF4C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lower volume of MT Subtype Data – can subtypes be removed from tool?</a:t>
          </a:r>
        </a:p>
      </dgm:t>
    </dgm:pt>
    <dgm:pt modelId="{9AD424AE-BEF7-421F-B45D-E78AAC473F0B}" type="parTrans" cxnId="{EFD23964-CEF2-492D-87EF-4942D6B33153}">
      <dgm:prSet/>
      <dgm:spPr/>
      <dgm:t>
        <a:bodyPr/>
        <a:lstStyle/>
        <a:p>
          <a:endParaRPr lang="en-US"/>
        </a:p>
      </dgm:t>
    </dgm:pt>
    <dgm:pt modelId="{6728FA0A-6C67-400D-85FD-BF6EC76E31D5}" type="sibTrans" cxnId="{EFD23964-CEF2-492D-87EF-4942D6B33153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A28233DA-F5EB-431C-B538-FCC60C9EC01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Follow up on proposed SCR MT Enhancements</a:t>
          </a:r>
        </a:p>
      </dgm:t>
    </dgm:pt>
    <dgm:pt modelId="{EC9523BE-47CE-4DF8-B90A-E3E4E38E8B6F}" type="parTrans" cxnId="{E0E0CB16-A901-4927-A055-5E62592F69BE}">
      <dgm:prSet/>
      <dgm:spPr/>
    </dgm:pt>
    <dgm:pt modelId="{87D8D78E-2533-453A-B427-0286F42FB51F}" type="sibTrans" cxnId="{E0E0CB16-A901-4927-A055-5E62592F69BE}">
      <dgm:prSet/>
      <dgm:spPr/>
    </dgm:pt>
    <dgm:pt modelId="{BF15882B-DDBD-4652-A2D1-F87CC76B929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reasons</a:t>
          </a:r>
        </a:p>
      </dgm:t>
    </dgm:pt>
    <dgm:pt modelId="{B6C6D5FB-2B79-4022-9F8F-01A069496012}" type="parTrans" cxnId="{B108D96C-54C8-40CA-A2AE-DE3A541DDB8E}">
      <dgm:prSet/>
      <dgm:spPr/>
    </dgm:pt>
    <dgm:pt modelId="{F59CD3CA-D73F-4281-9BC3-D463DCF203F3}" type="sibTrans" cxnId="{B108D96C-54C8-40CA-A2AE-DE3A541DDB8E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1" destOrd="0" parTransId="{E3A4CC20-3237-4D87-B4E5-13A4C6486CFF}" sibTransId="{11861225-2D08-4836-981D-A04BB7A17E3F}"/>
    <dgm:cxn modelId="{A95DF603-B78A-466F-BFDA-E540B09E0CA1}" type="presOf" srcId="{FEB4EDC4-0D0A-47A1-885A-2DC965685A57}" destId="{5FD4668F-81DD-421E-9924-50274E363CDB}" srcOrd="0" destOrd="4" presId="urn:microsoft.com/office/officeart/2005/8/layout/list1"/>
    <dgm:cxn modelId="{E0E0CB16-A901-4927-A055-5E62592F69BE}" srcId="{D2506135-395C-47B0-8DA9-C3F76649FF22}" destId="{A28233DA-F5EB-431C-B538-FCC60C9EC014}" srcOrd="2" destOrd="0" parTransId="{EC9523BE-47CE-4DF8-B90A-E3E4E38E8B6F}" sibTransId="{87D8D78E-2533-453A-B427-0286F42FB51F}"/>
    <dgm:cxn modelId="{9E10762D-34B3-4E32-81A7-A9224C32B1B7}" type="presOf" srcId="{3647BF86-E27E-4AB6-8A58-AE53E3AEF4CE}" destId="{5FD4668F-81DD-421E-9924-50274E363CDB}" srcOrd="0" destOrd="9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38DF1F3A-BD05-4DF3-B0E6-132BE32C77CC}" srcId="{D2506135-395C-47B0-8DA9-C3F76649FF22}" destId="{FEB4EDC4-0D0A-47A1-885A-2DC965685A57}" srcOrd="0" destOrd="0" parTransId="{77292C66-A365-4820-A1CC-FAD37F2CC963}" sibTransId="{1E1110BF-73CB-4CD6-9552-2FDCEF4A9700}"/>
    <dgm:cxn modelId="{B33B4B41-F48F-4F34-8054-D815D218B290}" type="presOf" srcId="{A00CC55C-C72B-47E2-9AE1-1FA65D7AAADD}" destId="{5FD4668F-81DD-421E-9924-50274E363CDB}" srcOrd="0" destOrd="10" presId="urn:microsoft.com/office/officeart/2005/8/layout/list1"/>
    <dgm:cxn modelId="{EFD23964-CEF2-492D-87EF-4942D6B33153}" srcId="{D2506135-395C-47B0-8DA9-C3F76649FF22}" destId="{3647BF86-E27E-4AB6-8A58-AE53E3AEF4CE}" srcOrd="3" destOrd="0" parTransId="{9AD424AE-BEF7-421F-B45D-E78AAC473F0B}" sibTransId="{6728FA0A-6C67-400D-85FD-BF6EC76E31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108D96C-54C8-40CA-A2AE-DE3A541DDB8E}" srcId="{A28233DA-F5EB-431C-B538-FCC60C9EC014}" destId="{BF15882B-DDBD-4652-A2D1-F87CC76B9296}" srcOrd="0" destOrd="0" parTransId="{B6C6D5FB-2B79-4022-9F8F-01A069496012}" sibTransId="{F59CD3CA-D73F-4281-9BC3-D463DCF203F3}"/>
    <dgm:cxn modelId="{6194DF50-F6C5-40D6-B950-BED86140CCF4}" type="presOf" srcId="{BF15882B-DDBD-4652-A2D1-F87CC76B9296}" destId="{5FD4668F-81DD-421E-9924-50274E363CDB}" srcOrd="0" destOrd="7" presId="urn:microsoft.com/office/officeart/2005/8/layout/list1"/>
    <dgm:cxn modelId="{634A1171-E841-4A8D-8BBC-7CC848C21EDC}" type="presOf" srcId="{A28233DA-F5EB-431C-B538-FCC60C9EC014}" destId="{5FD4668F-81DD-421E-9924-50274E363CDB}" srcOrd="0" destOrd="6" presId="urn:microsoft.com/office/officeart/2005/8/layout/list1"/>
    <dgm:cxn modelId="{120B1F53-E562-4421-B1E7-40317D3C0346}" type="presOf" srcId="{726DFECD-2337-4D7F-B4DA-71BACC79D049}" destId="{5FD4668F-81DD-421E-9924-50274E363CDB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B70AACA5-FA6C-4065-B365-3E79597BB431}" srcId="{A28233DA-F5EB-431C-B538-FCC60C9EC014}" destId="{726DFECD-2337-4D7F-B4DA-71BACC79D049}" srcOrd="1" destOrd="0" parTransId="{7A1F648D-8831-4E1F-934A-5451CDCE08BA}" sibTransId="{6250CACE-632E-484B-87E1-19C8E7D7B254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D2506135-395C-47B0-8DA9-C3F76649FF22}" destId="{A00CC55C-C72B-47E2-9AE1-1FA65D7AAADD}" srcOrd="4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624267F8-F77F-442D-91DA-127478DA5414}" type="presOf" srcId="{33D9707D-17D5-42E1-8C18-71590AD0B906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84393"/>
          <a:ext cx="11329647" cy="450956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113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remains on track– despite </a:t>
          </a:r>
          <a:r>
            <a:rPr lang="en-US" sz="2000" kern="12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unexepected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issues experienced last month – API backbone failure (Century Link)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2021 SLAs for MarkeTrak and Market Data Transparency were introduced and will be reviewed next meeting -  Do we need Issue Tracking Page?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ERCOT is planning 11/2 GO LIVE, Decommissioning for TLS 1.0 is planned for late Q1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Review of Switch Hold RMG references – sufficient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continues to collaborate with TXSET on IAG Solution – TDTMS currently reviewing historical timing for IAG process  (see next slide for details) to support PUSH or PULL solution options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SCR MarkeTrak Enhancements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Rolodex streamlining – 96 entries to 16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Archiving of unused subtypes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General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Unexecutable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reasons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84393"/>
        <a:ext cx="11329647" cy="450956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256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25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59659"/>
          <a:ext cx="11329647" cy="35343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229108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Breaking down time required for each transition to provide insight into opportunities for efficiency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359659"/>
        <a:ext cx="11329647" cy="353430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1439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Inadvertent Gain Subtype Analysis – Timeline Data</a:t>
          </a:r>
        </a:p>
      </dsp:txBody>
      <dsp:txXfrm>
        <a:off x="0" y="0"/>
        <a:ext cx="10829645" cy="14390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96920"/>
          <a:ext cx="11329646" cy="36011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1961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October 22nd, 2020 - Thursday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2021 SLAs for MarkeTrak and Market Data Transparency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Continue discussion on IAG Subtype Analysis – Historical Process Timelines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Follow up on proposed SCR MT Enhancements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reasons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Rolodex entries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lower volume of MT Subtype Data – can subtypes be removed from tool?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96920"/>
        <a:ext cx="11329646" cy="3601164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973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97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October 6th,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314880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320302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F944B53-8835-4A5E-9A81-801D4B81EF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862" y="3264445"/>
            <a:ext cx="11997507" cy="290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537012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1901</TotalTime>
  <Words>217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70</cp:revision>
  <dcterms:created xsi:type="dcterms:W3CDTF">2019-02-27T15:25:50Z</dcterms:created>
  <dcterms:modified xsi:type="dcterms:W3CDTF">2020-10-05T21:56:16Z</dcterms:modified>
</cp:coreProperties>
</file>