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82" r:id="rId8"/>
    <p:sldId id="283" r:id="rId9"/>
    <p:sldId id="333" r:id="rId10"/>
    <p:sldId id="339" r:id="rId11"/>
    <p:sldId id="340" r:id="rId12"/>
    <p:sldId id="330" r:id="rId13"/>
    <p:sldId id="33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74047" autoAdjust="0"/>
  </p:normalViewPr>
  <p:slideViewPr>
    <p:cSldViewPr showGuides="1">
      <p:cViewPr varScale="1">
        <p:scale>
          <a:sx n="86" d="100"/>
          <a:sy n="86" d="100"/>
        </p:scale>
        <p:origin x="236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10\RENA_July_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10\RENA_July_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10\RENA_July_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10\072020_crrba_plo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10\072020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Monthly!$Q$2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cat>
            <c:strRef>
              <c:f>Monthly!$P$3:$P$27</c:f>
              <c:strCache>
                <c:ptCount val="25"/>
                <c:pt idx="0">
                  <c:v>2018_7</c:v>
                </c:pt>
                <c:pt idx="1">
                  <c:v>2018_8</c:v>
                </c:pt>
                <c:pt idx="2">
                  <c:v>2018_9</c:v>
                </c:pt>
                <c:pt idx="3">
                  <c:v>2018_10</c:v>
                </c:pt>
                <c:pt idx="4">
                  <c:v>2018_11</c:v>
                </c:pt>
                <c:pt idx="5">
                  <c:v>2018_12</c:v>
                </c:pt>
                <c:pt idx="6">
                  <c:v>2019_1</c:v>
                </c:pt>
                <c:pt idx="7">
                  <c:v>2019_2</c:v>
                </c:pt>
                <c:pt idx="8">
                  <c:v>2019_3</c:v>
                </c:pt>
                <c:pt idx="9">
                  <c:v>2019_4</c:v>
                </c:pt>
                <c:pt idx="10">
                  <c:v>2019_5</c:v>
                </c:pt>
                <c:pt idx="11">
                  <c:v>2019_6</c:v>
                </c:pt>
                <c:pt idx="12">
                  <c:v>2019_7</c:v>
                </c:pt>
                <c:pt idx="13">
                  <c:v>2019_8</c:v>
                </c:pt>
                <c:pt idx="14">
                  <c:v>2019_9</c:v>
                </c:pt>
                <c:pt idx="15">
                  <c:v>2019_10</c:v>
                </c:pt>
                <c:pt idx="16">
                  <c:v>2019_11</c:v>
                </c:pt>
                <c:pt idx="17">
                  <c:v>2019_12</c:v>
                </c:pt>
                <c:pt idx="18">
                  <c:v>2020_1</c:v>
                </c:pt>
                <c:pt idx="19">
                  <c:v>2020_2</c:v>
                </c:pt>
                <c:pt idx="20">
                  <c:v>2020_3</c:v>
                </c:pt>
                <c:pt idx="21">
                  <c:v>2020_4</c:v>
                </c:pt>
                <c:pt idx="22">
                  <c:v>2020_5</c:v>
                </c:pt>
                <c:pt idx="23">
                  <c:v>2020_6</c:v>
                </c:pt>
                <c:pt idx="24">
                  <c:v>2020_7</c:v>
                </c:pt>
              </c:strCache>
            </c:strRef>
          </c:cat>
          <c:val>
            <c:numRef>
              <c:f>Monthly!$Q$3:$Q$27</c:f>
              <c:numCache>
                <c:formatCode>#,##0</c:formatCode>
                <c:ptCount val="25"/>
                <c:pt idx="0">
                  <c:v>8971407.8199999984</c:v>
                </c:pt>
                <c:pt idx="1">
                  <c:v>12603966.110000003</c:v>
                </c:pt>
                <c:pt idx="2">
                  <c:v>6873637.7500000009</c:v>
                </c:pt>
                <c:pt idx="3">
                  <c:v>11345542.899999997</c:v>
                </c:pt>
                <c:pt idx="4">
                  <c:v>334035.31000000029</c:v>
                </c:pt>
                <c:pt idx="5">
                  <c:v>6944336.96</c:v>
                </c:pt>
                <c:pt idx="6">
                  <c:v>2058297.53</c:v>
                </c:pt>
                <c:pt idx="7">
                  <c:v>3727816.2199999997</c:v>
                </c:pt>
                <c:pt idx="8">
                  <c:v>13403094.869999999</c:v>
                </c:pt>
                <c:pt idx="9">
                  <c:v>8685081.620000001</c:v>
                </c:pt>
                <c:pt idx="10">
                  <c:v>5757657.9299999997</c:v>
                </c:pt>
                <c:pt idx="11">
                  <c:v>1258274.4200000002</c:v>
                </c:pt>
                <c:pt idx="12">
                  <c:v>889736.46000000008</c:v>
                </c:pt>
                <c:pt idx="13">
                  <c:v>2689013.3</c:v>
                </c:pt>
                <c:pt idx="14">
                  <c:v>6604.220000000525</c:v>
                </c:pt>
                <c:pt idx="15">
                  <c:v>5782591.5900000045</c:v>
                </c:pt>
                <c:pt idx="16">
                  <c:v>-5054952.3899999987</c:v>
                </c:pt>
                <c:pt idx="17">
                  <c:v>9942188.320000004</c:v>
                </c:pt>
                <c:pt idx="18">
                  <c:v>6398653.7600000007</c:v>
                </c:pt>
                <c:pt idx="19">
                  <c:v>7591379.410000002</c:v>
                </c:pt>
                <c:pt idx="20">
                  <c:v>26975003.069999997</c:v>
                </c:pt>
                <c:pt idx="21">
                  <c:v>2778215.61</c:v>
                </c:pt>
                <c:pt idx="22">
                  <c:v>14181885.209999997</c:v>
                </c:pt>
                <c:pt idx="23">
                  <c:v>-360546.88000000012</c:v>
                </c:pt>
                <c:pt idx="24">
                  <c:v>1578253.8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930704"/>
        <c:axId val="367935016"/>
      </c:barChart>
      <c:catAx>
        <c:axId val="36793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35016"/>
        <c:crosses val="autoZero"/>
        <c:auto val="1"/>
        <c:lblAlgn val="ctr"/>
        <c:lblOffset val="100"/>
        <c:tickLblSkip val="3"/>
        <c:noMultiLvlLbl val="0"/>
      </c:catAx>
      <c:valAx>
        <c:axId val="367935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30704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July_RENA!$I$1</c:f>
              <c:strCache>
                <c:ptCount val="1"/>
                <c:pt idx="0">
                  <c:v>RT Congestion_rent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July_RENA!$H$2:$H$32</c:f>
              <c:numCache>
                <c:formatCode>m/d/yyyy</c:formatCode>
                <c:ptCount val="31"/>
                <c:pt idx="0">
                  <c:v>44013</c:v>
                </c:pt>
                <c:pt idx="1">
                  <c:v>44014</c:v>
                </c:pt>
                <c:pt idx="2">
                  <c:v>44015</c:v>
                </c:pt>
                <c:pt idx="3">
                  <c:v>44016</c:v>
                </c:pt>
                <c:pt idx="4">
                  <c:v>44017</c:v>
                </c:pt>
                <c:pt idx="5">
                  <c:v>44018</c:v>
                </c:pt>
                <c:pt idx="6">
                  <c:v>44019</c:v>
                </c:pt>
                <c:pt idx="7">
                  <c:v>44020</c:v>
                </c:pt>
                <c:pt idx="8">
                  <c:v>44021</c:v>
                </c:pt>
                <c:pt idx="9">
                  <c:v>44022</c:v>
                </c:pt>
                <c:pt idx="10">
                  <c:v>44023</c:v>
                </c:pt>
                <c:pt idx="11">
                  <c:v>44024</c:v>
                </c:pt>
                <c:pt idx="12">
                  <c:v>44025</c:v>
                </c:pt>
                <c:pt idx="13">
                  <c:v>44026</c:v>
                </c:pt>
                <c:pt idx="14">
                  <c:v>44027</c:v>
                </c:pt>
                <c:pt idx="15">
                  <c:v>44028</c:v>
                </c:pt>
                <c:pt idx="16">
                  <c:v>44029</c:v>
                </c:pt>
                <c:pt idx="17">
                  <c:v>44030</c:v>
                </c:pt>
                <c:pt idx="18">
                  <c:v>44031</c:v>
                </c:pt>
                <c:pt idx="19">
                  <c:v>44032</c:v>
                </c:pt>
                <c:pt idx="20">
                  <c:v>44033</c:v>
                </c:pt>
                <c:pt idx="21">
                  <c:v>44034</c:v>
                </c:pt>
                <c:pt idx="22">
                  <c:v>44035</c:v>
                </c:pt>
                <c:pt idx="23">
                  <c:v>44036</c:v>
                </c:pt>
                <c:pt idx="24">
                  <c:v>44037</c:v>
                </c:pt>
                <c:pt idx="25">
                  <c:v>44038</c:v>
                </c:pt>
                <c:pt idx="26">
                  <c:v>44039</c:v>
                </c:pt>
                <c:pt idx="27">
                  <c:v>44040</c:v>
                </c:pt>
                <c:pt idx="28">
                  <c:v>44041</c:v>
                </c:pt>
                <c:pt idx="29">
                  <c:v>44042</c:v>
                </c:pt>
                <c:pt idx="30">
                  <c:v>44043</c:v>
                </c:pt>
              </c:numCache>
            </c:numRef>
          </c:cat>
          <c:val>
            <c:numRef>
              <c:f>July_RENA!$I$2:$I$32</c:f>
              <c:numCache>
                <c:formatCode>#,##0</c:formatCode>
                <c:ptCount val="31"/>
                <c:pt idx="0">
                  <c:v>2196274.3171999999</c:v>
                </c:pt>
                <c:pt idx="1">
                  <c:v>740152.52</c:v>
                </c:pt>
                <c:pt idx="2">
                  <c:v>1119532.8149000001</c:v>
                </c:pt>
                <c:pt idx="3">
                  <c:v>1098723.0179999999</c:v>
                </c:pt>
                <c:pt idx="4">
                  <c:v>1388983.6544000001</c:v>
                </c:pt>
                <c:pt idx="5">
                  <c:v>1231883.7010999999</c:v>
                </c:pt>
                <c:pt idx="6">
                  <c:v>238351.07256</c:v>
                </c:pt>
                <c:pt idx="7">
                  <c:v>4180173.45</c:v>
                </c:pt>
                <c:pt idx="8">
                  <c:v>2470005.6227000002</c:v>
                </c:pt>
                <c:pt idx="9">
                  <c:v>1738868.4497</c:v>
                </c:pt>
                <c:pt idx="10">
                  <c:v>447928.16519000003</c:v>
                </c:pt>
                <c:pt idx="11">
                  <c:v>414317.99069000001</c:v>
                </c:pt>
                <c:pt idx="12">
                  <c:v>1436411.0421</c:v>
                </c:pt>
                <c:pt idx="13">
                  <c:v>1972602.8004999999</c:v>
                </c:pt>
                <c:pt idx="14">
                  <c:v>953434.67967999994</c:v>
                </c:pt>
                <c:pt idx="15">
                  <c:v>2707873.3028000002</c:v>
                </c:pt>
                <c:pt idx="16">
                  <c:v>3556317.7713000001</c:v>
                </c:pt>
                <c:pt idx="17">
                  <c:v>1100192.1407000001</c:v>
                </c:pt>
                <c:pt idx="18">
                  <c:v>391763.25125999999</c:v>
                </c:pt>
                <c:pt idx="19">
                  <c:v>687844.21326999995</c:v>
                </c:pt>
                <c:pt idx="20">
                  <c:v>405245.86787000002</c:v>
                </c:pt>
                <c:pt idx="21">
                  <c:v>240951.09935</c:v>
                </c:pt>
                <c:pt idx="22">
                  <c:v>222925.42039000001</c:v>
                </c:pt>
                <c:pt idx="23">
                  <c:v>401037.45548</c:v>
                </c:pt>
                <c:pt idx="24">
                  <c:v>587313.18995999999</c:v>
                </c:pt>
                <c:pt idx="25">
                  <c:v>52109.033515000003</c:v>
                </c:pt>
                <c:pt idx="26">
                  <c:v>9284134.9355999995</c:v>
                </c:pt>
                <c:pt idx="27">
                  <c:v>205502.74929000001</c:v>
                </c:pt>
                <c:pt idx="28">
                  <c:v>506316.83455000003</c:v>
                </c:pt>
                <c:pt idx="29">
                  <c:v>8391858.0373999998</c:v>
                </c:pt>
                <c:pt idx="30" formatCode="#,##0.0">
                  <c:v>16243532.666999999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7935408"/>
        <c:axId val="367934624"/>
      </c:areaChart>
      <c:barChart>
        <c:barDir val="col"/>
        <c:grouping val="clustered"/>
        <c:varyColors val="0"/>
        <c:ser>
          <c:idx val="1"/>
          <c:order val="1"/>
          <c:tx>
            <c:strRef>
              <c:f>July_RENA!$J$1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July_RENA!$H$2:$H$32</c:f>
              <c:numCache>
                <c:formatCode>m/d/yyyy</c:formatCode>
                <c:ptCount val="31"/>
                <c:pt idx="0">
                  <c:v>44013</c:v>
                </c:pt>
                <c:pt idx="1">
                  <c:v>44014</c:v>
                </c:pt>
                <c:pt idx="2">
                  <c:v>44015</c:v>
                </c:pt>
                <c:pt idx="3">
                  <c:v>44016</c:v>
                </c:pt>
                <c:pt idx="4">
                  <c:v>44017</c:v>
                </c:pt>
                <c:pt idx="5">
                  <c:v>44018</c:v>
                </c:pt>
                <c:pt idx="6">
                  <c:v>44019</c:v>
                </c:pt>
                <c:pt idx="7">
                  <c:v>44020</c:v>
                </c:pt>
                <c:pt idx="8">
                  <c:v>44021</c:v>
                </c:pt>
                <c:pt idx="9">
                  <c:v>44022</c:v>
                </c:pt>
                <c:pt idx="10">
                  <c:v>44023</c:v>
                </c:pt>
                <c:pt idx="11">
                  <c:v>44024</c:v>
                </c:pt>
                <c:pt idx="12">
                  <c:v>44025</c:v>
                </c:pt>
                <c:pt idx="13">
                  <c:v>44026</c:v>
                </c:pt>
                <c:pt idx="14">
                  <c:v>44027</c:v>
                </c:pt>
                <c:pt idx="15">
                  <c:v>44028</c:v>
                </c:pt>
                <c:pt idx="16">
                  <c:v>44029</c:v>
                </c:pt>
                <c:pt idx="17">
                  <c:v>44030</c:v>
                </c:pt>
                <c:pt idx="18">
                  <c:v>44031</c:v>
                </c:pt>
                <c:pt idx="19">
                  <c:v>44032</c:v>
                </c:pt>
                <c:pt idx="20">
                  <c:v>44033</c:v>
                </c:pt>
                <c:pt idx="21">
                  <c:v>44034</c:v>
                </c:pt>
                <c:pt idx="22">
                  <c:v>44035</c:v>
                </c:pt>
                <c:pt idx="23">
                  <c:v>44036</c:v>
                </c:pt>
                <c:pt idx="24">
                  <c:v>44037</c:v>
                </c:pt>
                <c:pt idx="25">
                  <c:v>44038</c:v>
                </c:pt>
                <c:pt idx="26">
                  <c:v>44039</c:v>
                </c:pt>
                <c:pt idx="27">
                  <c:v>44040</c:v>
                </c:pt>
                <c:pt idx="28">
                  <c:v>44041</c:v>
                </c:pt>
                <c:pt idx="29">
                  <c:v>44042</c:v>
                </c:pt>
                <c:pt idx="30">
                  <c:v>44043</c:v>
                </c:pt>
              </c:numCache>
            </c:numRef>
          </c:cat>
          <c:val>
            <c:numRef>
              <c:f>July_RENA!$J$2:$J$32</c:f>
              <c:numCache>
                <c:formatCode>General</c:formatCode>
                <c:ptCount val="31"/>
                <c:pt idx="0">
                  <c:v>347493.03</c:v>
                </c:pt>
                <c:pt idx="1">
                  <c:v>-121005.78</c:v>
                </c:pt>
                <c:pt idx="2">
                  <c:v>1561.51</c:v>
                </c:pt>
                <c:pt idx="3">
                  <c:v>13811.01</c:v>
                </c:pt>
                <c:pt idx="4">
                  <c:v>112974.66</c:v>
                </c:pt>
                <c:pt idx="5">
                  <c:v>104490.23</c:v>
                </c:pt>
                <c:pt idx="6">
                  <c:v>9500.69</c:v>
                </c:pt>
                <c:pt idx="7">
                  <c:v>164011.44</c:v>
                </c:pt>
                <c:pt idx="8">
                  <c:v>173239.93</c:v>
                </c:pt>
                <c:pt idx="9">
                  <c:v>-52051.74</c:v>
                </c:pt>
                <c:pt idx="10">
                  <c:v>29437.83</c:v>
                </c:pt>
                <c:pt idx="11">
                  <c:v>-90498.98</c:v>
                </c:pt>
                <c:pt idx="12">
                  <c:v>1274.77</c:v>
                </c:pt>
                <c:pt idx="13">
                  <c:v>44584.24</c:v>
                </c:pt>
                <c:pt idx="14">
                  <c:v>28654.21</c:v>
                </c:pt>
                <c:pt idx="15">
                  <c:v>42349.73</c:v>
                </c:pt>
                <c:pt idx="16">
                  <c:v>-81498.8</c:v>
                </c:pt>
                <c:pt idx="17">
                  <c:v>-21564.32</c:v>
                </c:pt>
                <c:pt idx="18">
                  <c:v>-13568.02</c:v>
                </c:pt>
                <c:pt idx="19">
                  <c:v>-16105.27</c:v>
                </c:pt>
                <c:pt idx="20">
                  <c:v>147765.9</c:v>
                </c:pt>
                <c:pt idx="21">
                  <c:v>7190.99</c:v>
                </c:pt>
                <c:pt idx="22">
                  <c:v>2037.84</c:v>
                </c:pt>
                <c:pt idx="23">
                  <c:v>-34729.120000000003</c:v>
                </c:pt>
                <c:pt idx="24">
                  <c:v>-3597.84</c:v>
                </c:pt>
                <c:pt idx="25">
                  <c:v>1781.95</c:v>
                </c:pt>
                <c:pt idx="26">
                  <c:v>2067842.49</c:v>
                </c:pt>
                <c:pt idx="27">
                  <c:v>-77530.09</c:v>
                </c:pt>
                <c:pt idx="28">
                  <c:v>-30678.41</c:v>
                </c:pt>
                <c:pt idx="29">
                  <c:v>-90079.89</c:v>
                </c:pt>
                <c:pt idx="30">
                  <c:v>-1088840.3899999999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932664"/>
        <c:axId val="367933448"/>
      </c:barChart>
      <c:catAx>
        <c:axId val="3679326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33448"/>
        <c:crosses val="autoZero"/>
        <c:auto val="0"/>
        <c:lblAlgn val="ctr"/>
        <c:lblOffset val="100"/>
        <c:tickLblSkip val="5"/>
        <c:tickMarkSkip val="5"/>
        <c:noMultiLvlLbl val="0"/>
      </c:catAx>
      <c:valAx>
        <c:axId val="367933448"/>
        <c:scaling>
          <c:orientation val="minMax"/>
          <c:max val="2500000"/>
          <c:min val="-1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32664"/>
        <c:crosses val="autoZero"/>
        <c:crossBetween val="between"/>
        <c:majorUnit val="600000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7934624"/>
        <c:scaling>
          <c:orientation val="minMax"/>
          <c:max val="25000000"/>
          <c:min val="-120000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35408"/>
        <c:crosses val="max"/>
        <c:crossBetween val="between"/>
        <c:majorUnit val="6000000.0000000009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catAx>
        <c:axId val="36793540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367934624"/>
        <c:crosses val="autoZero"/>
        <c:auto val="0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Estimated DAM </a:t>
            </a:r>
            <a:r>
              <a:rPr lang="en-US" sz="1400" b="1" i="0" baseline="0">
                <a:effectLst/>
              </a:rPr>
              <a:t>oversold</a:t>
            </a:r>
            <a:r>
              <a:rPr lang="en-US" sz="1800" b="1" i="0" baseline="0">
                <a:effectLst/>
              </a:rPr>
              <a:t> vs RENA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July_RENA!$J$1</c:f>
              <c:strCache>
                <c:ptCount val="1"/>
                <c:pt idx="0">
                  <c:v>RENA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July_RENA!$H$2:$H$32</c:f>
              <c:numCache>
                <c:formatCode>m/d/yyyy</c:formatCode>
                <c:ptCount val="31"/>
                <c:pt idx="0">
                  <c:v>44013</c:v>
                </c:pt>
                <c:pt idx="1">
                  <c:v>44014</c:v>
                </c:pt>
                <c:pt idx="2">
                  <c:v>44015</c:v>
                </c:pt>
                <c:pt idx="3">
                  <c:v>44016</c:v>
                </c:pt>
                <c:pt idx="4">
                  <c:v>44017</c:v>
                </c:pt>
                <c:pt idx="5">
                  <c:v>44018</c:v>
                </c:pt>
                <c:pt idx="6">
                  <c:v>44019</c:v>
                </c:pt>
                <c:pt idx="7">
                  <c:v>44020</c:v>
                </c:pt>
                <c:pt idx="8">
                  <c:v>44021</c:v>
                </c:pt>
                <c:pt idx="9">
                  <c:v>44022</c:v>
                </c:pt>
                <c:pt idx="10">
                  <c:v>44023</c:v>
                </c:pt>
                <c:pt idx="11">
                  <c:v>44024</c:v>
                </c:pt>
                <c:pt idx="12">
                  <c:v>44025</c:v>
                </c:pt>
                <c:pt idx="13">
                  <c:v>44026</c:v>
                </c:pt>
                <c:pt idx="14">
                  <c:v>44027</c:v>
                </c:pt>
                <c:pt idx="15">
                  <c:v>44028</c:v>
                </c:pt>
                <c:pt idx="16">
                  <c:v>44029</c:v>
                </c:pt>
                <c:pt idx="17">
                  <c:v>44030</c:v>
                </c:pt>
                <c:pt idx="18">
                  <c:v>44031</c:v>
                </c:pt>
                <c:pt idx="19">
                  <c:v>44032</c:v>
                </c:pt>
                <c:pt idx="20">
                  <c:v>44033</c:v>
                </c:pt>
                <c:pt idx="21">
                  <c:v>44034</c:v>
                </c:pt>
                <c:pt idx="22">
                  <c:v>44035</c:v>
                </c:pt>
                <c:pt idx="23">
                  <c:v>44036</c:v>
                </c:pt>
                <c:pt idx="24">
                  <c:v>44037</c:v>
                </c:pt>
                <c:pt idx="25">
                  <c:v>44038</c:v>
                </c:pt>
                <c:pt idx="26">
                  <c:v>44039</c:v>
                </c:pt>
                <c:pt idx="27">
                  <c:v>44040</c:v>
                </c:pt>
                <c:pt idx="28">
                  <c:v>44041</c:v>
                </c:pt>
                <c:pt idx="29">
                  <c:v>44042</c:v>
                </c:pt>
                <c:pt idx="30">
                  <c:v>44043</c:v>
                </c:pt>
              </c:numCache>
            </c:numRef>
          </c:cat>
          <c:val>
            <c:numRef>
              <c:f>July_RENA!$J$2:$J$32</c:f>
              <c:numCache>
                <c:formatCode>General</c:formatCode>
                <c:ptCount val="31"/>
                <c:pt idx="0">
                  <c:v>347493.03</c:v>
                </c:pt>
                <c:pt idx="1">
                  <c:v>-121005.78</c:v>
                </c:pt>
                <c:pt idx="2">
                  <c:v>1561.51</c:v>
                </c:pt>
                <c:pt idx="3">
                  <c:v>13811.01</c:v>
                </c:pt>
                <c:pt idx="4">
                  <c:v>112974.66</c:v>
                </c:pt>
                <c:pt idx="5">
                  <c:v>104490.23</c:v>
                </c:pt>
                <c:pt idx="6">
                  <c:v>9500.69</c:v>
                </c:pt>
                <c:pt idx="7">
                  <c:v>164011.44</c:v>
                </c:pt>
                <c:pt idx="8">
                  <c:v>173239.93</c:v>
                </c:pt>
                <c:pt idx="9">
                  <c:v>-52051.74</c:v>
                </c:pt>
                <c:pt idx="10">
                  <c:v>29437.83</c:v>
                </c:pt>
                <c:pt idx="11">
                  <c:v>-90498.98</c:v>
                </c:pt>
                <c:pt idx="12">
                  <c:v>1274.77</c:v>
                </c:pt>
                <c:pt idx="13">
                  <c:v>44584.24</c:v>
                </c:pt>
                <c:pt idx="14">
                  <c:v>28654.21</c:v>
                </c:pt>
                <c:pt idx="15">
                  <c:v>42349.73</c:v>
                </c:pt>
                <c:pt idx="16">
                  <c:v>-81498.8</c:v>
                </c:pt>
                <c:pt idx="17">
                  <c:v>-21564.32</c:v>
                </c:pt>
                <c:pt idx="18">
                  <c:v>-13568.02</c:v>
                </c:pt>
                <c:pt idx="19">
                  <c:v>-16105.27</c:v>
                </c:pt>
                <c:pt idx="20">
                  <c:v>147765.9</c:v>
                </c:pt>
                <c:pt idx="21">
                  <c:v>7190.99</c:v>
                </c:pt>
                <c:pt idx="22">
                  <c:v>2037.84</c:v>
                </c:pt>
                <c:pt idx="23">
                  <c:v>-34729.120000000003</c:v>
                </c:pt>
                <c:pt idx="24">
                  <c:v>-3597.84</c:v>
                </c:pt>
                <c:pt idx="25">
                  <c:v>1781.95</c:v>
                </c:pt>
                <c:pt idx="26">
                  <c:v>2067842.49</c:v>
                </c:pt>
                <c:pt idx="27">
                  <c:v>-77530.09</c:v>
                </c:pt>
                <c:pt idx="28">
                  <c:v>-30678.41</c:v>
                </c:pt>
                <c:pt idx="29">
                  <c:v>-90079.89</c:v>
                </c:pt>
                <c:pt idx="30">
                  <c:v>-1088840.3899999999</c:v>
                </c:pt>
              </c:numCache>
            </c:numRef>
          </c:val>
        </c:ser>
        <c:ser>
          <c:idx val="1"/>
          <c:order val="1"/>
          <c:tx>
            <c:strRef>
              <c:f>July_RENA!$L$1</c:f>
              <c:strCache>
                <c:ptCount val="1"/>
                <c:pt idx="0">
                  <c:v>Sum of Oversold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July_RENA!$H$2:$H$32</c:f>
              <c:numCache>
                <c:formatCode>m/d/yyyy</c:formatCode>
                <c:ptCount val="31"/>
                <c:pt idx="0">
                  <c:v>44013</c:v>
                </c:pt>
                <c:pt idx="1">
                  <c:v>44014</c:v>
                </c:pt>
                <c:pt idx="2">
                  <c:v>44015</c:v>
                </c:pt>
                <c:pt idx="3">
                  <c:v>44016</c:v>
                </c:pt>
                <c:pt idx="4">
                  <c:v>44017</c:v>
                </c:pt>
                <c:pt idx="5">
                  <c:v>44018</c:v>
                </c:pt>
                <c:pt idx="6">
                  <c:v>44019</c:v>
                </c:pt>
                <c:pt idx="7">
                  <c:v>44020</c:v>
                </c:pt>
                <c:pt idx="8">
                  <c:v>44021</c:v>
                </c:pt>
                <c:pt idx="9">
                  <c:v>44022</c:v>
                </c:pt>
                <c:pt idx="10">
                  <c:v>44023</c:v>
                </c:pt>
                <c:pt idx="11">
                  <c:v>44024</c:v>
                </c:pt>
                <c:pt idx="12">
                  <c:v>44025</c:v>
                </c:pt>
                <c:pt idx="13">
                  <c:v>44026</c:v>
                </c:pt>
                <c:pt idx="14">
                  <c:v>44027</c:v>
                </c:pt>
                <c:pt idx="15">
                  <c:v>44028</c:v>
                </c:pt>
                <c:pt idx="16">
                  <c:v>44029</c:v>
                </c:pt>
                <c:pt idx="17">
                  <c:v>44030</c:v>
                </c:pt>
                <c:pt idx="18">
                  <c:v>44031</c:v>
                </c:pt>
                <c:pt idx="19">
                  <c:v>44032</c:v>
                </c:pt>
                <c:pt idx="20">
                  <c:v>44033</c:v>
                </c:pt>
                <c:pt idx="21">
                  <c:v>44034</c:v>
                </c:pt>
                <c:pt idx="22">
                  <c:v>44035</c:v>
                </c:pt>
                <c:pt idx="23">
                  <c:v>44036</c:v>
                </c:pt>
                <c:pt idx="24">
                  <c:v>44037</c:v>
                </c:pt>
                <c:pt idx="25">
                  <c:v>44038</c:v>
                </c:pt>
                <c:pt idx="26">
                  <c:v>44039</c:v>
                </c:pt>
                <c:pt idx="27">
                  <c:v>44040</c:v>
                </c:pt>
                <c:pt idx="28">
                  <c:v>44041</c:v>
                </c:pt>
                <c:pt idx="29">
                  <c:v>44042</c:v>
                </c:pt>
                <c:pt idx="30">
                  <c:v>44043</c:v>
                </c:pt>
              </c:numCache>
            </c:numRef>
          </c:cat>
          <c:val>
            <c:numRef>
              <c:f>July_RENA!$L$2:$L$32</c:f>
              <c:numCache>
                <c:formatCode>#,##0.0</c:formatCode>
                <c:ptCount val="31"/>
                <c:pt idx="0">
                  <c:v>356450.7888079001</c:v>
                </c:pt>
                <c:pt idx="1">
                  <c:v>-112471.198050329</c:v>
                </c:pt>
                <c:pt idx="2">
                  <c:v>-11078.150666526704</c:v>
                </c:pt>
                <c:pt idx="3">
                  <c:v>-61255.514174918004</c:v>
                </c:pt>
                <c:pt idx="4">
                  <c:v>79407.573467035996</c:v>
                </c:pt>
                <c:pt idx="5">
                  <c:v>58682.930199809001</c:v>
                </c:pt>
                <c:pt idx="6">
                  <c:v>-10549.471587788099</c:v>
                </c:pt>
                <c:pt idx="7">
                  <c:v>148503.19405303703</c:v>
                </c:pt>
                <c:pt idx="8">
                  <c:v>186937.97359916399</c:v>
                </c:pt>
                <c:pt idx="9">
                  <c:v>-42683.329620522993</c:v>
                </c:pt>
                <c:pt idx="10">
                  <c:v>8144.5323602856988</c:v>
                </c:pt>
                <c:pt idx="11">
                  <c:v>-112241.454789704</c:v>
                </c:pt>
                <c:pt idx="12">
                  <c:v>-24415.374624967</c:v>
                </c:pt>
                <c:pt idx="13">
                  <c:v>8281.736303337997</c:v>
                </c:pt>
                <c:pt idx="14">
                  <c:v>-2065.9765139411024</c:v>
                </c:pt>
                <c:pt idx="15">
                  <c:v>14139.503740625003</c:v>
                </c:pt>
                <c:pt idx="16">
                  <c:v>-53145.842364651704</c:v>
                </c:pt>
                <c:pt idx="17">
                  <c:v>8202.8660990860044</c:v>
                </c:pt>
                <c:pt idx="18">
                  <c:v>-10122.264614024001</c:v>
                </c:pt>
                <c:pt idx="19">
                  <c:v>-10103.411520498999</c:v>
                </c:pt>
                <c:pt idx="20">
                  <c:v>95672.445706093509</c:v>
                </c:pt>
                <c:pt idx="21">
                  <c:v>-3914.5717657690002</c:v>
                </c:pt>
                <c:pt idx="22">
                  <c:v>-1537.6616213789989</c:v>
                </c:pt>
                <c:pt idx="23">
                  <c:v>-15236.217697799999</c:v>
                </c:pt>
                <c:pt idx="24">
                  <c:v>9660.2753762647008</c:v>
                </c:pt>
                <c:pt idx="25">
                  <c:v>8519.6910765680004</c:v>
                </c:pt>
                <c:pt idx="26">
                  <c:v>2026684.12965774</c:v>
                </c:pt>
                <c:pt idx="27">
                  <c:v>-70681.643351709994</c:v>
                </c:pt>
                <c:pt idx="28">
                  <c:v>-42903.101850071806</c:v>
                </c:pt>
                <c:pt idx="29">
                  <c:v>-454870.77501218999</c:v>
                </c:pt>
                <c:pt idx="30">
                  <c:v>-1265290.5729536479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934232"/>
        <c:axId val="367928744"/>
      </c:barChart>
      <c:catAx>
        <c:axId val="36793423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28744"/>
        <c:crosses val="autoZero"/>
        <c:auto val="0"/>
        <c:lblAlgn val="ctr"/>
        <c:lblOffset val="100"/>
        <c:tickLblSkip val="5"/>
        <c:noMultiLvlLbl val="0"/>
      </c:catAx>
      <c:valAx>
        <c:axId val="367928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34232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44013</c:v>
                </c:pt>
                <c:pt idx="1">
                  <c:v>44014</c:v>
                </c:pt>
                <c:pt idx="2">
                  <c:v>44015</c:v>
                </c:pt>
                <c:pt idx="3">
                  <c:v>44016</c:v>
                </c:pt>
                <c:pt idx="4">
                  <c:v>44017</c:v>
                </c:pt>
                <c:pt idx="5">
                  <c:v>44018</c:v>
                </c:pt>
                <c:pt idx="6">
                  <c:v>44019</c:v>
                </c:pt>
                <c:pt idx="7">
                  <c:v>44020</c:v>
                </c:pt>
                <c:pt idx="8">
                  <c:v>44021</c:v>
                </c:pt>
                <c:pt idx="9">
                  <c:v>44022</c:v>
                </c:pt>
                <c:pt idx="10">
                  <c:v>44023</c:v>
                </c:pt>
                <c:pt idx="11">
                  <c:v>44024</c:v>
                </c:pt>
                <c:pt idx="12">
                  <c:v>44025</c:v>
                </c:pt>
                <c:pt idx="13">
                  <c:v>44026</c:v>
                </c:pt>
                <c:pt idx="14">
                  <c:v>44027</c:v>
                </c:pt>
                <c:pt idx="15">
                  <c:v>44028</c:v>
                </c:pt>
                <c:pt idx="16">
                  <c:v>44029</c:v>
                </c:pt>
                <c:pt idx="17">
                  <c:v>44030</c:v>
                </c:pt>
                <c:pt idx="18">
                  <c:v>44031</c:v>
                </c:pt>
                <c:pt idx="19">
                  <c:v>44032</c:v>
                </c:pt>
                <c:pt idx="20">
                  <c:v>44033</c:v>
                </c:pt>
                <c:pt idx="21">
                  <c:v>44034</c:v>
                </c:pt>
                <c:pt idx="22">
                  <c:v>44035</c:v>
                </c:pt>
                <c:pt idx="23">
                  <c:v>44036</c:v>
                </c:pt>
                <c:pt idx="24">
                  <c:v>44037</c:v>
                </c:pt>
                <c:pt idx="25">
                  <c:v>44038</c:v>
                </c:pt>
                <c:pt idx="26">
                  <c:v>44039</c:v>
                </c:pt>
                <c:pt idx="27">
                  <c:v>44040</c:v>
                </c:pt>
                <c:pt idx="28">
                  <c:v>44041</c:v>
                </c:pt>
                <c:pt idx="29">
                  <c:v>44042</c:v>
                </c:pt>
                <c:pt idx="30">
                  <c:v>44043</c:v>
                </c:pt>
              </c:numCache>
            </c:numRef>
          </c:cat>
          <c:val>
            <c:numRef>
              <c:f>Sheet1!$B$2:$B$32</c:f>
              <c:numCache>
                <c:formatCode>#,##0.0</c:formatCode>
                <c:ptCount val="31"/>
                <c:pt idx="0">
                  <c:v>2267606.73</c:v>
                </c:pt>
                <c:pt idx="1">
                  <c:v>1653149.39</c:v>
                </c:pt>
                <c:pt idx="2">
                  <c:v>1075493.0900000001</c:v>
                </c:pt>
                <c:pt idx="3">
                  <c:v>1486931.8499999999</c:v>
                </c:pt>
                <c:pt idx="4">
                  <c:v>970337.27999999991</c:v>
                </c:pt>
                <c:pt idx="5">
                  <c:v>1151265.94</c:v>
                </c:pt>
                <c:pt idx="6">
                  <c:v>1194658.3099999998</c:v>
                </c:pt>
                <c:pt idx="7">
                  <c:v>2414947.5299999998</c:v>
                </c:pt>
                <c:pt idx="8">
                  <c:v>3297466.4299999997</c:v>
                </c:pt>
                <c:pt idx="9">
                  <c:v>3081009.6</c:v>
                </c:pt>
                <c:pt idx="10">
                  <c:v>2784887.9499999997</c:v>
                </c:pt>
                <c:pt idx="11">
                  <c:v>1895695.57</c:v>
                </c:pt>
                <c:pt idx="12">
                  <c:v>2613946.5499999998</c:v>
                </c:pt>
                <c:pt idx="13">
                  <c:v>3592771.0300000003</c:v>
                </c:pt>
                <c:pt idx="14">
                  <c:v>1764203.8399999999</c:v>
                </c:pt>
                <c:pt idx="15">
                  <c:v>1389281.7600000002</c:v>
                </c:pt>
                <c:pt idx="16">
                  <c:v>1679585.33</c:v>
                </c:pt>
                <c:pt idx="17">
                  <c:v>1428451.31</c:v>
                </c:pt>
                <c:pt idx="18">
                  <c:v>699796.02</c:v>
                </c:pt>
                <c:pt idx="19">
                  <c:v>1232296.9200000002</c:v>
                </c:pt>
                <c:pt idx="20">
                  <c:v>953017.74</c:v>
                </c:pt>
                <c:pt idx="21">
                  <c:v>602767.94999999995</c:v>
                </c:pt>
                <c:pt idx="22">
                  <c:v>897569.58</c:v>
                </c:pt>
                <c:pt idx="23">
                  <c:v>875448.17</c:v>
                </c:pt>
                <c:pt idx="24">
                  <c:v>848814.82000000007</c:v>
                </c:pt>
                <c:pt idx="25">
                  <c:v>780608.29</c:v>
                </c:pt>
                <c:pt idx="26">
                  <c:v>422571.67</c:v>
                </c:pt>
                <c:pt idx="27">
                  <c:v>2834846.48</c:v>
                </c:pt>
                <c:pt idx="28">
                  <c:v>5845535.04</c:v>
                </c:pt>
                <c:pt idx="29">
                  <c:v>5021115.7699999996</c:v>
                </c:pt>
                <c:pt idx="30">
                  <c:v>3100196.5100000002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44013</c:v>
                </c:pt>
                <c:pt idx="1">
                  <c:v>44014</c:v>
                </c:pt>
                <c:pt idx="2">
                  <c:v>44015</c:v>
                </c:pt>
                <c:pt idx="3">
                  <c:v>44016</c:v>
                </c:pt>
                <c:pt idx="4">
                  <c:v>44017</c:v>
                </c:pt>
                <c:pt idx="5">
                  <c:v>44018</c:v>
                </c:pt>
                <c:pt idx="6">
                  <c:v>44019</c:v>
                </c:pt>
                <c:pt idx="7">
                  <c:v>44020</c:v>
                </c:pt>
                <c:pt idx="8">
                  <c:v>44021</c:v>
                </c:pt>
                <c:pt idx="9">
                  <c:v>44022</c:v>
                </c:pt>
                <c:pt idx="10">
                  <c:v>44023</c:v>
                </c:pt>
                <c:pt idx="11">
                  <c:v>44024</c:v>
                </c:pt>
                <c:pt idx="12">
                  <c:v>44025</c:v>
                </c:pt>
                <c:pt idx="13">
                  <c:v>44026</c:v>
                </c:pt>
                <c:pt idx="14">
                  <c:v>44027</c:v>
                </c:pt>
                <c:pt idx="15">
                  <c:v>44028</c:v>
                </c:pt>
                <c:pt idx="16">
                  <c:v>44029</c:v>
                </c:pt>
                <c:pt idx="17">
                  <c:v>44030</c:v>
                </c:pt>
                <c:pt idx="18">
                  <c:v>44031</c:v>
                </c:pt>
                <c:pt idx="19">
                  <c:v>44032</c:v>
                </c:pt>
                <c:pt idx="20">
                  <c:v>44033</c:v>
                </c:pt>
                <c:pt idx="21">
                  <c:v>44034</c:v>
                </c:pt>
                <c:pt idx="22">
                  <c:v>44035</c:v>
                </c:pt>
                <c:pt idx="23">
                  <c:v>44036</c:v>
                </c:pt>
                <c:pt idx="24">
                  <c:v>44037</c:v>
                </c:pt>
                <c:pt idx="25">
                  <c:v>44038</c:v>
                </c:pt>
                <c:pt idx="26">
                  <c:v>44039</c:v>
                </c:pt>
                <c:pt idx="27">
                  <c:v>44040</c:v>
                </c:pt>
                <c:pt idx="28">
                  <c:v>44041</c:v>
                </c:pt>
                <c:pt idx="29">
                  <c:v>44042</c:v>
                </c:pt>
                <c:pt idx="30">
                  <c:v>44043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2874920.5</c:v>
                </c:pt>
                <c:pt idx="1">
                  <c:v>2084486.56</c:v>
                </c:pt>
                <c:pt idx="2">
                  <c:v>1318931.33</c:v>
                </c:pt>
                <c:pt idx="3">
                  <c:v>1997677.92</c:v>
                </c:pt>
                <c:pt idx="4">
                  <c:v>1245202.3500000001</c:v>
                </c:pt>
                <c:pt idx="5">
                  <c:v>1500239.64</c:v>
                </c:pt>
                <c:pt idx="6">
                  <c:v>1545025.7</c:v>
                </c:pt>
                <c:pt idx="7">
                  <c:v>2898316.41</c:v>
                </c:pt>
                <c:pt idx="8">
                  <c:v>3841288.45</c:v>
                </c:pt>
                <c:pt idx="9">
                  <c:v>3652912.83</c:v>
                </c:pt>
                <c:pt idx="10">
                  <c:v>3130902.22</c:v>
                </c:pt>
                <c:pt idx="11">
                  <c:v>2340061.6</c:v>
                </c:pt>
                <c:pt idx="12">
                  <c:v>3274574.53</c:v>
                </c:pt>
                <c:pt idx="13">
                  <c:v>4378433.53</c:v>
                </c:pt>
                <c:pt idx="14">
                  <c:v>2175184.63</c:v>
                </c:pt>
                <c:pt idx="15">
                  <c:v>1699114.08</c:v>
                </c:pt>
                <c:pt idx="16">
                  <c:v>1755860.97</c:v>
                </c:pt>
                <c:pt idx="17">
                  <c:v>1541884.25</c:v>
                </c:pt>
                <c:pt idx="18">
                  <c:v>912328.12</c:v>
                </c:pt>
                <c:pt idx="19">
                  <c:v>1546471.61</c:v>
                </c:pt>
                <c:pt idx="20">
                  <c:v>1139494.3600000001</c:v>
                </c:pt>
                <c:pt idx="21">
                  <c:v>783291.49</c:v>
                </c:pt>
                <c:pt idx="22">
                  <c:v>1193541.5</c:v>
                </c:pt>
                <c:pt idx="23">
                  <c:v>1144952.0900000001</c:v>
                </c:pt>
                <c:pt idx="24">
                  <c:v>1170180.58</c:v>
                </c:pt>
                <c:pt idx="25">
                  <c:v>1114772.6399999999</c:v>
                </c:pt>
                <c:pt idx="26">
                  <c:v>529390.91</c:v>
                </c:pt>
                <c:pt idx="27">
                  <c:v>2462568.56</c:v>
                </c:pt>
                <c:pt idx="28">
                  <c:v>4854018.03</c:v>
                </c:pt>
                <c:pt idx="29">
                  <c:v>4578679.33</c:v>
                </c:pt>
                <c:pt idx="30">
                  <c:v>2868405.55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929136"/>
        <c:axId val="367931880"/>
      </c:barChart>
      <c:catAx>
        <c:axId val="36792913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31880"/>
        <c:crosses val="autoZero"/>
        <c:auto val="0"/>
        <c:lblAlgn val="ctr"/>
        <c:lblOffset val="100"/>
        <c:tickLblSkip val="5"/>
        <c:noMultiLvlLbl val="0"/>
      </c:catAx>
      <c:valAx>
        <c:axId val="367931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2913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Credit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m/d/yyyy</c:formatCode>
                <c:ptCount val="31"/>
                <c:pt idx="0">
                  <c:v>44013</c:v>
                </c:pt>
                <c:pt idx="1">
                  <c:v>44014</c:v>
                </c:pt>
                <c:pt idx="2">
                  <c:v>44015</c:v>
                </c:pt>
                <c:pt idx="3">
                  <c:v>44016</c:v>
                </c:pt>
                <c:pt idx="4">
                  <c:v>44017</c:v>
                </c:pt>
                <c:pt idx="5">
                  <c:v>44018</c:v>
                </c:pt>
                <c:pt idx="6">
                  <c:v>44019</c:v>
                </c:pt>
                <c:pt idx="7">
                  <c:v>44020</c:v>
                </c:pt>
                <c:pt idx="8">
                  <c:v>44021</c:v>
                </c:pt>
                <c:pt idx="9">
                  <c:v>44022</c:v>
                </c:pt>
                <c:pt idx="10">
                  <c:v>44023</c:v>
                </c:pt>
                <c:pt idx="11">
                  <c:v>44024</c:v>
                </c:pt>
                <c:pt idx="12">
                  <c:v>44025</c:v>
                </c:pt>
                <c:pt idx="13">
                  <c:v>44026</c:v>
                </c:pt>
                <c:pt idx="14">
                  <c:v>44027</c:v>
                </c:pt>
                <c:pt idx="15">
                  <c:v>44028</c:v>
                </c:pt>
                <c:pt idx="16">
                  <c:v>44029</c:v>
                </c:pt>
                <c:pt idx="17">
                  <c:v>44030</c:v>
                </c:pt>
                <c:pt idx="18">
                  <c:v>44031</c:v>
                </c:pt>
                <c:pt idx="19">
                  <c:v>44032</c:v>
                </c:pt>
                <c:pt idx="20">
                  <c:v>44033</c:v>
                </c:pt>
                <c:pt idx="21">
                  <c:v>44034</c:v>
                </c:pt>
                <c:pt idx="22">
                  <c:v>44035</c:v>
                </c:pt>
                <c:pt idx="23">
                  <c:v>44036</c:v>
                </c:pt>
                <c:pt idx="24">
                  <c:v>44037</c:v>
                </c:pt>
                <c:pt idx="25">
                  <c:v>44038</c:v>
                </c:pt>
                <c:pt idx="26">
                  <c:v>44039</c:v>
                </c:pt>
                <c:pt idx="27">
                  <c:v>44040</c:v>
                </c:pt>
                <c:pt idx="28">
                  <c:v>44041</c:v>
                </c:pt>
                <c:pt idx="29">
                  <c:v>44042</c:v>
                </c:pt>
                <c:pt idx="30">
                  <c:v>44043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607313.77</c:v>
                </c:pt>
                <c:pt idx="1">
                  <c:v>431337.17</c:v>
                </c:pt>
                <c:pt idx="2">
                  <c:v>243438.24</c:v>
                </c:pt>
                <c:pt idx="3">
                  <c:v>510746.07</c:v>
                </c:pt>
                <c:pt idx="4">
                  <c:v>274865.07</c:v>
                </c:pt>
                <c:pt idx="5">
                  <c:v>348973.7</c:v>
                </c:pt>
                <c:pt idx="6">
                  <c:v>350367.39</c:v>
                </c:pt>
                <c:pt idx="7">
                  <c:v>483368.88</c:v>
                </c:pt>
                <c:pt idx="8">
                  <c:v>543822.02</c:v>
                </c:pt>
                <c:pt idx="9">
                  <c:v>571903.23</c:v>
                </c:pt>
                <c:pt idx="10">
                  <c:v>346014.27</c:v>
                </c:pt>
                <c:pt idx="11">
                  <c:v>444366.03</c:v>
                </c:pt>
                <c:pt idx="12">
                  <c:v>660627.98</c:v>
                </c:pt>
                <c:pt idx="13">
                  <c:v>785662.5</c:v>
                </c:pt>
                <c:pt idx="14">
                  <c:v>410980.79</c:v>
                </c:pt>
                <c:pt idx="15">
                  <c:v>309832.32000000001</c:v>
                </c:pt>
                <c:pt idx="16">
                  <c:v>76275.64</c:v>
                </c:pt>
                <c:pt idx="17">
                  <c:v>113432.94</c:v>
                </c:pt>
                <c:pt idx="18">
                  <c:v>212532.1</c:v>
                </c:pt>
                <c:pt idx="19">
                  <c:v>314174.69</c:v>
                </c:pt>
                <c:pt idx="20">
                  <c:v>186476.62</c:v>
                </c:pt>
                <c:pt idx="21">
                  <c:v>180523.54</c:v>
                </c:pt>
                <c:pt idx="22">
                  <c:v>295971.92</c:v>
                </c:pt>
                <c:pt idx="23">
                  <c:v>269503.92</c:v>
                </c:pt>
                <c:pt idx="24">
                  <c:v>321365.76000000001</c:v>
                </c:pt>
                <c:pt idx="25">
                  <c:v>334164.34999999998</c:v>
                </c:pt>
                <c:pt idx="26">
                  <c:v>106819.24</c:v>
                </c:pt>
                <c:pt idx="27">
                  <c:v>-372277.92</c:v>
                </c:pt>
                <c:pt idx="28">
                  <c:v>-991517.01</c:v>
                </c:pt>
                <c:pt idx="29">
                  <c:v>-442436.44</c:v>
                </c:pt>
                <c:pt idx="30">
                  <c:v>-231790.96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7927960"/>
        <c:axId val="367933840"/>
      </c:barChart>
      <c:catAx>
        <c:axId val="3679279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33840"/>
        <c:crosses val="autoZero"/>
        <c:auto val="0"/>
        <c:lblAlgn val="ctr"/>
        <c:lblOffset val="100"/>
        <c:tickLblSkip val="5"/>
        <c:noMultiLvlLbl val="0"/>
      </c:catAx>
      <c:valAx>
        <c:axId val="367933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9279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39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69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</a:t>
            </a:r>
            <a:r>
              <a:rPr lang="en-US" sz="2800" b="1" dirty="0" smtClean="0">
                <a:solidFill>
                  <a:schemeClr val="tx2"/>
                </a:solidFill>
              </a:rPr>
              <a:t>view of July RENA</a:t>
            </a:r>
            <a:endParaRPr lang="en-US" sz="28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Oct. 5</a:t>
            </a:r>
            <a:r>
              <a:rPr 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dirty="0" smtClean="0">
                <a:solidFill>
                  <a:schemeClr val="tx2"/>
                </a:solidFill>
              </a:rPr>
              <a:t>, 2020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Monthly Sum of RENA 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0854197"/>
              </p:ext>
            </p:extLst>
          </p:nvPr>
        </p:nvGraphicFramePr>
        <p:xfrm>
          <a:off x="609600" y="1524000"/>
          <a:ext cx="76962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with RT Congestion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386682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RENA in July was around $1.6M, while the total SCED congestion rent was around $66.6M. </a:t>
            </a:r>
            <a:endParaRPr lang="en-US" sz="22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1210971"/>
              </p:ext>
            </p:extLst>
          </p:nvPr>
        </p:nvGraphicFramePr>
        <p:xfrm>
          <a:off x="747713" y="2438400"/>
          <a:ext cx="7648574" cy="3059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RENA and Estimated DAM </a:t>
            </a:r>
            <a:r>
              <a:rPr lang="en-US" dirty="0" smtClean="0"/>
              <a:t>Oversold </a:t>
            </a:r>
            <a:r>
              <a:rPr lang="en-US" dirty="0" smtClean="0"/>
              <a:t>on RT </a:t>
            </a:r>
            <a:r>
              <a:rPr lang="en-US" dirty="0" smtClean="0"/>
              <a:t>Congestion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83165"/>
            <a:ext cx="8534400" cy="4319832"/>
          </a:xfrm>
        </p:spPr>
        <p:txBody>
          <a:bodyPr/>
          <a:lstStyle/>
          <a:p>
            <a:r>
              <a:rPr lang="en-US" sz="2200" dirty="0" smtClean="0"/>
              <a:t>The total </a:t>
            </a:r>
            <a:r>
              <a:rPr lang="en-US" sz="2200" dirty="0"/>
              <a:t>estimated DAM oversold amount </a:t>
            </a:r>
            <a:r>
              <a:rPr lang="en-US" sz="2200" dirty="0" smtClean="0"/>
              <a:t>in July was </a:t>
            </a:r>
            <a:r>
              <a:rPr lang="en-US" sz="2200" dirty="0"/>
              <a:t>around 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$0.7M</a:t>
            </a:r>
            <a:r>
              <a:rPr lang="en-US" sz="2200" dirty="0"/>
              <a:t>.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554794"/>
              </p:ext>
            </p:extLst>
          </p:nvPr>
        </p:nvGraphicFramePr>
        <p:xfrm>
          <a:off x="1185862" y="2544750"/>
          <a:ext cx="6772275" cy="2957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 7/27/2020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5433218"/>
          </a:xfrm>
        </p:spPr>
        <p:txBody>
          <a:bodyPr/>
          <a:lstStyle/>
          <a:p>
            <a:r>
              <a:rPr lang="en-US" sz="2000" dirty="0"/>
              <a:t>$2.1M RENA was observed on OD </a:t>
            </a:r>
            <a:r>
              <a:rPr lang="en-US" sz="2000" dirty="0" smtClean="0"/>
              <a:t>7/27/2020</a:t>
            </a:r>
            <a:r>
              <a:rPr lang="en-US" sz="2000" dirty="0"/>
              <a:t>. </a:t>
            </a:r>
            <a:r>
              <a:rPr lang="en-US" sz="2000" dirty="0" smtClean="0"/>
              <a:t>All the </a:t>
            </a:r>
            <a:r>
              <a:rPr lang="en-US" sz="2000" dirty="0"/>
              <a:t>RENA was related to the DAM “oversold” on the RT constraints in Valley </a:t>
            </a:r>
            <a:r>
              <a:rPr lang="en-US" sz="2000" dirty="0" smtClean="0"/>
              <a:t>area</a:t>
            </a:r>
            <a:r>
              <a:rPr lang="en-US" sz="2000" dirty="0"/>
              <a:t>: DNEDWED8: </a:t>
            </a:r>
            <a:r>
              <a:rPr lang="en-US" sz="2000" dirty="0" smtClean="0"/>
              <a:t>AZTECA_HEC1_1 </a:t>
            </a:r>
            <a:r>
              <a:rPr lang="en-US" sz="2000" dirty="0" smtClean="0"/>
              <a:t>($</a:t>
            </a:r>
            <a:r>
              <a:rPr lang="en-US" sz="2000" dirty="0" smtClean="0"/>
              <a:t>1.4M) </a:t>
            </a:r>
            <a:r>
              <a:rPr lang="en-US" sz="2000" dirty="0"/>
              <a:t>and SMV2NED8: </a:t>
            </a:r>
            <a:r>
              <a:rPr lang="en-US" sz="2000" dirty="0" smtClean="0"/>
              <a:t>NEDIN_MVWED_1A_1 </a:t>
            </a:r>
            <a:r>
              <a:rPr lang="en-US" sz="2000" dirty="0" smtClean="0"/>
              <a:t>($</a:t>
            </a:r>
            <a:r>
              <a:rPr lang="en-US" sz="2000" dirty="0" smtClean="0"/>
              <a:t>0.7M)</a:t>
            </a:r>
            <a:endParaRPr lang="en-US" sz="2000" dirty="0"/>
          </a:p>
          <a:p>
            <a:endParaRPr lang="en-US" sz="2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2000" dirty="0"/>
              <a:t>Hurricane Hanna went through South Texas area </a:t>
            </a:r>
            <a:r>
              <a:rPr lang="en-US" sz="2000" dirty="0" smtClean="0"/>
              <a:t>on </a:t>
            </a:r>
            <a:r>
              <a:rPr lang="en-US" sz="2000" dirty="0"/>
              <a:t>7/25 and caused multiple transmission outages in Valley area. </a:t>
            </a:r>
            <a:r>
              <a:rPr lang="en-US" sz="2000" dirty="0" smtClean="0"/>
              <a:t>The RT constraints above were related to the force transmission outages on the lines from North Edinburg to McColl Road and North McAllen.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The outage was original entered on 7/25 </a:t>
            </a:r>
            <a:r>
              <a:rPr lang="en-US" sz="2000" dirty="0" smtClean="0"/>
              <a:t>with its </a:t>
            </a:r>
            <a:r>
              <a:rPr lang="en-US" sz="2000" dirty="0"/>
              <a:t>planned end date </a:t>
            </a:r>
            <a:r>
              <a:rPr lang="en-US" sz="2000" dirty="0" smtClean="0"/>
              <a:t>set as </a:t>
            </a:r>
            <a:r>
              <a:rPr lang="en-US" sz="2000" dirty="0"/>
              <a:t>7/26. However, the outage was extended on 7/26 after the damage was further evaluated. The extension was submitted after OD 7/27 DAM run. </a:t>
            </a:r>
          </a:p>
          <a:p>
            <a:endParaRPr lang="en-US" sz="24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880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 7/31/2020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5433218"/>
          </a:xfrm>
        </p:spPr>
        <p:txBody>
          <a:bodyPr/>
          <a:lstStyle/>
          <a:p>
            <a:r>
              <a:rPr lang="en-US" sz="2000" dirty="0"/>
              <a:t>-$1.1M RENA was observed on OD 7/31/2020. Most of the negative RENA caused by “undersold” on the RT constraints in Valley area.  </a:t>
            </a:r>
          </a:p>
          <a:p>
            <a:endParaRPr lang="en-US" sz="2000" dirty="0"/>
          </a:p>
          <a:p>
            <a:r>
              <a:rPr lang="en-US" sz="2000" dirty="0"/>
              <a:t>As transmission line outages </a:t>
            </a:r>
            <a:r>
              <a:rPr lang="en-US" sz="2000" dirty="0" smtClean="0"/>
              <a:t>remained and </a:t>
            </a:r>
            <a:r>
              <a:rPr lang="en-US" sz="2000" dirty="0"/>
              <a:t>Valley loads went high due to high temperatures, significant RT congestion rent (~$16M) were observed. </a:t>
            </a:r>
            <a:r>
              <a:rPr lang="en-US" sz="2000" dirty="0" smtClean="0"/>
              <a:t>Meanwhile, </a:t>
            </a:r>
            <a:r>
              <a:rPr lang="en-US" sz="2000" dirty="0"/>
              <a:t>it was observed that the RT congestion rent was actually higher than the RT value of DAM flows, which resulted in the “undersold” condition with negative RENA.  </a:t>
            </a:r>
          </a:p>
          <a:p>
            <a:endParaRPr lang="en-US" sz="2000" dirty="0"/>
          </a:p>
          <a:p>
            <a:r>
              <a:rPr lang="en-US" sz="2000" dirty="0"/>
              <a:t>The </a:t>
            </a:r>
            <a:r>
              <a:rPr lang="en-US" sz="2000" dirty="0" smtClean="0"/>
              <a:t>“undersold” on OD 7/31/2020 was related to two causes: 1) LDF difference between DAM and RTM; 2) RT flow in the constraint was higher than the constraint limit.</a:t>
            </a:r>
            <a:endParaRPr lang="en-US" sz="20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0429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200" dirty="0"/>
          </a:p>
          <a:p>
            <a:r>
              <a:rPr lang="en-US" sz="2000" dirty="0"/>
              <a:t>A total of $1.6M RENA observed in July, 2020. High positive and negative RENA were observed in the end of </a:t>
            </a:r>
            <a:r>
              <a:rPr lang="en-US" sz="2000" dirty="0" smtClean="0"/>
              <a:t>month, after Hurricane Hanna went through South Texas area. </a:t>
            </a:r>
          </a:p>
          <a:p>
            <a:endParaRPr lang="en-US" sz="2000" dirty="0"/>
          </a:p>
          <a:p>
            <a:r>
              <a:rPr lang="en-US" sz="2000" dirty="0" smtClean="0"/>
              <a:t>The RENA in the end of July were related to the DAM “oversold” or “undersold” on the RT constraints in Valley area, </a:t>
            </a:r>
            <a:r>
              <a:rPr lang="en-US" sz="2000" dirty="0"/>
              <a:t>which </a:t>
            </a:r>
            <a:r>
              <a:rPr lang="en-US" sz="2000" dirty="0" smtClean="0"/>
              <a:t>were further </a:t>
            </a:r>
            <a:r>
              <a:rPr lang="en-US" sz="2000" dirty="0"/>
              <a:t>related to topology difference between DAM and RTM, LDF, </a:t>
            </a:r>
            <a:r>
              <a:rPr lang="en-US" sz="2000" dirty="0" smtClean="0"/>
              <a:t>and the difference between RT flow and limit. </a:t>
            </a:r>
          </a:p>
          <a:p>
            <a:endParaRPr lang="en-US" sz="2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2000" dirty="0"/>
              <a:t>PTP w/ links to options also contributed part of RENA in </a:t>
            </a:r>
            <a:r>
              <a:rPr lang="en-US" sz="2000" dirty="0" smtClean="0"/>
              <a:t>July, </a:t>
            </a:r>
            <a:r>
              <a:rPr lang="en-US" sz="2000" dirty="0"/>
              <a:t>around </a:t>
            </a:r>
            <a:r>
              <a:rPr lang="en-US" sz="2000" dirty="0" smtClean="0"/>
              <a:t>$1.0 million, but no significant day stood out. </a:t>
            </a:r>
            <a:endParaRPr lang="en-US" sz="20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CRR Balance Account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4717055"/>
              </p:ext>
            </p:extLst>
          </p:nvPr>
        </p:nvGraphicFramePr>
        <p:xfrm>
          <a:off x="914402" y="990600"/>
          <a:ext cx="7391759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809313"/>
              </p:ext>
            </p:extLst>
          </p:nvPr>
        </p:nvGraphicFramePr>
        <p:xfrm>
          <a:off x="914401" y="3733800"/>
          <a:ext cx="739176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28599</TotalTime>
  <Words>463</Words>
  <Application>Microsoft Office PowerPoint</Application>
  <PresentationFormat>On-screen Show (4:3)</PresentationFormat>
  <Paragraphs>51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 on RT Congestion</vt:lpstr>
      <vt:lpstr>OD 7/27/2020</vt:lpstr>
      <vt:lpstr>OD 7/31/2020</vt:lpstr>
      <vt:lpstr>Summary</vt:lpstr>
      <vt:lpstr>July CRR Balance Account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412</cp:revision>
  <cp:lastPrinted>2016-01-21T20:53:15Z</cp:lastPrinted>
  <dcterms:created xsi:type="dcterms:W3CDTF">2016-01-21T15:20:31Z</dcterms:created>
  <dcterms:modified xsi:type="dcterms:W3CDTF">2020-10-02T14:28:37Z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